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84"/>
  </p:notesMasterIdLst>
  <p:sldIdLst>
    <p:sldId id="256" r:id="rId2"/>
    <p:sldId id="257" r:id="rId3"/>
    <p:sldId id="258" r:id="rId4"/>
    <p:sldId id="259" r:id="rId5"/>
    <p:sldId id="260" r:id="rId6"/>
    <p:sldId id="339" r:id="rId7"/>
    <p:sldId id="262" r:id="rId8"/>
    <p:sldId id="263" r:id="rId9"/>
    <p:sldId id="351" r:id="rId10"/>
    <p:sldId id="352" r:id="rId11"/>
    <p:sldId id="353" r:id="rId12"/>
    <p:sldId id="354" r:id="rId13"/>
    <p:sldId id="355" r:id="rId14"/>
    <p:sldId id="356" r:id="rId15"/>
    <p:sldId id="357" r:id="rId16"/>
    <p:sldId id="358" r:id="rId17"/>
    <p:sldId id="264" r:id="rId18"/>
    <p:sldId id="276" r:id="rId19"/>
    <p:sldId id="277" r:id="rId20"/>
    <p:sldId id="281" r:id="rId21"/>
    <p:sldId id="266" r:id="rId22"/>
    <p:sldId id="267" r:id="rId23"/>
    <p:sldId id="268" r:id="rId24"/>
    <p:sldId id="344" r:id="rId25"/>
    <p:sldId id="345" r:id="rId26"/>
    <p:sldId id="270" r:id="rId27"/>
    <p:sldId id="346" r:id="rId28"/>
    <p:sldId id="272" r:id="rId29"/>
    <p:sldId id="347" r:id="rId30"/>
    <p:sldId id="278" r:id="rId31"/>
    <p:sldId id="273" r:id="rId32"/>
    <p:sldId id="274" r:id="rId33"/>
    <p:sldId id="275" r:id="rId34"/>
    <p:sldId id="279" r:id="rId35"/>
    <p:sldId id="280" r:id="rId36"/>
    <p:sldId id="283" r:id="rId37"/>
    <p:sldId id="284" r:id="rId38"/>
    <p:sldId id="282" r:id="rId39"/>
    <p:sldId id="285" r:id="rId40"/>
    <p:sldId id="286" r:id="rId41"/>
    <p:sldId id="287" r:id="rId42"/>
    <p:sldId id="288" r:id="rId43"/>
    <p:sldId id="289" r:id="rId44"/>
    <p:sldId id="290" r:id="rId45"/>
    <p:sldId id="291" r:id="rId46"/>
    <p:sldId id="292" r:id="rId47"/>
    <p:sldId id="340" r:id="rId48"/>
    <p:sldId id="348" r:id="rId49"/>
    <p:sldId id="293" r:id="rId50"/>
    <p:sldId id="294" r:id="rId51"/>
    <p:sldId id="295" r:id="rId52"/>
    <p:sldId id="296" r:id="rId53"/>
    <p:sldId id="297" r:id="rId54"/>
    <p:sldId id="350" r:id="rId55"/>
    <p:sldId id="298" r:id="rId56"/>
    <p:sldId id="299" r:id="rId57"/>
    <p:sldId id="300" r:id="rId58"/>
    <p:sldId id="301" r:id="rId59"/>
    <p:sldId id="302" r:id="rId60"/>
    <p:sldId id="303" r:id="rId61"/>
    <p:sldId id="304" r:id="rId62"/>
    <p:sldId id="359" r:id="rId63"/>
    <p:sldId id="360" r:id="rId64"/>
    <p:sldId id="361" r:id="rId65"/>
    <p:sldId id="362" r:id="rId66"/>
    <p:sldId id="363" r:id="rId67"/>
    <p:sldId id="364" r:id="rId68"/>
    <p:sldId id="365" r:id="rId69"/>
    <p:sldId id="366" r:id="rId70"/>
    <p:sldId id="306" r:id="rId71"/>
    <p:sldId id="307" r:id="rId72"/>
    <p:sldId id="308" r:id="rId73"/>
    <p:sldId id="309" r:id="rId74"/>
    <p:sldId id="310" r:id="rId75"/>
    <p:sldId id="311" r:id="rId76"/>
    <p:sldId id="312" r:id="rId77"/>
    <p:sldId id="313" r:id="rId78"/>
    <p:sldId id="314" r:id="rId79"/>
    <p:sldId id="315" r:id="rId80"/>
    <p:sldId id="341" r:id="rId81"/>
    <p:sldId id="342" r:id="rId82"/>
    <p:sldId id="349" r:id="rId8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Impact" pitchFamily="34" charset="0"/>
        <a:ea typeface="+mn-ea"/>
        <a:cs typeface="B Zar" pitchFamily="2" charset="-78"/>
      </a:defRPr>
    </a:lvl1pPr>
    <a:lvl2pPr marL="457200" algn="l" defTabSz="457200" rtl="0" eaLnBrk="0" fontAlgn="base" hangingPunct="0">
      <a:spcBef>
        <a:spcPct val="0"/>
      </a:spcBef>
      <a:spcAft>
        <a:spcPct val="0"/>
      </a:spcAft>
      <a:defRPr kern="1200">
        <a:solidFill>
          <a:schemeClr val="tx1"/>
        </a:solidFill>
        <a:latin typeface="Impact" pitchFamily="34" charset="0"/>
        <a:ea typeface="+mn-ea"/>
        <a:cs typeface="B Zar" pitchFamily="2" charset="-78"/>
      </a:defRPr>
    </a:lvl2pPr>
    <a:lvl3pPr marL="914400" algn="l" defTabSz="457200" rtl="0" eaLnBrk="0" fontAlgn="base" hangingPunct="0">
      <a:spcBef>
        <a:spcPct val="0"/>
      </a:spcBef>
      <a:spcAft>
        <a:spcPct val="0"/>
      </a:spcAft>
      <a:defRPr kern="1200">
        <a:solidFill>
          <a:schemeClr val="tx1"/>
        </a:solidFill>
        <a:latin typeface="Impact" pitchFamily="34" charset="0"/>
        <a:ea typeface="+mn-ea"/>
        <a:cs typeface="B Zar" pitchFamily="2" charset="-78"/>
      </a:defRPr>
    </a:lvl3pPr>
    <a:lvl4pPr marL="1371600" algn="l" defTabSz="457200" rtl="0" eaLnBrk="0" fontAlgn="base" hangingPunct="0">
      <a:spcBef>
        <a:spcPct val="0"/>
      </a:spcBef>
      <a:spcAft>
        <a:spcPct val="0"/>
      </a:spcAft>
      <a:defRPr kern="1200">
        <a:solidFill>
          <a:schemeClr val="tx1"/>
        </a:solidFill>
        <a:latin typeface="Impact" pitchFamily="34" charset="0"/>
        <a:ea typeface="+mn-ea"/>
        <a:cs typeface="B Zar" pitchFamily="2" charset="-78"/>
      </a:defRPr>
    </a:lvl4pPr>
    <a:lvl5pPr marL="1828800" algn="l" defTabSz="457200" rtl="0" eaLnBrk="0" fontAlgn="base" hangingPunct="0">
      <a:spcBef>
        <a:spcPct val="0"/>
      </a:spcBef>
      <a:spcAft>
        <a:spcPct val="0"/>
      </a:spcAft>
      <a:defRPr kern="1200">
        <a:solidFill>
          <a:schemeClr val="tx1"/>
        </a:solidFill>
        <a:latin typeface="Impact" pitchFamily="34" charset="0"/>
        <a:ea typeface="+mn-ea"/>
        <a:cs typeface="B Zar" pitchFamily="2" charset="-78"/>
      </a:defRPr>
    </a:lvl5pPr>
    <a:lvl6pPr marL="2286000" algn="l" defTabSz="914400" rtl="0" eaLnBrk="1" latinLnBrk="0" hangingPunct="1">
      <a:defRPr kern="1200">
        <a:solidFill>
          <a:schemeClr val="tx1"/>
        </a:solidFill>
        <a:latin typeface="Impact" pitchFamily="34" charset="0"/>
        <a:ea typeface="+mn-ea"/>
        <a:cs typeface="B Zar" pitchFamily="2" charset="-78"/>
      </a:defRPr>
    </a:lvl6pPr>
    <a:lvl7pPr marL="2743200" algn="l" defTabSz="914400" rtl="0" eaLnBrk="1" latinLnBrk="0" hangingPunct="1">
      <a:defRPr kern="1200">
        <a:solidFill>
          <a:schemeClr val="tx1"/>
        </a:solidFill>
        <a:latin typeface="Impact" pitchFamily="34" charset="0"/>
        <a:ea typeface="+mn-ea"/>
        <a:cs typeface="B Zar" pitchFamily="2" charset="-78"/>
      </a:defRPr>
    </a:lvl7pPr>
    <a:lvl8pPr marL="3200400" algn="l" defTabSz="914400" rtl="0" eaLnBrk="1" latinLnBrk="0" hangingPunct="1">
      <a:defRPr kern="1200">
        <a:solidFill>
          <a:schemeClr val="tx1"/>
        </a:solidFill>
        <a:latin typeface="Impact" pitchFamily="34" charset="0"/>
        <a:ea typeface="+mn-ea"/>
        <a:cs typeface="B Zar" pitchFamily="2" charset="-78"/>
      </a:defRPr>
    </a:lvl8pPr>
    <a:lvl9pPr marL="3657600" algn="l" defTabSz="914400" rtl="0" eaLnBrk="1" latinLnBrk="0" hangingPunct="1">
      <a:defRPr kern="1200">
        <a:solidFill>
          <a:schemeClr val="tx1"/>
        </a:solidFill>
        <a:latin typeface="Impact" pitchFamily="34" charset="0"/>
        <a:ea typeface="+mn-ea"/>
        <a:cs typeface="B Zar"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76"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16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B626F-6E1D-407F-B126-D612B9EAAD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E2F2567-74FE-43DF-8B47-0A1C867A707B}">
      <dgm:prSet/>
      <dgm:spPr/>
      <dgm:t>
        <a:bodyPr/>
        <a:lstStyle/>
        <a:p>
          <a:pPr rtl="0"/>
          <a:r>
            <a:rPr lang="fa-IR" dirty="0" smtClean="0">
              <a:solidFill>
                <a:schemeClr val="tx1"/>
              </a:solidFill>
              <a:cs typeface="B Zar" panose="00000400000000000000" pitchFamily="2" charset="-78"/>
            </a:rPr>
            <a:t>نتیجه گیری کلی و پیشنهادات</a:t>
          </a:r>
          <a:endParaRPr lang="en-US" dirty="0">
            <a:solidFill>
              <a:schemeClr val="tx1"/>
            </a:solidFill>
            <a:cs typeface="B Zar" panose="00000400000000000000" pitchFamily="2" charset="-78"/>
          </a:endParaRPr>
        </a:p>
      </dgm:t>
    </dgm:pt>
    <dgm:pt modelId="{12A8A6E6-6076-4444-A35C-42BA1F65B3D0}" type="parTrans" cxnId="{7F185C3C-0F20-4126-8AF4-DCF52B93408F}">
      <dgm:prSet/>
      <dgm:spPr/>
      <dgm:t>
        <a:bodyPr/>
        <a:lstStyle/>
        <a:p>
          <a:endParaRPr lang="en-US"/>
        </a:p>
      </dgm:t>
    </dgm:pt>
    <dgm:pt modelId="{B92D2D2A-9E34-449E-9E5E-A8AD06207804}" type="sibTrans" cxnId="{7F185C3C-0F20-4126-8AF4-DCF52B93408F}">
      <dgm:prSet/>
      <dgm:spPr/>
      <dgm:t>
        <a:bodyPr/>
        <a:lstStyle/>
        <a:p>
          <a:endParaRPr lang="en-US"/>
        </a:p>
      </dgm:t>
    </dgm:pt>
    <dgm:pt modelId="{E98F3952-75F4-4206-B129-CAFB81110C37}">
      <dgm:prSet/>
      <dgm:spPr/>
      <dgm:t>
        <a:bodyPr/>
        <a:lstStyle/>
        <a:p>
          <a:pPr rtl="0"/>
          <a:r>
            <a:rPr lang="fa-IR" dirty="0" smtClean="0">
              <a:solidFill>
                <a:schemeClr val="tx1"/>
              </a:solidFill>
              <a:cs typeface="B Zar" panose="00000400000000000000" pitchFamily="2" charset="-78"/>
            </a:rPr>
            <a:t>اثبات </a:t>
          </a:r>
          <a:endParaRPr lang="en-US" dirty="0">
            <a:solidFill>
              <a:schemeClr val="tx1"/>
            </a:solidFill>
          </a:endParaRPr>
        </a:p>
      </dgm:t>
    </dgm:pt>
    <dgm:pt modelId="{7C84B832-C792-4623-9360-FF7C723FEE92}" type="parTrans" cxnId="{8D636907-8843-42C3-A456-4A822F186C6C}">
      <dgm:prSet/>
      <dgm:spPr/>
      <dgm:t>
        <a:bodyPr/>
        <a:lstStyle/>
        <a:p>
          <a:endParaRPr lang="en-US"/>
        </a:p>
      </dgm:t>
    </dgm:pt>
    <dgm:pt modelId="{AF7DD860-38A8-47BE-B8CA-13BF7E5F6C2F}" type="sibTrans" cxnId="{8D636907-8843-42C3-A456-4A822F186C6C}">
      <dgm:prSet/>
      <dgm:spPr/>
      <dgm:t>
        <a:bodyPr/>
        <a:lstStyle/>
        <a:p>
          <a:endParaRPr lang="en-US"/>
        </a:p>
      </dgm:t>
    </dgm:pt>
    <dgm:pt modelId="{45AA3EB1-CC3D-4699-A488-466F67980CE1}">
      <dgm:prSet/>
      <dgm:spPr/>
      <dgm:t>
        <a:bodyPr/>
        <a:lstStyle/>
        <a:p>
          <a:pPr rtl="0"/>
          <a:r>
            <a:rPr lang="fa-IR" dirty="0" smtClean="0">
              <a:solidFill>
                <a:schemeClr val="tx1"/>
              </a:solidFill>
              <a:cs typeface="B Zar" panose="00000400000000000000" pitchFamily="2" charset="-78"/>
            </a:rPr>
            <a:t>حقایق </a:t>
          </a:r>
          <a:endParaRPr lang="en-US" dirty="0">
            <a:solidFill>
              <a:schemeClr val="tx1"/>
            </a:solidFill>
            <a:cs typeface="B Zar" panose="00000400000000000000" pitchFamily="2" charset="-78"/>
          </a:endParaRPr>
        </a:p>
      </dgm:t>
    </dgm:pt>
    <dgm:pt modelId="{6F627882-1AB2-42D6-A932-FF4F2BD79D78}" type="parTrans" cxnId="{BF79FDFC-F4BC-4BE6-834B-10A3025EB5BF}">
      <dgm:prSet/>
      <dgm:spPr/>
      <dgm:t>
        <a:bodyPr/>
        <a:lstStyle/>
        <a:p>
          <a:endParaRPr lang="en-US"/>
        </a:p>
      </dgm:t>
    </dgm:pt>
    <dgm:pt modelId="{2B86F62E-4260-4F6C-8AD9-992BFA582B8F}" type="sibTrans" cxnId="{BF79FDFC-F4BC-4BE6-834B-10A3025EB5BF}">
      <dgm:prSet/>
      <dgm:spPr/>
      <dgm:t>
        <a:bodyPr/>
        <a:lstStyle/>
        <a:p>
          <a:endParaRPr lang="en-US"/>
        </a:p>
      </dgm:t>
    </dgm:pt>
    <dgm:pt modelId="{FE3101A2-C340-4915-9AB0-36BF504AE975}" type="pres">
      <dgm:prSet presAssocID="{E48B626F-6E1D-407F-B126-D612B9EAADA5}" presName="Name0" presStyleCnt="0">
        <dgm:presLayoutVars>
          <dgm:dir/>
          <dgm:animLvl val="lvl"/>
          <dgm:resizeHandles val="exact"/>
        </dgm:presLayoutVars>
      </dgm:prSet>
      <dgm:spPr/>
      <dgm:t>
        <a:bodyPr/>
        <a:lstStyle/>
        <a:p>
          <a:endParaRPr lang="en-US"/>
        </a:p>
      </dgm:t>
    </dgm:pt>
    <dgm:pt modelId="{95D5AE37-EF27-4152-AA49-CCF040269172}" type="pres">
      <dgm:prSet presAssocID="{DE2F2567-74FE-43DF-8B47-0A1C867A707B}" presName="linNode" presStyleCnt="0"/>
      <dgm:spPr/>
    </dgm:pt>
    <dgm:pt modelId="{96AF57DD-9F10-4BCD-81F7-D2E0E685C351}" type="pres">
      <dgm:prSet presAssocID="{DE2F2567-74FE-43DF-8B47-0A1C867A707B}" presName="parentText" presStyleLbl="node1" presStyleIdx="0" presStyleCnt="3">
        <dgm:presLayoutVars>
          <dgm:chMax val="1"/>
          <dgm:bulletEnabled val="1"/>
        </dgm:presLayoutVars>
      </dgm:prSet>
      <dgm:spPr/>
      <dgm:t>
        <a:bodyPr/>
        <a:lstStyle/>
        <a:p>
          <a:endParaRPr lang="en-US"/>
        </a:p>
      </dgm:t>
    </dgm:pt>
    <dgm:pt modelId="{AD7A0FA3-646C-4845-9B61-DBF97097079F}" type="pres">
      <dgm:prSet presAssocID="{B92D2D2A-9E34-449E-9E5E-A8AD06207804}" presName="sp" presStyleCnt="0"/>
      <dgm:spPr/>
    </dgm:pt>
    <dgm:pt modelId="{FE5D3B2F-6777-4BAA-A1C5-CB4E9ED9BF6C}" type="pres">
      <dgm:prSet presAssocID="{E98F3952-75F4-4206-B129-CAFB81110C37}" presName="linNode" presStyleCnt="0"/>
      <dgm:spPr/>
    </dgm:pt>
    <dgm:pt modelId="{17DA0A41-9D6F-4595-B18E-99C50EF2BD59}" type="pres">
      <dgm:prSet presAssocID="{E98F3952-75F4-4206-B129-CAFB81110C37}" presName="parentText" presStyleLbl="node1" presStyleIdx="1" presStyleCnt="3">
        <dgm:presLayoutVars>
          <dgm:chMax val="1"/>
          <dgm:bulletEnabled val="1"/>
        </dgm:presLayoutVars>
      </dgm:prSet>
      <dgm:spPr/>
      <dgm:t>
        <a:bodyPr/>
        <a:lstStyle/>
        <a:p>
          <a:endParaRPr lang="en-US"/>
        </a:p>
      </dgm:t>
    </dgm:pt>
    <dgm:pt modelId="{F633D436-0A47-444F-AB0B-BFBB3A78BA92}" type="pres">
      <dgm:prSet presAssocID="{AF7DD860-38A8-47BE-B8CA-13BF7E5F6C2F}" presName="sp" presStyleCnt="0"/>
      <dgm:spPr/>
    </dgm:pt>
    <dgm:pt modelId="{1A58F7E8-294B-4637-B426-DE93F9D31B47}" type="pres">
      <dgm:prSet presAssocID="{45AA3EB1-CC3D-4699-A488-466F67980CE1}" presName="linNode" presStyleCnt="0"/>
      <dgm:spPr/>
    </dgm:pt>
    <dgm:pt modelId="{6301E4B4-BC8C-462C-B2E9-39D855193512}" type="pres">
      <dgm:prSet presAssocID="{45AA3EB1-CC3D-4699-A488-466F67980CE1}" presName="parentText" presStyleLbl="node1" presStyleIdx="2" presStyleCnt="3" custLinFactY="9326" custLinFactNeighborX="-609" custLinFactNeighborY="100000">
        <dgm:presLayoutVars>
          <dgm:chMax val="1"/>
          <dgm:bulletEnabled val="1"/>
        </dgm:presLayoutVars>
      </dgm:prSet>
      <dgm:spPr/>
      <dgm:t>
        <a:bodyPr/>
        <a:lstStyle/>
        <a:p>
          <a:endParaRPr lang="en-US"/>
        </a:p>
      </dgm:t>
    </dgm:pt>
  </dgm:ptLst>
  <dgm:cxnLst>
    <dgm:cxn modelId="{BF79FDFC-F4BC-4BE6-834B-10A3025EB5BF}" srcId="{E48B626F-6E1D-407F-B126-D612B9EAADA5}" destId="{45AA3EB1-CC3D-4699-A488-466F67980CE1}" srcOrd="2" destOrd="0" parTransId="{6F627882-1AB2-42D6-A932-FF4F2BD79D78}" sibTransId="{2B86F62E-4260-4F6C-8AD9-992BFA582B8F}"/>
    <dgm:cxn modelId="{7F185C3C-0F20-4126-8AF4-DCF52B93408F}" srcId="{E48B626F-6E1D-407F-B126-D612B9EAADA5}" destId="{DE2F2567-74FE-43DF-8B47-0A1C867A707B}" srcOrd="0" destOrd="0" parTransId="{12A8A6E6-6076-4444-A35C-42BA1F65B3D0}" sibTransId="{B92D2D2A-9E34-449E-9E5E-A8AD06207804}"/>
    <dgm:cxn modelId="{024CF123-A981-4E91-9713-370E13D2264C}" type="presOf" srcId="{DE2F2567-74FE-43DF-8B47-0A1C867A707B}" destId="{96AF57DD-9F10-4BCD-81F7-D2E0E685C351}" srcOrd="0" destOrd="0" presId="urn:microsoft.com/office/officeart/2005/8/layout/vList5"/>
    <dgm:cxn modelId="{8D636907-8843-42C3-A456-4A822F186C6C}" srcId="{E48B626F-6E1D-407F-B126-D612B9EAADA5}" destId="{E98F3952-75F4-4206-B129-CAFB81110C37}" srcOrd="1" destOrd="0" parTransId="{7C84B832-C792-4623-9360-FF7C723FEE92}" sibTransId="{AF7DD860-38A8-47BE-B8CA-13BF7E5F6C2F}"/>
    <dgm:cxn modelId="{5F10EC06-3483-41F4-BF7A-3F401F820438}" type="presOf" srcId="{E48B626F-6E1D-407F-B126-D612B9EAADA5}" destId="{FE3101A2-C340-4915-9AB0-36BF504AE975}" srcOrd="0" destOrd="0" presId="urn:microsoft.com/office/officeart/2005/8/layout/vList5"/>
    <dgm:cxn modelId="{09E1C9D6-1AD3-4BD2-B01D-C79205F51C86}" type="presOf" srcId="{45AA3EB1-CC3D-4699-A488-466F67980CE1}" destId="{6301E4B4-BC8C-462C-B2E9-39D855193512}" srcOrd="0" destOrd="0" presId="urn:microsoft.com/office/officeart/2005/8/layout/vList5"/>
    <dgm:cxn modelId="{0A0565CF-913A-4666-BC15-37F121191D94}" type="presOf" srcId="{E98F3952-75F4-4206-B129-CAFB81110C37}" destId="{17DA0A41-9D6F-4595-B18E-99C50EF2BD59}" srcOrd="0" destOrd="0" presId="urn:microsoft.com/office/officeart/2005/8/layout/vList5"/>
    <dgm:cxn modelId="{5D129F9E-056F-4B32-B338-059E83192C5A}" type="presParOf" srcId="{FE3101A2-C340-4915-9AB0-36BF504AE975}" destId="{95D5AE37-EF27-4152-AA49-CCF040269172}" srcOrd="0" destOrd="0" presId="urn:microsoft.com/office/officeart/2005/8/layout/vList5"/>
    <dgm:cxn modelId="{82EAE61D-5201-48BF-8A1E-08D1EDBBD142}" type="presParOf" srcId="{95D5AE37-EF27-4152-AA49-CCF040269172}" destId="{96AF57DD-9F10-4BCD-81F7-D2E0E685C351}" srcOrd="0" destOrd="0" presId="urn:microsoft.com/office/officeart/2005/8/layout/vList5"/>
    <dgm:cxn modelId="{5FBEB88A-34E6-48CC-913D-CC481323FB6B}" type="presParOf" srcId="{FE3101A2-C340-4915-9AB0-36BF504AE975}" destId="{AD7A0FA3-646C-4845-9B61-DBF97097079F}" srcOrd="1" destOrd="0" presId="urn:microsoft.com/office/officeart/2005/8/layout/vList5"/>
    <dgm:cxn modelId="{0ED30039-2F21-4379-92D7-7250E3890854}" type="presParOf" srcId="{FE3101A2-C340-4915-9AB0-36BF504AE975}" destId="{FE5D3B2F-6777-4BAA-A1C5-CB4E9ED9BF6C}" srcOrd="2" destOrd="0" presId="urn:microsoft.com/office/officeart/2005/8/layout/vList5"/>
    <dgm:cxn modelId="{024D7803-1FDD-4DE6-AB50-55591F024FD9}" type="presParOf" srcId="{FE5D3B2F-6777-4BAA-A1C5-CB4E9ED9BF6C}" destId="{17DA0A41-9D6F-4595-B18E-99C50EF2BD59}" srcOrd="0" destOrd="0" presId="urn:microsoft.com/office/officeart/2005/8/layout/vList5"/>
    <dgm:cxn modelId="{1A09ECE0-B05D-4A3A-8606-13DFD5F4C3FB}" type="presParOf" srcId="{FE3101A2-C340-4915-9AB0-36BF504AE975}" destId="{F633D436-0A47-444F-AB0B-BFBB3A78BA92}" srcOrd="3" destOrd="0" presId="urn:microsoft.com/office/officeart/2005/8/layout/vList5"/>
    <dgm:cxn modelId="{B856F826-D05D-472A-9EF0-40161E402285}" type="presParOf" srcId="{FE3101A2-C340-4915-9AB0-36BF504AE975}" destId="{1A58F7E8-294B-4637-B426-DE93F9D31B47}" srcOrd="4" destOrd="0" presId="urn:microsoft.com/office/officeart/2005/8/layout/vList5"/>
    <dgm:cxn modelId="{1C0AC86E-499E-4AE1-BD36-7AD3AC742C61}" type="presParOf" srcId="{1A58F7E8-294B-4637-B426-DE93F9D31B47}" destId="{6301E4B4-BC8C-462C-B2E9-39D85519351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F57DD-9F10-4BCD-81F7-D2E0E685C351}">
      <dsp:nvSpPr>
        <dsp:cNvPr id="0" name=""/>
        <dsp:cNvSpPr/>
      </dsp:nvSpPr>
      <dsp:spPr>
        <a:xfrm>
          <a:off x="2609087" y="1379"/>
          <a:ext cx="2935224" cy="91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a-IR" sz="2400" kern="1200" dirty="0" smtClean="0">
              <a:solidFill>
                <a:schemeClr val="tx1"/>
              </a:solidFill>
              <a:cs typeface="B Zar" panose="00000400000000000000" pitchFamily="2" charset="-78"/>
            </a:rPr>
            <a:t>نتیجه گیری کلی و پیشنهادات</a:t>
          </a:r>
          <a:endParaRPr lang="en-US" sz="2400" kern="1200" dirty="0">
            <a:solidFill>
              <a:schemeClr val="tx1"/>
            </a:solidFill>
            <a:cs typeface="B Zar" panose="00000400000000000000" pitchFamily="2" charset="-78"/>
          </a:endParaRPr>
        </a:p>
      </dsp:txBody>
      <dsp:txXfrm>
        <a:off x="2653535" y="45827"/>
        <a:ext cx="2846328" cy="821629"/>
      </dsp:txXfrm>
    </dsp:sp>
    <dsp:sp modelId="{17DA0A41-9D6F-4595-B18E-99C50EF2BD59}">
      <dsp:nvSpPr>
        <dsp:cNvPr id="0" name=""/>
        <dsp:cNvSpPr/>
      </dsp:nvSpPr>
      <dsp:spPr>
        <a:xfrm>
          <a:off x="2609087" y="957431"/>
          <a:ext cx="2935224" cy="91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a-IR" sz="2400" kern="1200" dirty="0" smtClean="0">
              <a:solidFill>
                <a:schemeClr val="tx1"/>
              </a:solidFill>
              <a:cs typeface="B Zar" panose="00000400000000000000" pitchFamily="2" charset="-78"/>
            </a:rPr>
            <a:t>اثبات </a:t>
          </a:r>
          <a:endParaRPr lang="en-US" sz="2400" kern="1200" dirty="0">
            <a:solidFill>
              <a:schemeClr val="tx1"/>
            </a:solidFill>
          </a:endParaRPr>
        </a:p>
      </dsp:txBody>
      <dsp:txXfrm>
        <a:off x="2653535" y="1001879"/>
        <a:ext cx="2846328" cy="821629"/>
      </dsp:txXfrm>
    </dsp:sp>
    <dsp:sp modelId="{6301E4B4-BC8C-462C-B2E9-39D855193512}">
      <dsp:nvSpPr>
        <dsp:cNvPr id="0" name=""/>
        <dsp:cNvSpPr/>
      </dsp:nvSpPr>
      <dsp:spPr>
        <a:xfrm>
          <a:off x="2591212" y="1914863"/>
          <a:ext cx="2935224" cy="910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a-IR" sz="2400" kern="1200" dirty="0" smtClean="0">
              <a:solidFill>
                <a:schemeClr val="tx1"/>
              </a:solidFill>
              <a:cs typeface="B Zar" panose="00000400000000000000" pitchFamily="2" charset="-78"/>
            </a:rPr>
            <a:t>حقایق </a:t>
          </a:r>
          <a:endParaRPr lang="en-US" sz="2400" kern="1200" dirty="0">
            <a:solidFill>
              <a:schemeClr val="tx1"/>
            </a:solidFill>
            <a:cs typeface="B Zar" panose="00000400000000000000" pitchFamily="2" charset="-78"/>
          </a:endParaRPr>
        </a:p>
      </dsp:txBody>
      <dsp:txXfrm>
        <a:off x="2635660" y="1959311"/>
        <a:ext cx="2846328" cy="8216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7E1F665-D4E1-4BCE-ACB4-00D766939216}" type="datetimeFigureOut">
              <a:rPr lang="en-US"/>
              <a:pPr>
                <a:defRPr/>
              </a:pPr>
              <a:t>8/18/2020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F0189867-C39B-4775-B2A7-F43B15A1A7CD}" type="slidenum">
              <a:rPr lang="en-US" altLang="en-US"/>
              <a:pPr/>
              <a:t>‹#›</a:t>
            </a:fld>
            <a:endParaRPr lang="en-US" altLang="en-US"/>
          </a:p>
        </p:txBody>
      </p:sp>
    </p:spTree>
    <p:extLst>
      <p:ext uri="{BB962C8B-B14F-4D97-AF65-F5344CB8AC3E}">
        <p14:creationId xmlns:p14="http://schemas.microsoft.com/office/powerpoint/2010/main" val="96512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36E3EFD2-060B-4ADD-BF53-3F85C82F9F98}" type="slidenum">
              <a:rPr lang="en-US" altLang="en-US">
                <a:latin typeface="Calibri" pitchFamily="34" charset="0"/>
              </a:rPr>
              <a:pPr/>
              <a:t>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Report  Reporting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F561DAF4-167D-46F3-B66A-888DD02FE318}"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a-IR" altLang="en-US" sz="1800" b="1" smtClean="0">
                <a:solidFill>
                  <a:srgbClr val="FF0000"/>
                </a:solidFill>
                <a:cs typeface="B Titr" pitchFamily="2" charset="-78"/>
              </a:rPr>
              <a:t>دو اصل گزارش نویسی : ساده نویسی و سالم نویسی </a:t>
            </a:r>
            <a:endParaRPr lang="en-US" altLang="en-US" sz="1800" b="1" smtClean="0">
              <a:solidFill>
                <a:srgbClr val="FF0000"/>
              </a:solidFill>
              <a:cs typeface="B Titr" pitchFamily="2" charset="-7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B9477433-2D94-4BE8-AE2E-8D63C18923E8}" type="slidenum">
              <a:rPr lang="en-US" altLang="en-US">
                <a:latin typeface="Calibri" pitchFamily="34" charset="0"/>
              </a:rPr>
              <a:pPr/>
              <a:t>4</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a-IR" altLang="en-US" smtClean="0"/>
              <a:t>توضیحات مربوطه از روی فایل </a:t>
            </a:r>
            <a:r>
              <a:rPr lang="en-US" altLang="en-US" smtClean="0"/>
              <a:t>pdf </a:t>
            </a:r>
          </a:p>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BDA911EA-7264-4EEA-8C0C-8FEBFBDD9C3E}" type="slidenum">
              <a:rPr lang="en-US" altLang="en-US">
                <a:latin typeface="Calibri" pitchFamily="34" charset="0"/>
              </a:rPr>
              <a:pPr/>
              <a:t>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285309E0-858B-404F-BDCC-9C1FF0843E74}" type="slidenum">
              <a:rPr lang="fa-IR" altLang="en-US">
                <a:latin typeface="Calibri" pitchFamily="34" charset="0"/>
                <a:cs typeface="Arial" pitchFamily="34" charset="0"/>
              </a:rPr>
              <a:pPr/>
              <a:t>13</a:t>
            </a:fld>
            <a:endParaRPr lang="fa-IR" altLang="en-US">
              <a:latin typeface="Calibri"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a-IR" altLang="en-US" smtClean="0"/>
              <a:t>توضیحات مراحل اضافه یا خوانده شود </a:t>
            </a: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9693F1C1-34B4-46F9-B127-6BF92A21D592}" type="slidenum">
              <a:rPr lang="en-US" altLang="en-US">
                <a:latin typeface="Calibri" pitchFamily="34" charset="0"/>
              </a:rPr>
              <a:pPr/>
              <a:t>17</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E8A80550-A0A5-4255-9B3C-D02829F2B2E3}" type="slidenum">
              <a:rPr lang="en-US" altLang="en-US">
                <a:latin typeface="Calibri" pitchFamily="34" charset="0"/>
              </a:rPr>
              <a:pPr/>
              <a:t>34</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Brickwork-SD-R1a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71450" y="212725"/>
            <a:ext cx="8480425"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3122613" y="5057775"/>
            <a:ext cx="514350" cy="514350"/>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Date Placeholder 3"/>
          <p:cNvSpPr>
            <a:spLocks noGrp="1"/>
          </p:cNvSpPr>
          <p:nvPr>
            <p:ph type="dt" sz="half" idx="10"/>
          </p:nvPr>
        </p:nvSpPr>
        <p:spPr>
          <a:xfrm rot="21420000">
            <a:off x="3668713" y="4714875"/>
            <a:ext cx="4608512" cy="941388"/>
          </a:xfrm>
        </p:spPr>
        <p:txBody>
          <a:bodyPr/>
          <a:lstStyle>
            <a:lvl1pPr algn="ctr">
              <a:defRPr sz="4200" smtClean="0">
                <a:solidFill>
                  <a:schemeClr val="accent1">
                    <a:lumMod val="60000"/>
                    <a:lumOff val="40000"/>
                  </a:schemeClr>
                </a:solidFill>
              </a:defRPr>
            </a:lvl1pPr>
          </a:lstStyle>
          <a:p>
            <a:pPr>
              <a:defRPr/>
            </a:pPr>
            <a:fld id="{D81EF77F-57DA-43AB-887E-86C2C3A78630}" type="datetimeFigureOut">
              <a:rPr lang="en-US"/>
              <a:pPr>
                <a:defRPr/>
              </a:pPr>
              <a:t>8/18/2020</a:t>
            </a:fld>
            <a:endParaRPr lang="en-US"/>
          </a:p>
        </p:txBody>
      </p:sp>
      <p:sp>
        <p:nvSpPr>
          <p:cNvPr id="11" name="Footer Placeholder 4"/>
          <p:cNvSpPr>
            <a:spLocks noGrp="1"/>
          </p:cNvSpPr>
          <p:nvPr>
            <p:ph type="ftr" sz="quarter" idx="11"/>
          </p:nvPr>
        </p:nvSpPr>
        <p:spPr>
          <a:xfrm rot="21420000">
            <a:off x="9525" y="4956175"/>
            <a:ext cx="2989263" cy="914400"/>
          </a:xfrm>
        </p:spPr>
        <p:txBody>
          <a:bodyPr wrap="square">
            <a:spAutoFit/>
          </a:bodyPr>
          <a:lstStyle>
            <a:lvl1pPr>
              <a:defRPr lang="en-US" sz="4200"/>
            </a:lvl1pPr>
          </a:lstStyle>
          <a:p>
            <a:pPr>
              <a:defRPr/>
            </a:pPr>
            <a:endParaRPr/>
          </a:p>
        </p:txBody>
      </p:sp>
      <p:sp>
        <p:nvSpPr>
          <p:cNvPr id="12" name="Slide Number Placeholder 5"/>
          <p:cNvSpPr>
            <a:spLocks noGrp="1"/>
          </p:cNvSpPr>
          <p:nvPr>
            <p:ph type="sldNum" sz="quarter" idx="12"/>
          </p:nvPr>
        </p:nvSpPr>
        <p:spPr>
          <a:xfrm rot="21420000">
            <a:off x="7400925" y="3819525"/>
            <a:ext cx="681038" cy="498475"/>
          </a:xfrm>
        </p:spPr>
        <p:txBody>
          <a:bodyPr/>
          <a:lstStyle>
            <a:lvl1pPr>
              <a:defRPr sz="2400">
                <a:solidFill>
                  <a:srgbClr val="404040"/>
                </a:solidFill>
              </a:defRPr>
            </a:lvl1pPr>
          </a:lstStyle>
          <a:p>
            <a:fld id="{817A6E49-596C-417E-9BF1-522677F7993C}" type="slidenum">
              <a:rPr lang="en-US" altLang="en-US"/>
              <a:pPr/>
              <a:t>‹#›</a:t>
            </a:fld>
            <a:endParaRPr lang="en-US" altLang="en-US"/>
          </a:p>
        </p:txBody>
      </p:sp>
    </p:spTree>
    <p:extLst>
      <p:ext uri="{BB962C8B-B14F-4D97-AF65-F5344CB8AC3E}">
        <p14:creationId xmlns:p14="http://schemas.microsoft.com/office/powerpoint/2010/main" val="104455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0631F5D3-773A-4677-A4E5-6D2497D83164}" type="datetimeFigureOut">
              <a:rPr lang="en-US"/>
              <a:pPr>
                <a:defRPr/>
              </a:pPr>
              <a:t>8/18/2020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AE00CC-6BD3-41CC-B3BB-98C4467B99E3}" type="slidenum">
              <a:rPr lang="en-US" altLang="en-US"/>
              <a:pPr/>
              <a:t>‹#›</a:t>
            </a:fld>
            <a:endParaRPr lang="en-US" altLang="en-US"/>
          </a:p>
        </p:txBody>
      </p:sp>
    </p:spTree>
    <p:extLst>
      <p:ext uri="{BB962C8B-B14F-4D97-AF65-F5344CB8AC3E}">
        <p14:creationId xmlns:p14="http://schemas.microsoft.com/office/powerpoint/2010/main" val="375526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44E18DD-2D1C-4F24-A0CA-1DDF9D658333}" type="datetimeFigureOut">
              <a:rPr lang="en-US"/>
              <a:pPr>
                <a:defRPr/>
              </a:pPr>
              <a:t>8/18/2020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F1AC12-77A8-4571-90E5-86B5AC8D9B7E}" type="slidenum">
              <a:rPr lang="en-US" altLang="en-US"/>
              <a:pPr/>
              <a:t>‹#›</a:t>
            </a:fld>
            <a:endParaRPr lang="en-US" altLang="en-US"/>
          </a:p>
        </p:txBody>
      </p:sp>
    </p:spTree>
    <p:extLst>
      <p:ext uri="{BB962C8B-B14F-4D97-AF65-F5344CB8AC3E}">
        <p14:creationId xmlns:p14="http://schemas.microsoft.com/office/powerpoint/2010/main" val="427487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404813" y="8874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cs typeface="+mn-cs"/>
              </a:rPr>
              <a:t>“</a:t>
            </a:r>
          </a:p>
        </p:txBody>
      </p:sp>
      <p:sp>
        <p:nvSpPr>
          <p:cNvPr id="6" name="TextBox 5"/>
          <p:cNvSpPr txBox="1"/>
          <p:nvPr/>
        </p:nvSpPr>
        <p:spPr>
          <a:xfrm>
            <a:off x="7897813" y="2906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cs typeface="+mn-cs"/>
              </a:rPr>
              <a:t>”</a:t>
            </a:r>
          </a:p>
        </p:txBody>
      </p:sp>
      <p:sp>
        <p:nvSpPr>
          <p:cNvPr id="2" name="Title 1"/>
          <p:cNvSpPr>
            <a:spLocks noGrp="1"/>
          </p:cNvSpPr>
          <p:nvPr>
            <p:ph type="title"/>
          </p:nvPr>
        </p:nvSpPr>
        <p:spPr>
          <a:xfrm>
            <a:off x="841299" y="685800"/>
            <a:ext cx="7143765" cy="2916704"/>
          </a:xfrm>
        </p:spPr>
        <p:txBody>
          <a:bodyP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Date Placeholder 4"/>
          <p:cNvSpPr>
            <a:spLocks noGrp="1"/>
          </p:cNvSpPr>
          <p:nvPr>
            <p:ph type="dt" sz="half" idx="14"/>
          </p:nvPr>
        </p:nvSpPr>
        <p:spPr/>
        <p:txBody>
          <a:bodyPr/>
          <a:lstStyle>
            <a:lvl1pPr>
              <a:defRPr/>
            </a:lvl1pPr>
          </a:lstStyle>
          <a:p>
            <a:pPr>
              <a:defRPr/>
            </a:pPr>
            <a:fld id="{684E94FE-D6C7-4C28-82ED-9D374B9CEB9C}" type="datetimeFigureOut">
              <a:rPr lang="en-US"/>
              <a:pPr>
                <a:defRPr/>
              </a:pPr>
              <a:t>8/18/2020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0E008597-73B6-4527-8179-5171FD97F5D6}" type="slidenum">
              <a:rPr lang="en-US" altLang="en-US"/>
              <a:pPr/>
              <a:t>‹#›</a:t>
            </a:fld>
            <a:endParaRPr lang="en-US" altLang="en-US"/>
          </a:p>
        </p:txBody>
      </p:sp>
    </p:spTree>
    <p:extLst>
      <p:ext uri="{BB962C8B-B14F-4D97-AF65-F5344CB8AC3E}">
        <p14:creationId xmlns:p14="http://schemas.microsoft.com/office/powerpoint/2010/main" val="39882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0E6EBEDF-763B-40B1-A163-3CDC74565824}" type="datetimeFigureOut">
              <a:rPr lang="en-US"/>
              <a:pPr>
                <a:defRPr/>
              </a:pPr>
              <a:t>8/18/2020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B46E6B-58A1-4B19-9954-770A60A76897}" type="slidenum">
              <a:rPr lang="en-US" altLang="en-US"/>
              <a:pPr/>
              <a:t>‹#›</a:t>
            </a:fld>
            <a:endParaRPr lang="en-US" altLang="en-US"/>
          </a:p>
        </p:txBody>
      </p:sp>
    </p:spTree>
    <p:extLst>
      <p:ext uri="{BB962C8B-B14F-4D97-AF65-F5344CB8AC3E}">
        <p14:creationId xmlns:p14="http://schemas.microsoft.com/office/powerpoint/2010/main" val="4180209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fld id="{D2C1C4BC-C252-41FC-AFC8-A1BDD7DEDCD0}" type="datetimeFigureOut">
              <a:rPr lang="en-US"/>
              <a:pPr>
                <a:defRPr/>
              </a:pPr>
              <a:t>8/18/2020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360D7762-DC19-41E7-9EE9-A93C0922C3C0}" type="slidenum">
              <a:rPr lang="en-US" altLang="en-US"/>
              <a:pPr/>
              <a:t>‹#›</a:t>
            </a:fld>
            <a:endParaRPr lang="en-US" altLang="en-US"/>
          </a:p>
        </p:txBody>
      </p:sp>
    </p:spTree>
    <p:extLst>
      <p:ext uri="{BB962C8B-B14F-4D97-AF65-F5344CB8AC3E}">
        <p14:creationId xmlns:p14="http://schemas.microsoft.com/office/powerpoint/2010/main" val="373798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176998" y="4389286"/>
            <a:ext cx="2483655"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fld id="{6350B40F-E062-40BA-BC03-2D3E079D4706}" type="datetimeFigureOut">
              <a:rPr lang="en-US"/>
              <a:pPr>
                <a:defRPr/>
              </a:pPr>
              <a:t>8/18/2020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D2CB8002-6ACE-48A4-B0BC-BB0E4A18B3A5}" type="slidenum">
              <a:rPr lang="en-US" altLang="en-US"/>
              <a:pPr/>
              <a:t>‹#›</a:t>
            </a:fld>
            <a:endParaRPr lang="en-US" altLang="en-US"/>
          </a:p>
        </p:txBody>
      </p:sp>
    </p:spTree>
    <p:extLst>
      <p:ext uri="{BB962C8B-B14F-4D97-AF65-F5344CB8AC3E}">
        <p14:creationId xmlns:p14="http://schemas.microsoft.com/office/powerpoint/2010/main" val="217635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38EDA78-82BB-42B7-AAA9-40449C90EA74}" type="datetimeFigureOut">
              <a:rPr lang="en-US"/>
              <a:pPr>
                <a:defRPr/>
              </a:pPr>
              <a:t>8/18/2020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71F35CCD-CF81-4F86-B4AB-DC98D07F14EE}" type="slidenum">
              <a:rPr lang="en-US" altLang="en-US"/>
              <a:pPr/>
              <a:t>‹#›</a:t>
            </a:fld>
            <a:endParaRPr lang="en-US" altLang="en-US"/>
          </a:p>
        </p:txBody>
      </p:sp>
    </p:spTree>
    <p:extLst>
      <p:ext uri="{BB962C8B-B14F-4D97-AF65-F5344CB8AC3E}">
        <p14:creationId xmlns:p14="http://schemas.microsoft.com/office/powerpoint/2010/main" val="243130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51030BD2-82FC-4C57-B719-7EAC4A3516CB}" type="datetimeFigureOut">
              <a:rPr lang="en-US"/>
              <a:pPr>
                <a:defRPr/>
              </a:pPr>
              <a:t>8/18/2020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57973772-37F0-4433-836E-9F7D2C265575}" type="slidenum">
              <a:rPr lang="en-US" altLang="en-US"/>
              <a:pPr/>
              <a:t>‹#›</a:t>
            </a:fld>
            <a:endParaRPr lang="en-US" altLang="en-US"/>
          </a:p>
        </p:txBody>
      </p:sp>
    </p:spTree>
    <p:extLst>
      <p:ext uri="{BB962C8B-B14F-4D97-AF65-F5344CB8AC3E}">
        <p14:creationId xmlns:p14="http://schemas.microsoft.com/office/powerpoint/2010/main" val="327452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56F454E0-EB86-413E-896A-412074865C88}" type="datetimeFigureOut">
              <a:rPr lang="en-US"/>
              <a:pPr>
                <a:defRPr/>
              </a:pPr>
              <a:t>8/18/2020</a:t>
            </a:fld>
            <a:endParaRPr lang="en-US"/>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fld id="{B9F484F9-3D99-467D-916C-83BBEE734B1E}" type="slidenum">
              <a:rPr lang="en-US" altLang="en-US"/>
              <a:pPr/>
              <a:t>‹#›</a:t>
            </a:fld>
            <a:endParaRPr lang="en-US" altLang="en-US"/>
          </a:p>
        </p:txBody>
      </p:sp>
    </p:spTree>
    <p:extLst>
      <p:ext uri="{BB962C8B-B14F-4D97-AF65-F5344CB8AC3E}">
        <p14:creationId xmlns:p14="http://schemas.microsoft.com/office/powerpoint/2010/main" val="31102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CAE090D8-AF6B-4588-913B-FD461CDEDBB4}" type="datetimeFigureOut">
              <a:rPr lang="en-US"/>
              <a:pPr>
                <a:defRPr/>
              </a:pPr>
              <a:t>8/18/2020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E6341FD4-1F28-4F07-A16D-DCDE403C820D}" type="slidenum">
              <a:rPr lang="en-US" altLang="en-US"/>
              <a:pPr/>
              <a:t>‹#›</a:t>
            </a:fld>
            <a:endParaRPr lang="en-US" altLang="en-US"/>
          </a:p>
        </p:txBody>
      </p:sp>
    </p:spTree>
    <p:extLst>
      <p:ext uri="{BB962C8B-B14F-4D97-AF65-F5344CB8AC3E}">
        <p14:creationId xmlns:p14="http://schemas.microsoft.com/office/powerpoint/2010/main" val="261582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51D1181-BF27-4D85-A6B6-A1794D5A5691}" type="datetimeFigureOut">
              <a:rPr lang="en-US"/>
              <a:pPr>
                <a:defRPr/>
              </a:pPr>
              <a:t>8/18/2020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EE2E43-3A19-4FD2-A70E-1646289CA971}" type="slidenum">
              <a:rPr lang="en-US" altLang="en-US"/>
              <a:pPr/>
              <a:t>‹#›</a:t>
            </a:fld>
            <a:endParaRPr lang="en-US" altLang="en-US"/>
          </a:p>
        </p:txBody>
      </p:sp>
    </p:spTree>
    <p:extLst>
      <p:ext uri="{BB962C8B-B14F-4D97-AF65-F5344CB8AC3E}">
        <p14:creationId xmlns:p14="http://schemas.microsoft.com/office/powerpoint/2010/main" val="389736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9D581393-48FB-469F-8CB0-0F5CA4D26CBB}" type="datetimeFigureOut">
              <a:rPr lang="en-US"/>
              <a:pPr>
                <a:defRPr/>
              </a:pPr>
              <a:t>8/18/2020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6C8BCF03-ED8D-46F4-BEAC-554FD407B080}" type="slidenum">
              <a:rPr lang="en-US" altLang="en-US"/>
              <a:pPr/>
              <a:t>‹#›</a:t>
            </a:fld>
            <a:endParaRPr lang="en-US" altLang="en-US"/>
          </a:p>
        </p:txBody>
      </p:sp>
    </p:spTree>
    <p:extLst>
      <p:ext uri="{BB962C8B-B14F-4D97-AF65-F5344CB8AC3E}">
        <p14:creationId xmlns:p14="http://schemas.microsoft.com/office/powerpoint/2010/main" val="174256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E9210436-73B1-432B-BE3E-D8C8BE562171}" type="datetimeFigureOut">
              <a:rPr lang="en-US"/>
              <a:pPr>
                <a:defRPr/>
              </a:pPr>
              <a:t>8/18/2020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A1E845A8-E721-4939-9843-04B89F74D800}" type="slidenum">
              <a:rPr lang="en-US" altLang="en-US"/>
              <a:pPr/>
              <a:t>‹#›</a:t>
            </a:fld>
            <a:endParaRPr lang="en-US" altLang="en-US"/>
          </a:p>
        </p:txBody>
      </p:sp>
    </p:spTree>
    <p:extLst>
      <p:ext uri="{BB962C8B-B14F-4D97-AF65-F5344CB8AC3E}">
        <p14:creationId xmlns:p14="http://schemas.microsoft.com/office/powerpoint/2010/main" val="53789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F393B84-89B4-45EC-A56B-34B82E784F9C}" type="datetimeFigureOut">
              <a:rPr lang="en-US"/>
              <a:pPr>
                <a:defRPr/>
              </a:pPr>
              <a:t>8/18/2020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94A46CA-C010-4332-A3E1-F44715E2DBD2}" type="slidenum">
              <a:rPr lang="en-US" altLang="en-US"/>
              <a:pPr/>
              <a:t>‹#›</a:t>
            </a:fld>
            <a:endParaRPr lang="en-US" altLang="en-US"/>
          </a:p>
        </p:txBody>
      </p:sp>
    </p:spTree>
    <p:extLst>
      <p:ext uri="{BB962C8B-B14F-4D97-AF65-F5344CB8AC3E}">
        <p14:creationId xmlns:p14="http://schemas.microsoft.com/office/powerpoint/2010/main" val="374677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8BDB07-1C38-421B-A48F-7B3BD73CD1B5}" type="datetimeFigureOut">
              <a:rPr lang="en-US"/>
              <a:pPr>
                <a:defRPr/>
              </a:pPr>
              <a:t>8/18/2020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AE0071A-A4CD-4A17-BB39-49084B428976}" type="slidenum">
              <a:rPr lang="en-US" altLang="en-US"/>
              <a:pPr/>
              <a:t>‹#›</a:t>
            </a:fld>
            <a:endParaRPr lang="en-US" altLang="en-US"/>
          </a:p>
        </p:txBody>
      </p:sp>
    </p:spTree>
    <p:extLst>
      <p:ext uri="{BB962C8B-B14F-4D97-AF65-F5344CB8AC3E}">
        <p14:creationId xmlns:p14="http://schemas.microsoft.com/office/powerpoint/2010/main" val="9916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fld id="{E2F7268D-9439-4F4A-9E10-A51F93441053}" type="datetimeFigureOut">
              <a:rPr lang="en-US"/>
              <a:pPr>
                <a:defRPr/>
              </a:pPr>
              <a:t>8/18/2020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254BCA06-BDF8-4B87-8343-9AA403A732EE}" type="slidenum">
              <a:rPr lang="en-US" altLang="en-US"/>
              <a:pPr/>
              <a:t>‹#›</a:t>
            </a:fld>
            <a:endParaRPr lang="en-US" altLang="en-US"/>
          </a:p>
        </p:txBody>
      </p:sp>
    </p:spTree>
    <p:extLst>
      <p:ext uri="{BB962C8B-B14F-4D97-AF65-F5344CB8AC3E}">
        <p14:creationId xmlns:p14="http://schemas.microsoft.com/office/powerpoint/2010/main" val="91511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4351" y="2709053"/>
            <a:ext cx="440817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1D8A52D-1B07-40BB-A7BB-F11BBAAE812B}" type="datetimeFigureOut">
              <a:rPr lang="en-US"/>
              <a:pPr>
                <a:defRPr/>
              </a:pPr>
              <a:t>8/18/2020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95DA38-D8D6-4CFD-9C52-D500EBF3FA36}" type="slidenum">
              <a:rPr lang="en-US" altLang="en-US"/>
              <a:pPr/>
              <a:t>‹#›</a:t>
            </a:fld>
            <a:endParaRPr lang="en-US" altLang="en-US"/>
          </a:p>
        </p:txBody>
      </p:sp>
    </p:spTree>
    <p:extLst>
      <p:ext uri="{BB962C8B-B14F-4D97-AF65-F5344CB8AC3E}">
        <p14:creationId xmlns:p14="http://schemas.microsoft.com/office/powerpoint/2010/main" val="4383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7" descr="Brickwork-SD-R1acrop.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eaLnBrk="1" fontAlgn="auto" hangingPunct="1">
              <a:spcBef>
                <a:spcPts val="0"/>
              </a:spcBef>
              <a:spcAft>
                <a:spcPts val="0"/>
              </a:spcAft>
              <a:defRPr sz="2800" cap="all" baseline="0" smtClean="0">
                <a:solidFill>
                  <a:schemeClr val="accent1">
                    <a:lumMod val="60000"/>
                    <a:lumOff val="40000"/>
                  </a:schemeClr>
                </a:solidFill>
                <a:latin typeface="+mn-lt"/>
                <a:cs typeface="+mn-cs"/>
              </a:defRPr>
            </a:lvl1pPr>
          </a:lstStyle>
          <a:p>
            <a:pPr>
              <a:defRPr/>
            </a:pPr>
            <a:fld id="{3C1B4AB0-7C1E-4F9E-A136-F2BB8FB805D5}" type="datetimeFigureOut">
              <a:rPr lang="en-US"/>
              <a:pPr>
                <a:defRPr/>
              </a:pPr>
              <a:t>8/18/2020</a:t>
            </a:fld>
            <a:endParaRPr lang="en-US"/>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eaLnBrk="1" fontAlgn="auto" hangingPunct="1">
              <a:spcBef>
                <a:spcPts val="0"/>
              </a:spcBef>
              <a:spcAft>
                <a:spcPts val="0"/>
              </a:spcAft>
              <a:defRPr sz="2800" cap="all" baseline="0">
                <a:solidFill>
                  <a:schemeClr val="accent1">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800">
                <a:solidFill>
                  <a:srgbClr val="75A2CE"/>
                </a:solidFill>
              </a:defRPr>
            </a:lvl1pPr>
          </a:lstStyle>
          <a:p>
            <a:fld id="{2145B439-DB4F-4E73-A875-2719E0F93B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0"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81" r:id="rId12"/>
    <p:sldLayoutId id="2147483975" r:id="rId13"/>
    <p:sldLayoutId id="2147483976" r:id="rId14"/>
    <p:sldLayoutId id="2147483977" r:id="rId15"/>
    <p:sldLayoutId id="2147483978" r:id="rId16"/>
    <p:sldLayoutId id="2147483979" r:id="rId17"/>
    <p:sldLayoutId id="2147483982" r:id="rId18"/>
  </p:sldLayoutIdLst>
  <p:txStyles>
    <p:titleStyle>
      <a:lvl1pPr algn="l" rtl="1" fontAlgn="base">
        <a:lnSpc>
          <a:spcPct val="90000"/>
        </a:lnSpc>
        <a:spcBef>
          <a:spcPct val="0"/>
        </a:spcBef>
        <a:spcAft>
          <a:spcPct val="0"/>
        </a:spcAft>
        <a:defRPr sz="4400" kern="1200" cap="all">
          <a:solidFill>
            <a:srgbClr val="75A2CE"/>
          </a:solidFill>
          <a:latin typeface="+mj-lt"/>
          <a:ea typeface="+mj-ea"/>
          <a:cs typeface="+mj-cs"/>
        </a:defRPr>
      </a:lvl1pPr>
      <a:lvl2pPr algn="l" rtl="1" fontAlgn="base">
        <a:lnSpc>
          <a:spcPct val="90000"/>
        </a:lnSpc>
        <a:spcBef>
          <a:spcPct val="0"/>
        </a:spcBef>
        <a:spcAft>
          <a:spcPct val="0"/>
        </a:spcAft>
        <a:defRPr sz="4400">
          <a:solidFill>
            <a:srgbClr val="75A2CE"/>
          </a:solidFill>
          <a:latin typeface="Impact" pitchFamily="34" charset="0"/>
          <a:cs typeface="B Titr" pitchFamily="2" charset="-78"/>
        </a:defRPr>
      </a:lvl2pPr>
      <a:lvl3pPr algn="l" rtl="1" fontAlgn="base">
        <a:lnSpc>
          <a:spcPct val="90000"/>
        </a:lnSpc>
        <a:spcBef>
          <a:spcPct val="0"/>
        </a:spcBef>
        <a:spcAft>
          <a:spcPct val="0"/>
        </a:spcAft>
        <a:defRPr sz="4400">
          <a:solidFill>
            <a:srgbClr val="75A2CE"/>
          </a:solidFill>
          <a:latin typeface="Impact" pitchFamily="34" charset="0"/>
          <a:cs typeface="B Titr" pitchFamily="2" charset="-78"/>
        </a:defRPr>
      </a:lvl3pPr>
      <a:lvl4pPr algn="l" rtl="1" fontAlgn="base">
        <a:lnSpc>
          <a:spcPct val="90000"/>
        </a:lnSpc>
        <a:spcBef>
          <a:spcPct val="0"/>
        </a:spcBef>
        <a:spcAft>
          <a:spcPct val="0"/>
        </a:spcAft>
        <a:defRPr sz="4400">
          <a:solidFill>
            <a:srgbClr val="75A2CE"/>
          </a:solidFill>
          <a:latin typeface="Impact" pitchFamily="34" charset="0"/>
          <a:cs typeface="B Titr" pitchFamily="2" charset="-78"/>
        </a:defRPr>
      </a:lvl4pPr>
      <a:lvl5pPr algn="l" rtl="1" fontAlgn="base">
        <a:lnSpc>
          <a:spcPct val="90000"/>
        </a:lnSpc>
        <a:spcBef>
          <a:spcPct val="0"/>
        </a:spcBef>
        <a:spcAft>
          <a:spcPct val="0"/>
        </a:spcAft>
        <a:defRPr sz="4400">
          <a:solidFill>
            <a:srgbClr val="75A2CE"/>
          </a:solidFill>
          <a:latin typeface="Impact" pitchFamily="34" charset="0"/>
          <a:cs typeface="B Titr" pitchFamily="2" charset="-78"/>
        </a:defRPr>
      </a:lvl5pPr>
      <a:lvl6pPr marL="457200" algn="l" rtl="1" fontAlgn="base">
        <a:lnSpc>
          <a:spcPct val="90000"/>
        </a:lnSpc>
        <a:spcBef>
          <a:spcPct val="0"/>
        </a:spcBef>
        <a:spcAft>
          <a:spcPct val="0"/>
        </a:spcAft>
        <a:defRPr sz="4400">
          <a:solidFill>
            <a:srgbClr val="75A2CE"/>
          </a:solidFill>
          <a:latin typeface="Impact" pitchFamily="34" charset="0"/>
          <a:cs typeface="B Titr" pitchFamily="2" charset="-78"/>
        </a:defRPr>
      </a:lvl6pPr>
      <a:lvl7pPr marL="914400" algn="l" rtl="1" fontAlgn="base">
        <a:lnSpc>
          <a:spcPct val="90000"/>
        </a:lnSpc>
        <a:spcBef>
          <a:spcPct val="0"/>
        </a:spcBef>
        <a:spcAft>
          <a:spcPct val="0"/>
        </a:spcAft>
        <a:defRPr sz="4400">
          <a:solidFill>
            <a:srgbClr val="75A2CE"/>
          </a:solidFill>
          <a:latin typeface="Impact" pitchFamily="34" charset="0"/>
          <a:cs typeface="B Titr" pitchFamily="2" charset="-78"/>
        </a:defRPr>
      </a:lvl7pPr>
      <a:lvl8pPr marL="1371600" algn="l" rtl="1" fontAlgn="base">
        <a:lnSpc>
          <a:spcPct val="90000"/>
        </a:lnSpc>
        <a:spcBef>
          <a:spcPct val="0"/>
        </a:spcBef>
        <a:spcAft>
          <a:spcPct val="0"/>
        </a:spcAft>
        <a:defRPr sz="4400">
          <a:solidFill>
            <a:srgbClr val="75A2CE"/>
          </a:solidFill>
          <a:latin typeface="Impact" pitchFamily="34" charset="0"/>
          <a:cs typeface="B Titr" pitchFamily="2" charset="-78"/>
        </a:defRPr>
      </a:lvl8pPr>
      <a:lvl9pPr marL="1828800" algn="l" rtl="1" fontAlgn="base">
        <a:lnSpc>
          <a:spcPct val="90000"/>
        </a:lnSpc>
        <a:spcBef>
          <a:spcPct val="0"/>
        </a:spcBef>
        <a:spcAft>
          <a:spcPct val="0"/>
        </a:spcAft>
        <a:defRPr sz="4400">
          <a:solidFill>
            <a:srgbClr val="75A2CE"/>
          </a:solidFill>
          <a:latin typeface="Impact" pitchFamily="34" charset="0"/>
          <a:cs typeface="B Titr" pitchFamily="2" charset="-78"/>
        </a:defRPr>
      </a:lvl9pPr>
    </p:titleStyle>
    <p:bodyStyle>
      <a:lvl1pPr marL="228600" indent="-228600" algn="r" rtl="1" fontAlgn="base">
        <a:lnSpc>
          <a:spcPct val="120000"/>
        </a:lnSpc>
        <a:spcBef>
          <a:spcPts val="1000"/>
        </a:spcBef>
        <a:spcAft>
          <a:spcPct val="0"/>
        </a:spcAft>
        <a:buClr>
          <a:srgbClr val="75A2CE"/>
        </a:buClr>
        <a:buSzPct val="160000"/>
        <a:buFont typeface="Arial" pitchFamily="34" charset="0"/>
        <a:buChar char="•"/>
        <a:defRPr sz="2000" kern="1200" cap="all">
          <a:solidFill>
            <a:schemeClr val="tx1"/>
          </a:solidFill>
          <a:latin typeface="+mn-lt"/>
          <a:ea typeface="+mn-ea"/>
          <a:cs typeface="+mn-cs"/>
        </a:defRPr>
      </a:lvl1pPr>
      <a:lvl2pPr marL="685800" indent="-228600" algn="r" rtl="1" fontAlgn="base">
        <a:lnSpc>
          <a:spcPct val="120000"/>
        </a:lnSpc>
        <a:spcBef>
          <a:spcPts val="500"/>
        </a:spcBef>
        <a:spcAft>
          <a:spcPct val="0"/>
        </a:spcAft>
        <a:buClr>
          <a:srgbClr val="75A2CE"/>
        </a:buClr>
        <a:buSzPct val="160000"/>
        <a:buFont typeface="Arial" pitchFamily="34" charset="0"/>
        <a:buChar char="•"/>
        <a:defRPr kern="1200" cap="all">
          <a:solidFill>
            <a:schemeClr val="tx1"/>
          </a:solidFill>
          <a:latin typeface="+mn-lt"/>
          <a:ea typeface="+mn-ea"/>
          <a:cs typeface="+mn-cs"/>
        </a:defRPr>
      </a:lvl2pPr>
      <a:lvl3pPr marL="1143000" indent="-228600" algn="r" rtl="1" fontAlgn="base">
        <a:lnSpc>
          <a:spcPct val="120000"/>
        </a:lnSpc>
        <a:spcBef>
          <a:spcPts val="500"/>
        </a:spcBef>
        <a:spcAft>
          <a:spcPct val="0"/>
        </a:spcAft>
        <a:buClr>
          <a:srgbClr val="75A2CE"/>
        </a:buClr>
        <a:buSzPct val="160000"/>
        <a:buFont typeface="Arial" pitchFamily="34" charset="0"/>
        <a:buChar char="•"/>
        <a:defRPr sz="1600" kern="1200" cap="all">
          <a:solidFill>
            <a:schemeClr val="tx1"/>
          </a:solidFill>
          <a:latin typeface="+mn-lt"/>
          <a:ea typeface="+mn-ea"/>
          <a:cs typeface="+mn-cs"/>
        </a:defRPr>
      </a:lvl3pPr>
      <a:lvl4pPr marL="1600200" indent="-228600" algn="r" rtl="1" fontAlgn="base">
        <a:lnSpc>
          <a:spcPct val="120000"/>
        </a:lnSpc>
        <a:spcBef>
          <a:spcPts val="500"/>
        </a:spcBef>
        <a:spcAft>
          <a:spcPct val="0"/>
        </a:spcAft>
        <a:buClr>
          <a:srgbClr val="75A2CE"/>
        </a:buClr>
        <a:buSzPct val="160000"/>
        <a:buFont typeface="Arial" pitchFamily="34" charset="0"/>
        <a:buChar char="•"/>
        <a:defRPr sz="1400" kern="1200" cap="all">
          <a:solidFill>
            <a:schemeClr val="tx1"/>
          </a:solidFill>
          <a:latin typeface="+mn-lt"/>
          <a:ea typeface="+mn-ea"/>
          <a:cs typeface="+mn-cs"/>
        </a:defRPr>
      </a:lvl4pPr>
      <a:lvl5pPr marL="2057400" indent="-228600" algn="r" rtl="1" fontAlgn="base">
        <a:lnSpc>
          <a:spcPct val="120000"/>
        </a:lnSpc>
        <a:spcBef>
          <a:spcPts val="500"/>
        </a:spcBef>
        <a:spcAft>
          <a:spcPct val="0"/>
        </a:spcAft>
        <a:buClr>
          <a:srgbClr val="75A2CE"/>
        </a:buClr>
        <a:buSzPct val="160000"/>
        <a:buFont typeface="Arial" pitchFamily="34" charset="0"/>
        <a:buChar char="•"/>
        <a:defRPr sz="1400" kern="1200" cap="all">
          <a:solidFill>
            <a:schemeClr val="tx1"/>
          </a:solidFill>
          <a:latin typeface="+mn-lt"/>
          <a:ea typeface="+mn-ea"/>
          <a:cs typeface="+mn-cs"/>
        </a:defRPr>
      </a:lvl5pPr>
      <a:lvl6pPr marL="2514600" indent="-228600" algn="r" defTabSz="914400" rtl="1"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471488"/>
            <a:ext cx="7534275" cy="2093912"/>
          </a:xfrm>
        </p:spPr>
        <p:txBody>
          <a:bodyPr>
            <a:normAutofit fontScale="90000"/>
          </a:bodyPr>
          <a:lstStyle/>
          <a:p>
            <a:pPr algn="ctr" fontAlgn="auto">
              <a:lnSpc>
                <a:spcPct val="150000"/>
              </a:lnSpc>
              <a:spcAft>
                <a:spcPts val="0"/>
              </a:spcAft>
              <a:defRPr/>
            </a:pPr>
            <a:r>
              <a:rPr lang="fa-IR" sz="6200" dirty="0" smtClean="0">
                <a:solidFill>
                  <a:schemeClr val="accent1">
                    <a:lumMod val="60000"/>
                    <a:lumOff val="40000"/>
                  </a:schemeClr>
                </a:solidFill>
              </a:rPr>
              <a:t>گزارش نویسی </a:t>
            </a:r>
            <a:br>
              <a:rPr lang="fa-IR" sz="6200" dirty="0" smtClean="0">
                <a:solidFill>
                  <a:schemeClr val="accent1">
                    <a:lumMod val="60000"/>
                    <a:lumOff val="40000"/>
                  </a:schemeClr>
                </a:solidFill>
              </a:rPr>
            </a:br>
            <a:r>
              <a:rPr lang="fa-IR" sz="4800" dirty="0" smtClean="0">
                <a:solidFill>
                  <a:schemeClr val="accent1">
                    <a:lumMod val="60000"/>
                    <a:lumOff val="40000"/>
                  </a:schemeClr>
                </a:solidFill>
              </a:rPr>
              <a:t>در امور اداری  </a:t>
            </a:r>
            <a:endParaRPr lang="en-US" sz="4800" dirty="0">
              <a:solidFill>
                <a:schemeClr val="accent1">
                  <a:lumMod val="60000"/>
                  <a:lumOff val="40000"/>
                </a:schemeClr>
              </a:solidFill>
            </a:endParaRPr>
          </a:p>
        </p:txBody>
      </p:sp>
      <p:sp>
        <p:nvSpPr>
          <p:cNvPr id="3" name="Subtitle 2"/>
          <p:cNvSpPr>
            <a:spLocks noGrp="1"/>
          </p:cNvSpPr>
          <p:nvPr>
            <p:ph type="subTitle" idx="1"/>
          </p:nvPr>
        </p:nvSpPr>
        <p:spPr>
          <a:xfrm rot="21428683">
            <a:off x="406400" y="3111500"/>
            <a:ext cx="7512050" cy="1216025"/>
          </a:xfrm>
        </p:spPr>
        <p:txBody>
          <a:bodyPr/>
          <a:lstStyle/>
          <a:p>
            <a:pPr fontAlgn="auto">
              <a:spcAft>
                <a:spcPts val="0"/>
              </a:spcAft>
              <a:buClr>
                <a:schemeClr val="accent1">
                  <a:lumMod val="60000"/>
                  <a:lumOff val="40000"/>
                </a:schemeClr>
              </a:buClr>
              <a:defRPr/>
            </a:pPr>
            <a:r>
              <a:rPr lang="fa-IR" sz="2000" dirty="0" smtClean="0">
                <a:solidFill>
                  <a:srgbClr val="00B050"/>
                </a:solidFill>
                <a:cs typeface="B Jadid" panose="00000700000000000000" pitchFamily="2" charset="-78"/>
              </a:rPr>
              <a:t>مدیریت آموزش و پژوهش سازمان مدیریت و برنامه ریزی استان سمنان </a:t>
            </a:r>
          </a:p>
          <a:p>
            <a:pPr algn="ctr" fontAlgn="auto">
              <a:spcAft>
                <a:spcPts val="0"/>
              </a:spcAft>
              <a:buClr>
                <a:schemeClr val="accent1">
                  <a:lumMod val="60000"/>
                  <a:lumOff val="40000"/>
                </a:schemeClr>
              </a:buClr>
              <a:defRPr/>
            </a:pPr>
            <a:endParaRPr lang="fa-IR" sz="1050" dirty="0" smtClean="0">
              <a:solidFill>
                <a:srgbClr val="002060"/>
              </a:solidFill>
              <a:cs typeface="B Jadid" panose="00000700000000000000" pitchFamily="2" charset="-78"/>
            </a:endParaRPr>
          </a:p>
          <a:p>
            <a:pPr algn="ctr" fontAlgn="auto">
              <a:spcAft>
                <a:spcPts val="0"/>
              </a:spcAft>
              <a:buClr>
                <a:schemeClr val="accent1">
                  <a:lumMod val="60000"/>
                  <a:lumOff val="40000"/>
                </a:schemeClr>
              </a:buClr>
              <a:defRPr/>
            </a:pPr>
            <a:r>
              <a:rPr lang="fa-IR" dirty="0" smtClean="0">
                <a:solidFill>
                  <a:srgbClr val="002060"/>
                </a:solidFill>
                <a:cs typeface="B Jadid" panose="00000700000000000000" pitchFamily="2" charset="-78"/>
              </a:rPr>
              <a:t>تهیه و تنظیم : محمد تقی حیدریان</a:t>
            </a:r>
            <a:endParaRPr dirty="0">
              <a:solidFill>
                <a:srgbClr val="002060"/>
              </a:solidFill>
              <a:cs typeface="B Jadid" panose="00000700000000000000" pitchFamily="2" charset="-78"/>
            </a:endParaRPr>
          </a:p>
        </p:txBody>
      </p:sp>
      <p:sp>
        <p:nvSpPr>
          <p:cNvPr id="4" name="Subtitle 2"/>
          <p:cNvSpPr txBox="1">
            <a:spLocks/>
          </p:cNvSpPr>
          <p:nvPr/>
        </p:nvSpPr>
        <p:spPr>
          <a:xfrm rot="21428683">
            <a:off x="-936625" y="5156200"/>
            <a:ext cx="2663825" cy="482600"/>
          </a:xfrm>
          <a:prstGeom prst="rect">
            <a:avLst/>
          </a:prstGeom>
        </p:spPr>
        <p:txBody>
          <a:bodyPr/>
          <a:lstStyle>
            <a:lvl1pPr marL="0" indent="0" algn="r" defTabSz="914400" rtl="1" eaLnBrk="1" latinLnBrk="0" hangingPunct="1">
              <a:lnSpc>
                <a:spcPct val="120000"/>
              </a:lnSpc>
              <a:spcBef>
                <a:spcPts val="1000"/>
              </a:spcBef>
              <a:buClr>
                <a:schemeClr val="accent1"/>
              </a:buClr>
              <a:buSzPct val="160000"/>
              <a:buFont typeface="Arial" panose="020B0604020202020204" pitchFamily="34" charset="0"/>
              <a:buNone/>
              <a:defRPr sz="2400" kern="1200" cap="all" baseline="0">
                <a:solidFill>
                  <a:schemeClr val="bg1">
                    <a:lumMod val="50000"/>
                  </a:schemeClr>
                </a:solidFill>
                <a:effectLst/>
                <a:latin typeface="+mn-lt"/>
                <a:ea typeface="+mn-ea"/>
                <a:cs typeface="+mn-cs"/>
              </a:defRPr>
            </a:lvl1pPr>
            <a:lvl2pPr marL="4572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1"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fontAlgn="auto">
              <a:spcAft>
                <a:spcPts val="0"/>
              </a:spcAft>
              <a:defRPr/>
            </a:pPr>
            <a:r>
              <a:rPr lang="fa-IR" dirty="0" smtClean="0">
                <a:solidFill>
                  <a:srgbClr val="FFFF00"/>
                </a:solidFill>
                <a:cs typeface="B Jadid" panose="00000700000000000000" pitchFamily="2" charset="-78"/>
              </a:rPr>
              <a:t>تابستان 99</a:t>
            </a:r>
            <a:endParaRPr lang="fa-IR" dirty="0">
              <a:solidFill>
                <a:srgbClr val="FFFF00"/>
              </a:solidFill>
              <a:cs typeface="B Jadid"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60350"/>
            <a:ext cx="6965950" cy="682625"/>
          </a:xfrm>
        </p:spPr>
        <p:txBody>
          <a:bodyPr/>
          <a:lstStyle/>
          <a:p>
            <a:pPr algn="ctr" fontAlgn="auto">
              <a:spcAft>
                <a:spcPts val="0"/>
              </a:spcAft>
              <a:defRPr/>
            </a:pPr>
            <a:r>
              <a:rPr lang="fa-IR" sz="3600" dirty="0">
                <a:solidFill>
                  <a:schemeClr val="accent1">
                    <a:lumMod val="60000"/>
                    <a:lumOff val="40000"/>
                  </a:schemeClr>
                </a:solidFill>
              </a:rPr>
              <a:t>روش1- مشاهده</a:t>
            </a:r>
          </a:p>
        </p:txBody>
      </p:sp>
      <p:sp>
        <p:nvSpPr>
          <p:cNvPr id="3" name="Content Placeholder 2"/>
          <p:cNvSpPr>
            <a:spLocks noGrp="1"/>
          </p:cNvSpPr>
          <p:nvPr>
            <p:ph idx="1"/>
          </p:nvPr>
        </p:nvSpPr>
        <p:spPr>
          <a:xfrm>
            <a:off x="827088" y="1052513"/>
            <a:ext cx="7572375" cy="4524375"/>
          </a:xfrm>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قدیمی ترین، مهمترین، طبیعی ترین و پرکاربرد ترین شیوه و ابزار در بازرسی است.</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خروجی مشاهده صورتجلسه است </a:t>
            </a:r>
            <a:r>
              <a:rPr lang="fa-IR" sz="2400" dirty="0" smtClean="0">
                <a:latin typeface="Times New Roman" pitchFamily="18" charset="0"/>
              </a:rPr>
              <a:t> </a:t>
            </a:r>
            <a:r>
              <a:rPr lang="fa-IR" sz="2400" dirty="0">
                <a:latin typeface="Times New Roman" pitchFamily="18" charset="0"/>
              </a:rPr>
              <a:t>اگر نباشد فایده ای ندارد.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آغاز و پایان این مشاهده قبلا ترسیم شده باشد (ازکجا شروع و به کجا ختم </a:t>
            </a:r>
            <a:r>
              <a:rPr lang="fa-IR" sz="2400" dirty="0" smtClean="0">
                <a:latin typeface="Times New Roman" pitchFamily="18" charset="0"/>
              </a:rPr>
              <a:t>کنیم)   </a:t>
            </a:r>
            <a:r>
              <a:rPr lang="fa-IR" sz="2400" dirty="0">
                <a:latin typeface="Times New Roman" pitchFamily="18" charset="0"/>
              </a:rPr>
              <a:t>چک لیست تهیه کنیم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مشاهده دیدن صرف نیست بلکه دیدن + دقت  و هدفمندی است یعنی نگاه گذرا، تصادفی، غیر عمیق بدرد نمی خورد.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در مشاهده لازم است موارد مشاهده دقیقا ثبت و ضبط شود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از  به کار بردن عبارات کلی گویی درباره نتایج حاصل از مشاهده پرهیز کنیم  مثل: در کشتارگاه </a:t>
            </a:r>
            <a:r>
              <a:rPr lang="en-US" sz="2400" dirty="0">
                <a:latin typeface="Times New Roman" pitchFamily="18" charset="0"/>
              </a:rPr>
              <a:t>X</a:t>
            </a:r>
            <a:r>
              <a:rPr lang="fa-IR" sz="2400" dirty="0">
                <a:latin typeface="Times New Roman" pitchFamily="18" charset="0"/>
              </a:rPr>
              <a:t> وضعیت بهداشتی نامناسب می توان وضعیت بهداشتی را در 20 مورد مشاهده شده با درجات کمی و کیفی و خوب توصیف کرد. </a:t>
            </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115888"/>
            <a:ext cx="6965950" cy="682625"/>
          </a:xfrm>
        </p:spPr>
        <p:txBody>
          <a:bodyPr/>
          <a:lstStyle/>
          <a:p>
            <a:pPr algn="ctr" fontAlgn="auto">
              <a:spcAft>
                <a:spcPts val="0"/>
              </a:spcAft>
              <a:defRPr/>
            </a:pPr>
            <a:r>
              <a:rPr lang="fa-IR" sz="3600" dirty="0">
                <a:solidFill>
                  <a:schemeClr val="accent1">
                    <a:lumMod val="60000"/>
                    <a:lumOff val="40000"/>
                  </a:schemeClr>
                </a:solidFill>
              </a:rPr>
              <a:t>ادامه روش مشاهده</a:t>
            </a:r>
          </a:p>
        </p:txBody>
      </p:sp>
      <p:sp>
        <p:nvSpPr>
          <p:cNvPr id="3" name="Content Placeholder 2"/>
          <p:cNvSpPr>
            <a:spLocks noGrp="1"/>
          </p:cNvSpPr>
          <p:nvPr>
            <p:ph idx="1"/>
          </p:nvPr>
        </p:nvSpPr>
        <p:spPr>
          <a:xfrm>
            <a:off x="323850" y="915988"/>
            <a:ext cx="8424863" cy="4745037"/>
          </a:xfrm>
        </p:spPr>
        <p:txBody>
          <a:bodyPr wrap="square">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پرهیز از خطاهای هاله ای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1-پیش داوری یا قضاوت اولیه درباره مخاطبان مشاهده ، ورود به مشاهده با سو گیری قبلی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2-غلظت یا ناکافی بودن شناخت نسبت به محدودیتهای مربوط به احساس و ادراک ، انواع خطاهای احساس و ادراک</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3- عجله و شتابزدگی در مشاهده فعالیتها و عملکرد ها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4-افتادن در دام فریب مخاطبان مشاهده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5-بی توجهی و مخفی ماندن بخشهایی از ابعاد مربوط به مخاطبان مشاهده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 همیشه وقتی برای مشاهده می رویم تکی نرویم هیئتی برویم </a:t>
            </a:r>
            <a:r>
              <a:rPr lang="fa-IR" sz="2800" dirty="0" smtClean="0">
                <a:latin typeface="Times New Roman" pitchFamily="18" charset="0"/>
              </a:rPr>
              <a:t>)</a:t>
            </a:r>
            <a:endParaRPr lang="fa-IR" sz="2800" dirty="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60350"/>
            <a:ext cx="6965950" cy="682625"/>
          </a:xfrm>
        </p:spPr>
        <p:txBody>
          <a:bodyPr/>
          <a:lstStyle/>
          <a:p>
            <a:pPr algn="ctr" fontAlgn="auto">
              <a:spcAft>
                <a:spcPts val="0"/>
              </a:spcAft>
              <a:defRPr/>
            </a:pPr>
            <a:r>
              <a:rPr lang="fa-IR" sz="3600" dirty="0">
                <a:solidFill>
                  <a:schemeClr val="accent1">
                    <a:lumMod val="60000"/>
                    <a:lumOff val="40000"/>
                  </a:schemeClr>
                </a:solidFill>
              </a:rPr>
              <a:t>روش 2- مصاحبه یا جمع آوری اطلاعات </a:t>
            </a:r>
          </a:p>
        </p:txBody>
      </p:sp>
      <p:sp>
        <p:nvSpPr>
          <p:cNvPr id="3" name="Content Placeholder 2"/>
          <p:cNvSpPr>
            <a:spLocks noGrp="1"/>
          </p:cNvSpPr>
          <p:nvPr>
            <p:ph idx="1"/>
          </p:nvPr>
        </p:nvSpPr>
        <p:spPr>
          <a:xfrm>
            <a:off x="684213" y="1412875"/>
            <a:ext cx="7572375" cy="4154488"/>
          </a:xfrm>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1-هدفمندی مصاحبه (طرح سئوالات) : اینکه در مصاحبه دنبال چه هستیم از طریق طبقه بندی و چینش منطقی سئوالات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2- ما اطلاعات کسب کردیم که می خواهیم سئوال کنیم ( بعد از مشاهده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3-طوری سئوال کنیم که خودمان مورد سئوال نشویم (مسلح و مسلط)</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4- </a:t>
            </a:r>
            <a:r>
              <a:rPr lang="fa-IR" sz="2200" dirty="0" smtClean="0">
                <a:solidFill>
                  <a:srgbClr val="C00000"/>
                </a:solidFill>
                <a:latin typeface="Times New Roman" pitchFamily="18" charset="0"/>
              </a:rPr>
              <a:t>چهار عمل </a:t>
            </a:r>
            <a:r>
              <a:rPr lang="fa-IR" sz="2200" dirty="0" smtClean="0">
                <a:latin typeface="Times New Roman" pitchFamily="18" charset="0"/>
              </a:rPr>
              <a:t>اصلی ( هم خودمان و هم طرف مصاحبه</a:t>
            </a:r>
            <a:r>
              <a:rPr lang="fa-IR" sz="2200" dirty="0">
                <a:latin typeface="Times New Roman" pitchFamily="18" charset="0"/>
              </a:rPr>
              <a:t>)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5- در مصاحبه سعی شود جای خالی در صفحه نباشد. پایین صفحه را </a:t>
            </a:r>
            <a:r>
              <a:rPr lang="fa-IR" sz="2200" dirty="0" smtClean="0">
                <a:latin typeface="Times New Roman" pitchFamily="18" charset="0"/>
              </a:rPr>
              <a:t>ببندیم. </a:t>
            </a:r>
            <a:r>
              <a:rPr lang="fa-IR" sz="2200" dirty="0">
                <a:latin typeface="Times New Roman" pitchFamily="18" charset="0"/>
              </a:rPr>
              <a:t>( استفاده از لاک ممنوع) –حتی اگر غلط باشد باید طوری خط بکشیم که قبلی قابل خواندن باشد.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-پایین هر صفحه شماره با حروف و 4 عمل اصلی هم انجام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200" dirty="0">
                <a:latin typeface="Times New Roman" pitchFamily="18" charset="0"/>
              </a:rPr>
              <a:t>-وقتی وارد جایی می شویم نحوه پوشش ، راه رفتن ، صحبت ، رفتار، خوردن، بیان و... ما زیر میکروسکوپ است.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571500"/>
            <a:ext cx="6964363" cy="985838"/>
          </a:xfrm>
        </p:spPr>
        <p:txBody>
          <a:bodyPr/>
          <a:lstStyle/>
          <a:p>
            <a:pPr algn="ctr" fontAlgn="auto">
              <a:spcAft>
                <a:spcPts val="0"/>
              </a:spcAft>
              <a:defRPr/>
            </a:pPr>
            <a:r>
              <a:rPr lang="fa-IR" sz="3600" dirty="0">
                <a:solidFill>
                  <a:schemeClr val="accent1">
                    <a:lumMod val="60000"/>
                    <a:lumOff val="40000"/>
                  </a:schemeClr>
                </a:solidFill>
              </a:rPr>
              <a:t>نکات مهم در طرح سئوالات مصاحبه </a:t>
            </a:r>
          </a:p>
        </p:txBody>
      </p:sp>
      <p:sp>
        <p:nvSpPr>
          <p:cNvPr id="3" name="Content Placeholder 2"/>
          <p:cNvSpPr>
            <a:spLocks noGrp="1"/>
          </p:cNvSpPr>
          <p:nvPr>
            <p:ph idx="1"/>
          </p:nvPr>
        </p:nvSpPr>
        <p:spPr>
          <a:xfrm>
            <a:off x="792163" y="2276475"/>
            <a:ext cx="7572375" cy="2678113"/>
          </a:xfrm>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1- سئوالات حتی المقدور کوتاه ، گویا و صریح باشد. به دور از پیچیدگی ، ابهام و طولانی بودن غیر ضرور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2-تسلسل منطقی بین سئوالات از مهم شروع و به اهم برسیم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3-مرتبط با هدف و موضوع مصاحبه باشد.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4- با سطح فرهنگی و پیشینه مخاطبان مطابقت داشته باشد.  </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88913"/>
            <a:ext cx="6964362" cy="682625"/>
          </a:xfrm>
        </p:spPr>
        <p:txBody>
          <a:bodyPr/>
          <a:lstStyle/>
          <a:p>
            <a:pPr algn="ctr" fontAlgn="auto">
              <a:spcAft>
                <a:spcPts val="0"/>
              </a:spcAft>
              <a:defRPr/>
            </a:pPr>
            <a:r>
              <a:rPr lang="fa-IR" sz="3600" dirty="0">
                <a:solidFill>
                  <a:schemeClr val="accent1">
                    <a:lumMod val="60000"/>
                    <a:lumOff val="40000"/>
                  </a:schemeClr>
                </a:solidFill>
              </a:rPr>
              <a:t>روش 3- پرسشنامه </a:t>
            </a:r>
          </a:p>
        </p:txBody>
      </p:sp>
      <p:sp>
        <p:nvSpPr>
          <p:cNvPr id="3" name="Content Placeholder 2"/>
          <p:cNvSpPr>
            <a:spLocks noGrp="1"/>
          </p:cNvSpPr>
          <p:nvPr>
            <p:ph idx="1"/>
          </p:nvPr>
        </p:nvSpPr>
        <p:spPr>
          <a:xfrm>
            <a:off x="812800" y="1052513"/>
            <a:ext cx="7572375" cy="4524375"/>
          </a:xfrm>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مجموعه ای از سئوالات که پاسخ دهنده با ملاحظه آنها پاسخهای لازم را ارائه می دهد. این پاسخ داده مورد نیاز بازرس را تشکیل می دهد. می توان سئوالهای پرسشنامه را نوعی محرک پاسخ محسوب کرد که از طریق آن می </a:t>
            </a:r>
            <a:r>
              <a:rPr lang="fa-IR" sz="2400" dirty="0" smtClean="0">
                <a:latin typeface="Times New Roman" pitchFamily="18" charset="0"/>
              </a:rPr>
              <a:t>توان، دانش، </a:t>
            </a:r>
            <a:r>
              <a:rPr lang="fa-IR" sz="2400" dirty="0">
                <a:latin typeface="Times New Roman" pitchFamily="18" charset="0"/>
              </a:rPr>
              <a:t>گرایش و عقاید شخص را مورد ارزیابی قرارداد و به تجربیات قبلی وی پی برد.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1-احراز هویت </a:t>
            </a:r>
            <a:r>
              <a:rPr lang="fa-IR" sz="2400" dirty="0" smtClean="0">
                <a:latin typeface="Times New Roman" pitchFamily="18" charset="0"/>
              </a:rPr>
              <a:t>شخص: </a:t>
            </a:r>
            <a:r>
              <a:rPr lang="fa-IR" sz="2400" dirty="0">
                <a:latin typeface="Times New Roman" pitchFamily="18" charset="0"/>
              </a:rPr>
              <a:t>نام و نام </a:t>
            </a:r>
            <a:r>
              <a:rPr lang="fa-IR" sz="2400" dirty="0" smtClean="0">
                <a:latin typeface="Times New Roman" pitchFamily="18" charset="0"/>
              </a:rPr>
              <a:t>خانوادگی، </a:t>
            </a:r>
            <a:r>
              <a:rPr lang="fa-IR" sz="2400" dirty="0">
                <a:latin typeface="Times New Roman" pitchFamily="18" charset="0"/>
              </a:rPr>
              <a:t>کد ملی، محل اقامت محلی که شخص آنجا  یافت می شود، شماره تماس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2-ذکر محل اخذ پرسشنامه: اداره ، محل کار، کشتارگاه و...</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3-سئوالهای پرسشنامه باید بر اساس هدفها یا سئوالهای تحقیق تنظیم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4-از طرح سئوالهای کلی ، نامفهوم، مبهم ، پیچیده پرهیز شود. (زبان مشترکی بین سئوال کننده و پاسخ دهنده باشد. </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63" y="188913"/>
            <a:ext cx="6965950" cy="682625"/>
          </a:xfrm>
        </p:spPr>
        <p:txBody>
          <a:bodyPr/>
          <a:lstStyle/>
          <a:p>
            <a:pPr algn="ctr" fontAlgn="auto">
              <a:spcAft>
                <a:spcPts val="0"/>
              </a:spcAft>
              <a:defRPr/>
            </a:pPr>
            <a:r>
              <a:rPr lang="fa-IR" sz="3600" dirty="0">
                <a:solidFill>
                  <a:schemeClr val="accent1">
                    <a:lumMod val="60000"/>
                    <a:lumOff val="40000"/>
                  </a:schemeClr>
                </a:solidFill>
              </a:rPr>
              <a:t>روش 3- پرسشنامه </a:t>
            </a:r>
          </a:p>
        </p:txBody>
      </p:sp>
      <p:sp>
        <p:nvSpPr>
          <p:cNvPr id="3" name="Content Placeholder 2"/>
          <p:cNvSpPr>
            <a:spLocks noGrp="1"/>
          </p:cNvSpPr>
          <p:nvPr>
            <p:ph idx="1"/>
          </p:nvPr>
        </p:nvSpPr>
        <p:spPr>
          <a:xfrm>
            <a:off x="539750" y="981075"/>
            <a:ext cx="7859713" cy="4524375"/>
          </a:xfrm>
        </p:spPr>
        <p:txBody>
          <a:bodyPr wrap="square">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5-از سئوالات دو وجهی شامل دو سئوال مجزا در یک پاسخ خودداری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6-از بیان سئوالات مستقیم که موجب تحریک حساسیت پاسخ دهندگان شده یا در آنها ایجاد مقاومت می کند پرهیز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7- در ترتیب ارائه سئوالات دقت کنیم که سئوالات از ساده ترین به پیچیده ترین عرضه شود ( از مهم به اهم)</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8- شرایط زمانی و مکانی اجرای پرسشنامه و مجریان آن و نیز موقعیت مناسب تکمیل پرسشنامه بخوبی مورد توجه واقع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9- انواع سئوالات پرسشنامه  به دو صورت : 1-بسته پاسخ ( گزینه ای) اگر دنبال پاسخ کلی هستیم</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 2- باز پاسخ ( در چند جمله یا تشریحی)  اگر یک مورد  خاصی است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6964362" cy="682625"/>
          </a:xfrm>
        </p:spPr>
        <p:txBody>
          <a:bodyPr/>
          <a:lstStyle/>
          <a:p>
            <a:pPr algn="ctr" fontAlgn="auto">
              <a:spcAft>
                <a:spcPts val="0"/>
              </a:spcAft>
              <a:defRPr/>
            </a:pPr>
            <a:r>
              <a:rPr lang="fa-IR" sz="3600" dirty="0">
                <a:solidFill>
                  <a:schemeClr val="accent1">
                    <a:lumMod val="60000"/>
                    <a:lumOff val="40000"/>
                  </a:schemeClr>
                </a:solidFill>
              </a:rPr>
              <a:t>روش 4- روش اسنادی</a:t>
            </a:r>
          </a:p>
        </p:txBody>
      </p:sp>
      <p:sp>
        <p:nvSpPr>
          <p:cNvPr id="3" name="Content Placeholder 2"/>
          <p:cNvSpPr>
            <a:spLocks noGrp="1"/>
          </p:cNvSpPr>
          <p:nvPr>
            <p:ph idx="1"/>
          </p:nvPr>
        </p:nvSpPr>
        <p:spPr>
          <a:xfrm>
            <a:off x="468313" y="992188"/>
            <a:ext cx="8075612" cy="4524375"/>
          </a:xfrm>
        </p:spPr>
        <p:txBody>
          <a:bodyPr wrap="square">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اخذ توضیحات-کتاب- مجله و نشریه، اسناد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1-مطالعه منابع این روش متضمن یافته ها ، نتایج بررسی پیشینیان و نیز روشهای اجرایی و شیوه های به کار گرفته شده توسط محققان گذشته باشد تا از این تجربه استفاده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بعضی از اشتباهات معمول در مطالعه منابع روش اسنادی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1-مطالعه شتابزده منابع به منظور شروع و اتمام رساندن سریعتر</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2-اعتماد و تاکید بیش از اندازه از منابع دست دوم شامل کتاب و نشریاتی که مولف مستقیما در تحریر آنها دخالت نداشته باشد.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3-رونویس و تنظیم فهرست منابع به شکل غلط که نهایتا باعث عدم توانایی در شناسایی منابع می شود.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400" dirty="0">
                <a:latin typeface="Times New Roman" pitchFamily="18" charset="0"/>
              </a:rPr>
              <a:t>4- ثبت اطلاعات و مطالب زیاد در برگه های یادداشت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82663" y="457200"/>
            <a:ext cx="7704137" cy="811213"/>
          </a:xfrm>
        </p:spPr>
        <p:txBody>
          <a:bodyPr/>
          <a:lstStyle/>
          <a:p>
            <a:pPr algn="ctr" fontAlgn="auto">
              <a:spcAft>
                <a:spcPts val="0"/>
              </a:spcAft>
              <a:defRPr/>
            </a:pPr>
            <a:r>
              <a:rPr lang="fa-IR" altLang="en-US" sz="3600" dirty="0" smtClean="0">
                <a:solidFill>
                  <a:schemeClr val="accent1">
                    <a:lumMod val="60000"/>
                    <a:lumOff val="40000"/>
                  </a:schemeClr>
                </a:solidFill>
              </a:rPr>
              <a:t>مراحل گزارش نویسی </a:t>
            </a:r>
            <a:endParaRPr lang="en-US" altLang="en-US" sz="36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611188" y="1519238"/>
            <a:ext cx="7486650" cy="3195637"/>
          </a:xfrm>
          <a:extLst/>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altLang="en-US" sz="2800" dirty="0">
                <a:latin typeface="Times New Roman" pitchFamily="18" charset="0"/>
              </a:rPr>
              <a:t> مراحل چهار گانه گزارش نویسی عبارتند از: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altLang="en-US" sz="2800" dirty="0">
                <a:latin typeface="Times New Roman" pitchFamily="18" charset="0"/>
              </a:rPr>
              <a:t>مرحله برنامه ریزی، تدارکات و تهیه مقدمات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altLang="en-US" sz="2800" dirty="0">
                <a:latin typeface="Times New Roman" pitchFamily="18" charset="0"/>
              </a:rPr>
              <a:t>مرحله تنظیم و سازماندهی گزارش (ربط منطقی مطالب)</a:t>
            </a:r>
          </a:p>
          <a:p>
            <a:pPr marL="0" indent="0" algn="just" eaLnBrk="0" fontAlgn="auto" hangingPunct="0">
              <a:spcBef>
                <a:spcPct val="0"/>
              </a:spcBef>
              <a:spcAft>
                <a:spcPts val="0"/>
              </a:spcAft>
              <a:buClr>
                <a:schemeClr val="accent1">
                  <a:lumMod val="60000"/>
                  <a:lumOff val="40000"/>
                </a:schemeClr>
              </a:buClr>
              <a:buFont typeface="Wingdings"/>
              <a:buNone/>
              <a:defRPr/>
            </a:pPr>
            <a:r>
              <a:rPr lang="fa-IR" altLang="en-US" sz="2800" dirty="0">
                <a:latin typeface="Times New Roman" pitchFamily="18" charset="0"/>
              </a:rPr>
              <a:t>مرحله نگارش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altLang="en-US" sz="2800" dirty="0">
                <a:latin typeface="Times New Roman" pitchFamily="18" charset="0"/>
              </a:rPr>
              <a:t>مرحله تجدید نظر و  اصلاح و تهیه متن نهایی </a:t>
            </a:r>
            <a:endParaRPr lang="en-US" altLang="en-US" sz="2800" dirty="0">
              <a:latin typeface="Times New Roman" pitchFamily="18" charset="0"/>
            </a:endParaRPr>
          </a:p>
          <a:p>
            <a:pPr marL="0" indent="0" algn="just" eaLnBrk="0" fontAlgn="auto" hangingPunct="0">
              <a:spcBef>
                <a:spcPct val="0"/>
              </a:spcBef>
              <a:spcAft>
                <a:spcPts val="0"/>
              </a:spcAft>
              <a:buClr>
                <a:schemeClr val="accent1">
                  <a:lumMod val="60000"/>
                  <a:lumOff val="40000"/>
                </a:schemeClr>
              </a:buClr>
              <a:buFont typeface="Wingdings"/>
              <a:buNone/>
              <a:defRPr/>
            </a:pPr>
            <a:endParaRPr lang="en-US" alt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7088" y="260350"/>
            <a:ext cx="7705725" cy="1100138"/>
          </a:xfrm>
        </p:spPr>
        <p:txBody>
          <a:bodyPr/>
          <a:lstStyle/>
          <a:p>
            <a:pPr algn="ctr" fontAlgn="auto">
              <a:spcAft>
                <a:spcPts val="0"/>
              </a:spcAft>
              <a:defRPr/>
            </a:pPr>
            <a:r>
              <a:rPr lang="fa-IR" altLang="en-US" sz="3600" dirty="0" smtClean="0">
                <a:solidFill>
                  <a:schemeClr val="accent1">
                    <a:lumMod val="60000"/>
                    <a:lumOff val="40000"/>
                  </a:schemeClr>
                </a:solidFill>
              </a:rPr>
              <a:t>مرحله اول گزارش نویسی: برنامه ریزی</a:t>
            </a:r>
            <a:endParaRPr lang="en-US" altLang="en-US" sz="3600" dirty="0" smtClean="0">
              <a:solidFill>
                <a:schemeClr val="accent1">
                  <a:lumMod val="60000"/>
                  <a:lumOff val="40000"/>
                </a:schemeClr>
              </a:solidFill>
            </a:endParaRPr>
          </a:p>
        </p:txBody>
      </p:sp>
      <p:sp>
        <p:nvSpPr>
          <p:cNvPr id="41987" name="Content Placeholder 2"/>
          <p:cNvSpPr>
            <a:spLocks noGrp="1"/>
          </p:cNvSpPr>
          <p:nvPr>
            <p:ph idx="1"/>
          </p:nvPr>
        </p:nvSpPr>
        <p:spPr>
          <a:xfrm>
            <a:off x="684213" y="1628775"/>
            <a:ext cx="7704137" cy="3332163"/>
          </a:xfrm>
        </p:spPr>
        <p:txBody>
          <a:bodyPr>
            <a:normAutofit fontScale="85000" lnSpcReduction="10000"/>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مسأله مقدمات و برنامه ریزی برای تهیه گزارش بر حسب نوع آن متفاوت است.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در مواردی می توان تمام روند برنامه ریزی را در ذهن خود آماده و متمرکز کنیم و نیازی به پیاده کردن آن بر روی کاغذ نمی باشد (اکثر گزارشهای مختصر و توضیحی)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در گزارشهای اداری و فنی و تحقیقی با توجه به اینکه نویسندگان گزارش به دنبال کشف حقایق و نتایج قابل ارائه هستند بهتر است در مرحله برنامه ریزی از </a:t>
            </a:r>
            <a:r>
              <a:rPr lang="fa-IR" altLang="en-US" sz="2800" dirty="0" smtClean="0">
                <a:solidFill>
                  <a:srgbClr val="FF0000"/>
                </a:solidFill>
              </a:rPr>
              <a:t>روش علمی </a:t>
            </a:r>
            <a:r>
              <a:rPr lang="fa-IR" altLang="en-US" sz="2800" dirty="0" smtClean="0"/>
              <a:t>استفاده نمایند. </a:t>
            </a:r>
            <a:endParaRPr lang="en-US" alt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82663" y="457200"/>
            <a:ext cx="7704137" cy="1981200"/>
          </a:xfrm>
        </p:spPr>
        <p:txBody>
          <a:bodyPr/>
          <a:lstStyle/>
          <a:p>
            <a:pPr algn="ctr" fontAlgn="auto">
              <a:spcAft>
                <a:spcPts val="0"/>
              </a:spcAft>
              <a:defRPr/>
            </a:pPr>
            <a:r>
              <a:rPr lang="fa-IR" altLang="en-US" sz="3600" dirty="0" smtClean="0">
                <a:solidFill>
                  <a:schemeClr val="accent1">
                    <a:lumMod val="60000"/>
                    <a:lumOff val="40000"/>
                  </a:schemeClr>
                </a:solidFill>
              </a:rPr>
              <a:t>مراحل روش علمی </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982663" y="2667000"/>
            <a:ext cx="7704137" cy="3332163"/>
          </a:xfrm>
        </p:spPr>
        <p:txBody>
          <a:bodyPr/>
          <a:lstStyle/>
          <a:p>
            <a:pPr marL="514350" indent="-514350" algn="just" fontAlgn="auto">
              <a:spcBef>
                <a:spcPct val="0"/>
              </a:spcBef>
              <a:spcAft>
                <a:spcPts val="0"/>
              </a:spcAft>
              <a:buClrTx/>
              <a:buSzPct val="100000"/>
              <a:buFont typeface="+mj-lt"/>
              <a:buAutoNum type="arabicPeriod"/>
              <a:defRPr/>
            </a:pPr>
            <a:r>
              <a:rPr lang="fa-IR" altLang="en-US" sz="2800" dirty="0" smtClean="0"/>
              <a:t>تعریف مسأله </a:t>
            </a:r>
          </a:p>
          <a:p>
            <a:pPr marL="514350" indent="-514350" algn="just" fontAlgn="auto">
              <a:spcBef>
                <a:spcPct val="0"/>
              </a:spcBef>
              <a:spcAft>
                <a:spcPts val="0"/>
              </a:spcAft>
              <a:buClrTx/>
              <a:buSzPct val="100000"/>
              <a:buFont typeface="+mj-lt"/>
              <a:buAutoNum type="arabicPeriod"/>
              <a:defRPr/>
            </a:pPr>
            <a:r>
              <a:rPr lang="fa-IR" altLang="en-US" sz="2800" dirty="0" smtClean="0"/>
              <a:t>طرح مقدماتی تحقیق </a:t>
            </a:r>
          </a:p>
          <a:p>
            <a:pPr marL="514350" indent="-514350" algn="just" fontAlgn="auto">
              <a:spcBef>
                <a:spcPct val="0"/>
              </a:spcBef>
              <a:spcAft>
                <a:spcPts val="0"/>
              </a:spcAft>
              <a:buClrTx/>
              <a:buSzPct val="100000"/>
              <a:buFont typeface="+mj-lt"/>
              <a:buAutoNum type="arabicPeriod"/>
              <a:defRPr/>
            </a:pPr>
            <a:r>
              <a:rPr lang="fa-IR" altLang="en-US" sz="2800" dirty="0" smtClean="0"/>
              <a:t>انتخاب روشی مناسب برای تحقیق</a:t>
            </a:r>
          </a:p>
          <a:p>
            <a:pPr marL="514350" indent="-514350" algn="just" fontAlgn="auto">
              <a:spcBef>
                <a:spcPct val="0"/>
              </a:spcBef>
              <a:spcAft>
                <a:spcPts val="0"/>
              </a:spcAft>
              <a:buClrTx/>
              <a:buSzPct val="100000"/>
              <a:buFont typeface="+mj-lt"/>
              <a:buAutoNum type="arabicPeriod"/>
              <a:defRPr/>
            </a:pPr>
            <a:r>
              <a:rPr lang="fa-IR" altLang="en-US" sz="2800" dirty="0" smtClean="0"/>
              <a:t>جمع آوری اطلاعات و داده ها </a:t>
            </a:r>
          </a:p>
          <a:p>
            <a:pPr marL="514350" indent="-514350" algn="just" fontAlgn="auto">
              <a:spcBef>
                <a:spcPct val="0"/>
              </a:spcBef>
              <a:spcAft>
                <a:spcPts val="0"/>
              </a:spcAft>
              <a:buClrTx/>
              <a:buSzPct val="100000"/>
              <a:buFont typeface="+mj-lt"/>
              <a:buAutoNum type="arabicPeriod"/>
              <a:defRPr/>
            </a:pPr>
            <a:r>
              <a:rPr lang="fa-IR" altLang="en-US" sz="2800" dirty="0" smtClean="0"/>
              <a:t>تحلیل و تفسیر </a:t>
            </a:r>
          </a:p>
          <a:p>
            <a:pPr marL="514350" indent="-514350" algn="just" fontAlgn="auto">
              <a:spcBef>
                <a:spcPct val="0"/>
              </a:spcBef>
              <a:spcAft>
                <a:spcPts val="0"/>
              </a:spcAft>
              <a:buClrTx/>
              <a:buSzPct val="100000"/>
              <a:buFont typeface="+mj-lt"/>
              <a:buAutoNum type="arabicPeriod"/>
              <a:defRPr/>
            </a:pPr>
            <a:r>
              <a:rPr lang="fa-IR" altLang="en-US" sz="2800" dirty="0" smtClean="0"/>
              <a:t>نتیجه گیری </a:t>
            </a:r>
            <a:endParaRPr lang="en-US" altLang="en-US" sz="2800" dirty="0"/>
          </a:p>
          <a:p>
            <a:pPr marL="320040" indent="-320040" algn="ctr" fontAlgn="auto">
              <a:spcBef>
                <a:spcPct val="0"/>
              </a:spcBef>
              <a:spcAft>
                <a:spcPts val="0"/>
              </a:spcAft>
              <a:buClr>
                <a:schemeClr val="accent1">
                  <a:lumMod val="60000"/>
                  <a:lumOff val="40000"/>
                </a:schemeClr>
              </a:buClr>
              <a:buFontTx/>
              <a:buNone/>
              <a:defRPr/>
            </a:pPr>
            <a:endParaRPr lang="en-US" altLang="en-US" sz="2400" dirty="0"/>
          </a:p>
          <a:p>
            <a:pPr marL="320040" indent="-320040" algn="ctr" fontAlgn="auto">
              <a:spcBef>
                <a:spcPct val="0"/>
              </a:spcBef>
              <a:spcAft>
                <a:spcPts val="0"/>
              </a:spcAft>
              <a:buClr>
                <a:schemeClr val="accent1">
                  <a:lumMod val="60000"/>
                  <a:lumOff val="40000"/>
                </a:schemeClr>
              </a:buClr>
              <a:buFontTx/>
              <a:buNone/>
              <a:defRPr/>
            </a:pPr>
            <a:endParaRPr lang="en-US" altLang="en-US" sz="2400" dirty="0"/>
          </a:p>
          <a:p>
            <a:pPr marL="0" indent="0" fontAlgn="auto">
              <a:spcAft>
                <a:spcPts val="0"/>
              </a:spcAft>
              <a:buClr>
                <a:schemeClr val="accent1">
                  <a:lumMod val="60000"/>
                  <a:lumOff val="40000"/>
                </a:schemeClr>
              </a:buClr>
              <a:buFont typeface="Wingdings"/>
              <a:buNone/>
              <a:defRPr/>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63" y="457200"/>
            <a:ext cx="7704137" cy="1387475"/>
          </a:xfrm>
        </p:spPr>
        <p:txBody>
          <a:bodyPr/>
          <a:lstStyle/>
          <a:p>
            <a:pPr algn="ctr" fontAlgn="auto">
              <a:spcAft>
                <a:spcPts val="0"/>
              </a:spcAft>
              <a:defRPr/>
            </a:pPr>
            <a:r>
              <a:rPr lang="fa-IR" sz="4800" dirty="0" smtClean="0">
                <a:solidFill>
                  <a:srgbClr val="FF0000"/>
                </a:solidFill>
              </a:rPr>
              <a:t>واژه  «گزارش» </a:t>
            </a:r>
            <a:endParaRPr lang="en-US" sz="4800" dirty="0">
              <a:solidFill>
                <a:srgbClr val="FF0000"/>
              </a:solidFill>
            </a:endParaRPr>
          </a:p>
        </p:txBody>
      </p:sp>
      <p:sp>
        <p:nvSpPr>
          <p:cNvPr id="3" name="Content Placeholder 2"/>
          <p:cNvSpPr>
            <a:spLocks noGrp="1"/>
          </p:cNvSpPr>
          <p:nvPr>
            <p:ph idx="1"/>
          </p:nvPr>
        </p:nvSpPr>
        <p:spPr>
          <a:xfrm>
            <a:off x="900113" y="2060575"/>
            <a:ext cx="7704137" cy="3333750"/>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گزارش در لغت به معنای تفسیر قضیه، شرح و تفصیل خبر یا کاری که انجام یافته (فرهنگ عمید)</a:t>
            </a:r>
            <a:endParaRPr lang="en-US" altLang="en-US" sz="2800" dirty="0" smtClean="0"/>
          </a:p>
          <a:p>
            <a:pPr marL="0" indent="0" fontAlgn="auto">
              <a:spcAft>
                <a:spcPts val="0"/>
              </a:spcAft>
              <a:buClr>
                <a:schemeClr val="accent1">
                  <a:lumMod val="60000"/>
                  <a:lumOff val="40000"/>
                </a:schemeClr>
              </a:buClr>
              <a:buFont typeface="Wingdings" panose="05000000000000000000" pitchFamily="2" charset="2"/>
              <a:buNone/>
              <a:defRPr/>
            </a:pPr>
            <a:r>
              <a:rPr lang="en-US" altLang="en-US" sz="2800" dirty="0" smtClean="0"/>
              <a:t>                                                                                                                         </a:t>
            </a:r>
            <a:r>
              <a:rPr lang="fa-IR" altLang="en-US" sz="2800" dirty="0" smtClean="0"/>
              <a:t> - بیان و اظهار (فرهنگ معین) </a:t>
            </a:r>
            <a:r>
              <a:rPr lang="fa-IR" altLang="en-US" dirty="0" smtClean="0"/>
              <a:t> </a:t>
            </a: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1188" y="115888"/>
            <a:ext cx="7705725" cy="1028700"/>
          </a:xfrm>
        </p:spPr>
        <p:txBody>
          <a:bodyPr/>
          <a:lstStyle/>
          <a:p>
            <a:pPr algn="ctr" fontAlgn="auto">
              <a:spcAft>
                <a:spcPts val="0"/>
              </a:spcAft>
              <a:defRPr/>
            </a:pPr>
            <a:r>
              <a:rPr lang="fa-IR" altLang="en-US" sz="3200" dirty="0" smtClean="0">
                <a:solidFill>
                  <a:schemeClr val="accent2">
                    <a:lumMod val="75000"/>
                  </a:schemeClr>
                </a:solidFill>
              </a:rPr>
              <a:t>مرحله دوم گزارش نویسی: ساختار گزارش</a:t>
            </a:r>
            <a:endParaRPr lang="en-US" altLang="en-US" sz="3600" dirty="0" smtClean="0">
              <a:solidFill>
                <a:schemeClr val="accent2">
                  <a:lumMod val="75000"/>
                </a:schemeClr>
              </a:solidFill>
            </a:endParaRPr>
          </a:p>
        </p:txBody>
      </p:sp>
      <p:sp>
        <p:nvSpPr>
          <p:cNvPr id="3" name="Content Placeholder 2"/>
          <p:cNvSpPr>
            <a:spLocks noGrp="1"/>
          </p:cNvSpPr>
          <p:nvPr>
            <p:ph idx="1"/>
          </p:nvPr>
        </p:nvSpPr>
        <p:spPr>
          <a:xfrm>
            <a:off x="387350" y="1268413"/>
            <a:ext cx="8153400" cy="4495800"/>
          </a:xfrm>
        </p:spPr>
        <p:txBody>
          <a:bodyPr/>
          <a:lstStyle/>
          <a:p>
            <a:pPr algn="just" fontAlgn="auto">
              <a:spcBef>
                <a:spcPct val="0"/>
              </a:spcBef>
              <a:spcAft>
                <a:spcPts val="0"/>
              </a:spcAft>
              <a:buClr>
                <a:srgbClr val="DD8047"/>
              </a:buClr>
              <a:buFont typeface="Wingdings" panose="05000000000000000000" pitchFamily="2" charset="2"/>
              <a:buNone/>
              <a:defRPr/>
            </a:pPr>
            <a:r>
              <a:rPr lang="fa-IR" altLang="en-US" sz="3000" dirty="0" smtClean="0">
                <a:solidFill>
                  <a:srgbClr val="000000"/>
                </a:solidFill>
              </a:rPr>
              <a:t>در این مرحله سرو کار ما با طرح ریزی است یعنی با طرح </a:t>
            </a:r>
            <a:r>
              <a:rPr lang="fa-IR" altLang="en-US" sz="3000" u="sng" dirty="0" smtClean="0"/>
              <a:t>ربط منطقی مطالب</a:t>
            </a:r>
          </a:p>
          <a:p>
            <a:pPr algn="just" fontAlgn="auto">
              <a:spcBef>
                <a:spcPct val="0"/>
              </a:spcBef>
              <a:spcAft>
                <a:spcPts val="0"/>
              </a:spcAft>
              <a:buClr>
                <a:srgbClr val="DD8047"/>
              </a:buClr>
              <a:buFont typeface="Wingdings" panose="05000000000000000000" pitchFamily="2" charset="2"/>
              <a:buNone/>
              <a:defRPr/>
            </a:pPr>
            <a:r>
              <a:rPr lang="fa-IR" altLang="en-US" sz="3000" dirty="0" smtClean="0">
                <a:solidFill>
                  <a:srgbClr val="000000"/>
                </a:solidFill>
              </a:rPr>
              <a:t>منظور از </a:t>
            </a:r>
            <a:r>
              <a:rPr lang="fa-IR" altLang="en-US" sz="3000" dirty="0" smtClean="0">
                <a:solidFill>
                  <a:srgbClr val="FF0000"/>
                </a:solidFill>
              </a:rPr>
              <a:t>ربط منطقی مطالب </a:t>
            </a:r>
            <a:r>
              <a:rPr lang="fa-IR" altLang="en-US" sz="3000" dirty="0" smtClean="0">
                <a:solidFill>
                  <a:srgbClr val="000000"/>
                </a:solidFill>
              </a:rPr>
              <a:t>آن است که بین کل و جزء و بین اجزاء از حیث درجه اهمیت تقدم و تأخر، علت و معلول و دیگر معیارهای نظم و ترتیب معقول و روشن وجود داشته باشد به صورتی که خواننده گزارش هم از کل موضوع تصویری روشن در ذهن پیدا کند و هم ترتیب و اهمیت نسبی اجزاء را با یکدیگر و با کل موضوع تشخیص دهد.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82663" y="457200"/>
            <a:ext cx="7704137" cy="811213"/>
          </a:xfrm>
        </p:spPr>
        <p:txBody>
          <a:bodyPr/>
          <a:lstStyle/>
          <a:p>
            <a:pPr algn="ctr" fontAlgn="auto">
              <a:spcAft>
                <a:spcPts val="0"/>
              </a:spcAft>
              <a:defRPr/>
            </a:pPr>
            <a:r>
              <a:rPr lang="fa-IR" altLang="en-US" sz="3600" dirty="0" smtClean="0">
                <a:solidFill>
                  <a:schemeClr val="accent1">
                    <a:lumMod val="60000"/>
                    <a:lumOff val="40000"/>
                  </a:schemeClr>
                </a:solidFill>
              </a:rPr>
              <a:t>ساختار گزارش</a:t>
            </a:r>
            <a:endParaRPr lang="en-US" altLang="en-US" sz="3600" dirty="0" smtClean="0">
              <a:solidFill>
                <a:schemeClr val="accent1">
                  <a:lumMod val="60000"/>
                  <a:lumOff val="40000"/>
                </a:schemeClr>
              </a:solidFill>
            </a:endParaRPr>
          </a:p>
        </p:txBody>
      </p:sp>
      <p:sp>
        <p:nvSpPr>
          <p:cNvPr id="45059" name="Text Box 2"/>
          <p:cNvSpPr>
            <a:spLocks noGrp="1" noChangeArrowheads="1"/>
          </p:cNvSpPr>
          <p:nvPr>
            <p:ph idx="1"/>
          </p:nvPr>
        </p:nvSpPr>
        <p:spPr>
          <a:xfrm>
            <a:off x="534988" y="1412875"/>
            <a:ext cx="8153400" cy="4041775"/>
          </a:xfrm>
        </p:spPr>
        <p:txBody>
          <a:bodyPr>
            <a:spAutoFit/>
          </a:bodyPr>
          <a:lstStyle/>
          <a:p>
            <a:pPr fontAlgn="auto">
              <a:spcBef>
                <a:spcPct val="0"/>
              </a:spcBef>
              <a:spcAft>
                <a:spcPts val="0"/>
              </a:spcAft>
              <a:buClr>
                <a:schemeClr val="accent1">
                  <a:lumMod val="60000"/>
                  <a:lumOff val="40000"/>
                </a:schemeClr>
              </a:buClr>
              <a:defRPr/>
            </a:pPr>
            <a:r>
              <a:rPr lang="fa-IR" altLang="en-US" sz="2400" u="sng" dirty="0" smtClean="0">
                <a:solidFill>
                  <a:srgbClr val="FF0000"/>
                </a:solidFill>
                <a:latin typeface="Times New Roman" panose="02020603050405020304" pitchFamily="18" charset="0"/>
              </a:rPr>
              <a:t>نحوه تنظیم گزارش عاملی مهم در پذیرش گزارش است </a:t>
            </a:r>
          </a:p>
          <a:p>
            <a:pPr fontAlgn="auto">
              <a:spcBef>
                <a:spcPct val="0"/>
              </a:spcBef>
              <a:spcAft>
                <a:spcPts val="0"/>
              </a:spcAft>
              <a:buClr>
                <a:schemeClr val="accent1">
                  <a:lumMod val="60000"/>
                  <a:lumOff val="40000"/>
                </a:schemeClr>
              </a:buClr>
              <a:defRPr/>
            </a:pPr>
            <a:endParaRPr lang="fa-IR" altLang="en-US" sz="2400" u="sng" dirty="0" smtClean="0">
              <a:solidFill>
                <a:srgbClr val="FF0000"/>
              </a:solidFill>
              <a:latin typeface="Times New Roman" panose="02020603050405020304" pitchFamily="18" charset="0"/>
            </a:endParaRPr>
          </a:p>
          <a:p>
            <a:pPr fontAlgn="auto">
              <a:spcBef>
                <a:spcPct val="0"/>
              </a:spcBef>
              <a:spcAft>
                <a:spcPts val="0"/>
              </a:spcAft>
              <a:buClr>
                <a:schemeClr val="accent1">
                  <a:lumMod val="60000"/>
                  <a:lumOff val="40000"/>
                </a:schemeClr>
              </a:buClr>
              <a:defRPr/>
            </a:pPr>
            <a:r>
              <a:rPr lang="fa-IR" altLang="en-US" sz="2400" u="sng" dirty="0" smtClean="0">
                <a:latin typeface="Times New Roman" panose="02020603050405020304" pitchFamily="18" charset="0"/>
              </a:rPr>
              <a:t>هر خواننده گزارش ( گزارشخواه ) ممكن است نتايج و پيشنهادات گزارشگر را بپذيرد يا نپذيرد.</a:t>
            </a:r>
          </a:p>
          <a:p>
            <a:pPr fontAlgn="auto">
              <a:spcBef>
                <a:spcPct val="0"/>
              </a:spcBef>
              <a:spcAft>
                <a:spcPts val="0"/>
              </a:spcAft>
              <a:buClr>
                <a:schemeClr val="accent1">
                  <a:lumMod val="60000"/>
                  <a:lumOff val="40000"/>
                </a:schemeClr>
              </a:buClr>
              <a:defRPr/>
            </a:pPr>
            <a:endParaRPr lang="fa-IR" altLang="en-US" sz="2400" u="sng" dirty="0" smtClean="0">
              <a:solidFill>
                <a:srgbClr val="FF0000"/>
              </a:solidFill>
              <a:latin typeface="Times New Roman" panose="02020603050405020304" pitchFamily="18" charset="0"/>
            </a:endParaRPr>
          </a:p>
          <a:p>
            <a:pPr fontAlgn="auto">
              <a:spcBef>
                <a:spcPct val="0"/>
              </a:spcBef>
              <a:spcAft>
                <a:spcPts val="0"/>
              </a:spcAft>
              <a:buClr>
                <a:schemeClr val="accent1">
                  <a:lumMod val="60000"/>
                  <a:lumOff val="40000"/>
                </a:schemeClr>
              </a:buClr>
              <a:defRPr/>
            </a:pPr>
            <a:r>
              <a:rPr lang="fa-IR" altLang="en-US" sz="2400" u="sng" dirty="0" smtClean="0">
                <a:latin typeface="Times New Roman" panose="02020603050405020304" pitchFamily="18" charset="0"/>
              </a:rPr>
              <a:t>نكات و نظريات عمده بايد مورد تأكيد قرار گيرد.</a:t>
            </a:r>
            <a:endParaRPr lang="fa-IR" altLang="en-US" sz="2400" u="sng" dirty="0" smtClean="0">
              <a:solidFill>
                <a:srgbClr val="FF0000"/>
              </a:solidFill>
              <a:latin typeface="Times New Roman" panose="02020603050405020304" pitchFamily="18" charset="0"/>
            </a:endParaRPr>
          </a:p>
          <a:p>
            <a:pPr fontAlgn="auto">
              <a:spcBef>
                <a:spcPct val="0"/>
              </a:spcBef>
              <a:spcAft>
                <a:spcPts val="0"/>
              </a:spcAft>
              <a:buClr>
                <a:schemeClr val="accent1">
                  <a:lumMod val="60000"/>
                  <a:lumOff val="40000"/>
                </a:schemeClr>
              </a:buClr>
              <a:defRPr/>
            </a:pPr>
            <a:endParaRPr lang="en-US" altLang="en-US" sz="2400" dirty="0" smtClean="0">
              <a:latin typeface="Times New Roman" panose="02020603050405020304" pitchFamily="18" charset="0"/>
              <a:cs typeface="Arial" panose="020B0604020202020204" pitchFamily="34" charset="0"/>
            </a:endParaRPr>
          </a:p>
          <a:p>
            <a:pPr fontAlgn="auto">
              <a:spcBef>
                <a:spcPct val="0"/>
              </a:spcBef>
              <a:spcAft>
                <a:spcPts val="0"/>
              </a:spcAft>
              <a:buClr>
                <a:schemeClr val="accent1">
                  <a:lumMod val="60000"/>
                  <a:lumOff val="40000"/>
                </a:schemeClr>
              </a:buClr>
              <a:defRPr/>
            </a:pPr>
            <a:endParaRPr lang="en-US" altLang="en-US" sz="2400" dirty="0" smtClean="0">
              <a:latin typeface="Times New Roman" panose="02020603050405020304" pitchFamily="18" charset="0"/>
              <a:cs typeface="Arial" panose="020B0604020202020204" pitchFamily="34" charset="0"/>
            </a:endParaRPr>
          </a:p>
          <a:p>
            <a:pPr fontAlgn="auto">
              <a:spcBef>
                <a:spcPct val="0"/>
              </a:spcBef>
              <a:spcAft>
                <a:spcPts val="0"/>
              </a:spcAft>
              <a:buClr>
                <a:schemeClr val="accent1">
                  <a:lumMod val="60000"/>
                  <a:lumOff val="40000"/>
                </a:schemeClr>
              </a:buClr>
              <a:defRPr/>
            </a:pPr>
            <a:endParaRPr lang="en-US" altLang="en-US" sz="240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82663" y="457200"/>
            <a:ext cx="7704137" cy="884238"/>
          </a:xfrm>
        </p:spPr>
        <p:txBody>
          <a:bodyPr/>
          <a:lstStyle/>
          <a:p>
            <a:pPr algn="ctr" fontAlgn="auto">
              <a:spcAft>
                <a:spcPts val="0"/>
              </a:spcAft>
              <a:defRPr/>
            </a:pPr>
            <a:r>
              <a:rPr lang="fa-IR" altLang="en-US" sz="4000" dirty="0" smtClean="0">
                <a:solidFill>
                  <a:schemeClr val="accent1">
                    <a:lumMod val="60000"/>
                    <a:lumOff val="40000"/>
                  </a:schemeClr>
                </a:solidFill>
              </a:rPr>
              <a:t>ساختار گزارش </a:t>
            </a:r>
            <a:endParaRPr lang="en-US" altLang="en-US" sz="4000" dirty="0" smtClean="0">
              <a:solidFill>
                <a:schemeClr val="accent1">
                  <a:lumMod val="60000"/>
                  <a:lumOff val="40000"/>
                </a:schemeClr>
              </a:solidFill>
            </a:endParaRPr>
          </a:p>
        </p:txBody>
      </p:sp>
      <p:sp>
        <p:nvSpPr>
          <p:cNvPr id="46083" name="Text Box 2"/>
          <p:cNvSpPr>
            <a:spLocks noGrp="1" noChangeArrowheads="1"/>
          </p:cNvSpPr>
          <p:nvPr>
            <p:ph idx="1"/>
          </p:nvPr>
        </p:nvSpPr>
        <p:spPr>
          <a:xfrm>
            <a:off x="395288" y="1312863"/>
            <a:ext cx="8153400" cy="3970337"/>
          </a:xfrm>
        </p:spPr>
        <p:txBody>
          <a:bodyPr>
            <a:spAutoFit/>
          </a:bodyPr>
          <a:lstStyle/>
          <a:p>
            <a:pPr algn="just" fontAlgn="auto">
              <a:lnSpc>
                <a:spcPct val="150000"/>
              </a:lnSpc>
              <a:spcBef>
                <a:spcPct val="0"/>
              </a:spcBef>
              <a:spcAft>
                <a:spcPts val="0"/>
              </a:spcAft>
              <a:buClr>
                <a:schemeClr val="accent1">
                  <a:lumMod val="60000"/>
                  <a:lumOff val="40000"/>
                </a:schemeClr>
              </a:buClr>
              <a:buFontTx/>
              <a:buNone/>
              <a:defRPr/>
            </a:pPr>
            <a:r>
              <a:rPr lang="fa-IR" altLang="en-US" sz="2400" b="1" dirty="0" smtClean="0">
                <a:latin typeface="Times New Roman" panose="02020603050405020304" pitchFamily="18" charset="0"/>
              </a:rPr>
              <a:t>هر گزارش باید دارای: </a:t>
            </a:r>
          </a:p>
          <a:p>
            <a:pPr marL="0" indent="0" algn="just" fontAlgn="auto">
              <a:lnSpc>
                <a:spcPct val="150000"/>
              </a:lnSpc>
              <a:spcBef>
                <a:spcPct val="0"/>
              </a:spcBef>
              <a:spcAft>
                <a:spcPts val="0"/>
              </a:spcAft>
              <a:buClr>
                <a:schemeClr val="accent1">
                  <a:lumMod val="60000"/>
                  <a:lumOff val="40000"/>
                </a:schemeClr>
              </a:buClr>
              <a:buFont typeface="Arial" pitchFamily="34" charset="0"/>
              <a:buNone/>
              <a:defRPr/>
            </a:pPr>
            <a:r>
              <a:rPr lang="fa-IR" sz="2400" dirty="0" smtClean="0">
                <a:cs typeface="B Koodak" pitchFamily="2" charset="-78"/>
              </a:rPr>
              <a:t>1- </a:t>
            </a:r>
            <a:r>
              <a:rPr lang="fa-IR" sz="2400" dirty="0">
                <a:cs typeface="B Koodak" pitchFamily="2" charset="-78"/>
              </a:rPr>
              <a:t>مقدمه(پیش گفتار</a:t>
            </a:r>
            <a:r>
              <a:rPr lang="fa-IR" sz="2400" dirty="0" smtClean="0">
                <a:cs typeface="B Koodak" pitchFamily="2" charset="-78"/>
              </a:rPr>
              <a:t>)</a:t>
            </a:r>
          </a:p>
          <a:p>
            <a:pPr marL="0" indent="0" algn="just" fontAlgn="auto">
              <a:lnSpc>
                <a:spcPct val="150000"/>
              </a:lnSpc>
              <a:spcBef>
                <a:spcPct val="0"/>
              </a:spcBef>
              <a:spcAft>
                <a:spcPts val="0"/>
              </a:spcAft>
              <a:buClr>
                <a:schemeClr val="accent1">
                  <a:lumMod val="60000"/>
                  <a:lumOff val="40000"/>
                </a:schemeClr>
              </a:buClr>
              <a:buFont typeface="Arial" pitchFamily="34" charset="0"/>
              <a:buNone/>
              <a:defRPr/>
            </a:pPr>
            <a:r>
              <a:rPr lang="fa-IR" sz="2400" dirty="0" smtClean="0">
                <a:cs typeface="B Koodak" pitchFamily="2" charset="-78"/>
              </a:rPr>
              <a:t> </a:t>
            </a:r>
            <a:r>
              <a:rPr lang="fa-IR" sz="2400" dirty="0">
                <a:cs typeface="B Koodak" pitchFamily="2" charset="-78"/>
              </a:rPr>
              <a:t>2-متن اصلی </a:t>
            </a:r>
            <a:r>
              <a:rPr lang="fa-IR" sz="2400" dirty="0" smtClean="0">
                <a:cs typeface="B Koodak" pitchFamily="2" charset="-78"/>
              </a:rPr>
              <a:t>گزارش</a:t>
            </a:r>
          </a:p>
          <a:p>
            <a:pPr marL="0" indent="0" algn="just" fontAlgn="auto">
              <a:lnSpc>
                <a:spcPct val="150000"/>
              </a:lnSpc>
              <a:spcBef>
                <a:spcPct val="0"/>
              </a:spcBef>
              <a:spcAft>
                <a:spcPts val="0"/>
              </a:spcAft>
              <a:buClr>
                <a:schemeClr val="accent1">
                  <a:lumMod val="60000"/>
                  <a:lumOff val="40000"/>
                </a:schemeClr>
              </a:buClr>
              <a:buFont typeface="Arial" pitchFamily="34" charset="0"/>
              <a:buNone/>
              <a:defRPr/>
            </a:pPr>
            <a:r>
              <a:rPr lang="fa-IR" sz="2400" dirty="0" smtClean="0">
                <a:cs typeface="B Koodak" pitchFamily="2" charset="-78"/>
              </a:rPr>
              <a:t>3- </a:t>
            </a:r>
            <a:r>
              <a:rPr lang="fa-IR" sz="2400" dirty="0">
                <a:cs typeface="B Koodak" pitchFamily="2" charset="-78"/>
              </a:rPr>
              <a:t>اظهار نظر کارشناسی (نتیجه گیری) </a:t>
            </a:r>
            <a:r>
              <a:rPr lang="fa-IR" sz="2400" dirty="0" smtClean="0">
                <a:cs typeface="B Koodak" pitchFamily="2" charset="-78"/>
              </a:rPr>
              <a:t>4</a:t>
            </a:r>
          </a:p>
          <a:p>
            <a:pPr marL="0" indent="0" algn="just" fontAlgn="auto">
              <a:lnSpc>
                <a:spcPct val="150000"/>
              </a:lnSpc>
              <a:spcBef>
                <a:spcPct val="0"/>
              </a:spcBef>
              <a:spcAft>
                <a:spcPts val="0"/>
              </a:spcAft>
              <a:buClr>
                <a:schemeClr val="accent1">
                  <a:lumMod val="60000"/>
                  <a:lumOff val="40000"/>
                </a:schemeClr>
              </a:buClr>
              <a:buFont typeface="Arial" pitchFamily="34" charset="0"/>
              <a:buNone/>
              <a:defRPr/>
            </a:pPr>
            <a:r>
              <a:rPr lang="fa-IR" sz="2400" dirty="0">
                <a:cs typeface="B Koodak" pitchFamily="2" charset="-78"/>
              </a:rPr>
              <a:t>4</a:t>
            </a:r>
            <a:r>
              <a:rPr lang="fa-IR" sz="2400" dirty="0" smtClean="0">
                <a:cs typeface="B Koodak" pitchFamily="2" charset="-78"/>
              </a:rPr>
              <a:t>- </a:t>
            </a:r>
            <a:r>
              <a:rPr lang="fa-IR" sz="2400" dirty="0">
                <a:cs typeface="B Koodak" pitchFamily="2" charset="-78"/>
              </a:rPr>
              <a:t>پیشنهادها</a:t>
            </a:r>
            <a:endParaRPr lang="en-US" altLang="en-US" sz="2400" dirty="0" smtClean="0">
              <a:latin typeface="Times New Roman" panose="02020603050405020304" pitchFamily="18" charset="0"/>
            </a:endParaRPr>
          </a:p>
          <a:p>
            <a:pPr algn="ctr" fontAlgn="auto">
              <a:lnSpc>
                <a:spcPct val="150000"/>
              </a:lnSpc>
              <a:spcBef>
                <a:spcPct val="0"/>
              </a:spcBef>
              <a:spcAft>
                <a:spcPts val="0"/>
              </a:spcAft>
              <a:buClr>
                <a:schemeClr val="accent1">
                  <a:lumMod val="60000"/>
                  <a:lumOff val="40000"/>
                </a:schemeClr>
              </a:buClr>
              <a:buFontTx/>
              <a:buNone/>
              <a:defRPr/>
            </a:pPr>
            <a:endParaRPr lang="en-US" altLang="en-US" sz="2400" dirty="0" smtClean="0">
              <a:latin typeface="Times New Roman" panose="02020603050405020304" pitchFamily="18" charset="0"/>
            </a:endParaRPr>
          </a:p>
          <a:p>
            <a:pPr algn="ctr" fontAlgn="auto">
              <a:lnSpc>
                <a:spcPct val="150000"/>
              </a:lnSpc>
              <a:spcBef>
                <a:spcPct val="0"/>
              </a:spcBef>
              <a:spcAft>
                <a:spcPts val="0"/>
              </a:spcAft>
              <a:buClr>
                <a:schemeClr val="accent1">
                  <a:lumMod val="60000"/>
                  <a:lumOff val="40000"/>
                </a:schemeClr>
              </a:buClr>
              <a:buFontTx/>
              <a:buNone/>
              <a:defRPr/>
            </a:pPr>
            <a:endParaRPr lang="en-US" altLang="en-US" sz="240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82663" y="457200"/>
            <a:ext cx="7704137" cy="884238"/>
          </a:xfrm>
        </p:spPr>
        <p:txBody>
          <a:bodyPr/>
          <a:lstStyle/>
          <a:p>
            <a:pPr algn="ctr" fontAlgn="auto">
              <a:spcAft>
                <a:spcPts val="0"/>
              </a:spcAft>
              <a:defRPr/>
            </a:pPr>
            <a:r>
              <a:rPr lang="fa-IR" altLang="en-US" sz="3200" dirty="0" smtClean="0">
                <a:solidFill>
                  <a:schemeClr val="accent1">
                    <a:lumMod val="60000"/>
                    <a:lumOff val="40000"/>
                  </a:schemeClr>
                </a:solidFill>
              </a:rPr>
              <a:t>مقدمه گزارش </a:t>
            </a:r>
            <a:endParaRPr lang="en-US" altLang="en-US" sz="32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533400" y="1263650"/>
            <a:ext cx="8153400" cy="6296025"/>
          </a:xfrm>
          <a:extLst/>
        </p:spPr>
        <p:txBody>
          <a:bodyPr>
            <a:spAutoFit/>
          </a:bodyPr>
          <a:lstStyle>
            <a:lvl1pPr algn="l" rtl="0" eaLnBrk="0" hangingPunct="0">
              <a:spcBef>
                <a:spcPct val="20000"/>
              </a:spcBef>
              <a:buChar char="•"/>
              <a:defRPr sz="3200">
                <a:solidFill>
                  <a:schemeClr val="tx1"/>
                </a:solidFill>
                <a:latin typeface="Times New Roman" pitchFamily="18" charset="0"/>
                <a:cs typeface="Arial" pitchFamily="34" charset="0"/>
              </a:defRPr>
            </a:lvl1pPr>
            <a:lvl2pPr marL="742950" indent="-285750" algn="l" rtl="0" eaLnBrk="0" hangingPunct="0">
              <a:spcBef>
                <a:spcPct val="20000"/>
              </a:spcBef>
              <a:buChar char="–"/>
              <a:defRPr sz="2800">
                <a:solidFill>
                  <a:schemeClr val="tx1"/>
                </a:solidFill>
                <a:latin typeface="Times New Roman" pitchFamily="18" charset="0"/>
                <a:cs typeface="Arial" pitchFamily="34" charset="0"/>
              </a:defRPr>
            </a:lvl2pPr>
            <a:lvl3pPr marL="1143000" indent="-228600" algn="l" rtl="0" eaLnBrk="0" hangingPunct="0">
              <a:spcBef>
                <a:spcPct val="20000"/>
              </a:spcBef>
              <a:buChar char="•"/>
              <a:defRPr sz="2400">
                <a:solidFill>
                  <a:schemeClr val="tx1"/>
                </a:solidFill>
                <a:latin typeface="Times New Roman" pitchFamily="18" charset="0"/>
                <a:cs typeface="Arial" pitchFamily="34" charset="0"/>
              </a:defRPr>
            </a:lvl3pPr>
            <a:lvl4pPr marL="1600200" indent="-228600" algn="l" rtl="0" eaLnBrk="0" hangingPunct="0">
              <a:spcBef>
                <a:spcPct val="20000"/>
              </a:spcBef>
              <a:buChar char="–"/>
              <a:defRPr sz="2000">
                <a:solidFill>
                  <a:schemeClr val="tx1"/>
                </a:solidFill>
                <a:latin typeface="Times New Roman" pitchFamily="18" charset="0"/>
                <a:cs typeface="Arial" pitchFamily="34" charset="0"/>
              </a:defRPr>
            </a:lvl4pPr>
            <a:lvl5pPr marL="2057400" indent="-228600" algn="l" rtl="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marL="320040" indent="-320040" algn="just" rtl="1" fontAlgn="auto">
              <a:spcBef>
                <a:spcPct val="0"/>
              </a:spcBef>
              <a:spcAft>
                <a:spcPts val="0"/>
              </a:spcAft>
              <a:buClr>
                <a:schemeClr val="accent1">
                  <a:lumMod val="60000"/>
                  <a:lumOff val="40000"/>
                </a:schemeClr>
              </a:buClr>
              <a:buFontTx/>
              <a:buNone/>
              <a:defRPr/>
            </a:pPr>
            <a:r>
              <a:rPr lang="fa-IR" altLang="en-US" sz="2400" dirty="0" smtClean="0">
                <a:cs typeface="B Zar" panose="00000400000000000000" pitchFamily="2" charset="-78"/>
              </a:rPr>
              <a:t>مقدمه گزارش باید به گونه ای آغاز شود که خواننده در راستای موضوع گزارش قرار گیرد، یعنی در همان دو سه سطر اول بداند موضوع گزارش چیست.</a:t>
            </a:r>
          </a:p>
          <a:p>
            <a:pPr marL="320040" indent="-320040" algn="just" rtl="1" fontAlgn="auto">
              <a:spcBef>
                <a:spcPct val="0"/>
              </a:spcBef>
              <a:spcAft>
                <a:spcPts val="0"/>
              </a:spcAft>
              <a:buClr>
                <a:schemeClr val="accent1">
                  <a:lumMod val="60000"/>
                  <a:lumOff val="40000"/>
                </a:schemeClr>
              </a:buClr>
              <a:buFontTx/>
              <a:buNone/>
              <a:defRPr/>
            </a:pPr>
            <a:endParaRPr lang="en-US" altLang="en-US" sz="2400" dirty="0"/>
          </a:p>
          <a:p>
            <a:pPr marL="320040" indent="-320040" algn="just" rtl="1" fontAlgn="auto">
              <a:spcBef>
                <a:spcPct val="0"/>
              </a:spcBef>
              <a:spcAft>
                <a:spcPts val="0"/>
              </a:spcAft>
              <a:buClr>
                <a:schemeClr val="accent1">
                  <a:lumMod val="60000"/>
                  <a:lumOff val="40000"/>
                </a:schemeClr>
              </a:buClr>
              <a:buFontTx/>
              <a:buNone/>
              <a:defRPr/>
            </a:pPr>
            <a:r>
              <a:rPr lang="fa-IR" altLang="en-US" sz="2400" dirty="0" smtClean="0">
                <a:solidFill>
                  <a:srgbClr val="FF0000"/>
                </a:solidFill>
                <a:cs typeface="B Zar" panose="00000400000000000000" pitchFamily="2" charset="-78"/>
              </a:rPr>
              <a:t>بطور کلی مقدمه باید سه هدف را دنبال کند: </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گزارش را در ارتباط با موضوع به گونه ای مطرح سازد که برای خواننده قابل فهم و با معنی باشد. </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در خواننده نسبت به موضوع ایجاد علاقه کند</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باید به خواننده بگوید که از گزارش چه انتظاری باید داشته باشد </a:t>
            </a:r>
          </a:p>
          <a:p>
            <a:pPr marL="0" indent="0" algn="just" rtl="1" fontAlgn="auto">
              <a:spcBef>
                <a:spcPct val="0"/>
              </a:spcBef>
              <a:spcAft>
                <a:spcPts val="0"/>
              </a:spcAft>
              <a:buClr>
                <a:schemeClr val="accent1">
                  <a:lumMod val="60000"/>
                  <a:lumOff val="40000"/>
                </a:schemeClr>
              </a:buClr>
              <a:buFont typeface="Arial" pitchFamily="34" charset="0"/>
              <a:buNone/>
              <a:defRPr/>
            </a:pPr>
            <a:endParaRPr lang="en-US" altLang="en-US" sz="2400" smtClean="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82663" y="457200"/>
            <a:ext cx="7704137" cy="884238"/>
          </a:xfrm>
        </p:spPr>
        <p:txBody>
          <a:bodyPr/>
          <a:lstStyle/>
          <a:p>
            <a:pPr algn="ctr" fontAlgn="auto">
              <a:spcAft>
                <a:spcPts val="0"/>
              </a:spcAft>
              <a:defRPr/>
            </a:pPr>
            <a:r>
              <a:rPr lang="fa-IR" altLang="en-US" sz="3200" dirty="0" smtClean="0">
                <a:solidFill>
                  <a:schemeClr val="accent1">
                    <a:lumMod val="60000"/>
                    <a:lumOff val="40000"/>
                  </a:schemeClr>
                </a:solidFill>
              </a:rPr>
              <a:t>مقدمه گزارش </a:t>
            </a:r>
            <a:endParaRPr lang="en-US" altLang="en-US" sz="32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533400" y="1263650"/>
            <a:ext cx="8153400" cy="6296025"/>
          </a:xfrm>
          <a:extLst/>
        </p:spPr>
        <p:txBody>
          <a:bodyPr>
            <a:spAutoFit/>
          </a:bodyPr>
          <a:lstStyle>
            <a:lvl1pPr algn="l" rtl="0" eaLnBrk="0" hangingPunct="0">
              <a:spcBef>
                <a:spcPct val="20000"/>
              </a:spcBef>
              <a:buChar char="•"/>
              <a:defRPr sz="3200">
                <a:solidFill>
                  <a:schemeClr val="tx1"/>
                </a:solidFill>
                <a:latin typeface="Times New Roman" pitchFamily="18" charset="0"/>
                <a:cs typeface="Arial" pitchFamily="34" charset="0"/>
              </a:defRPr>
            </a:lvl1pPr>
            <a:lvl2pPr marL="742950" indent="-285750" algn="l" rtl="0" eaLnBrk="0" hangingPunct="0">
              <a:spcBef>
                <a:spcPct val="20000"/>
              </a:spcBef>
              <a:buChar char="–"/>
              <a:defRPr sz="2800">
                <a:solidFill>
                  <a:schemeClr val="tx1"/>
                </a:solidFill>
                <a:latin typeface="Times New Roman" pitchFamily="18" charset="0"/>
                <a:cs typeface="Arial" pitchFamily="34" charset="0"/>
              </a:defRPr>
            </a:lvl2pPr>
            <a:lvl3pPr marL="1143000" indent="-228600" algn="l" rtl="0" eaLnBrk="0" hangingPunct="0">
              <a:spcBef>
                <a:spcPct val="20000"/>
              </a:spcBef>
              <a:buChar char="•"/>
              <a:defRPr sz="2400">
                <a:solidFill>
                  <a:schemeClr val="tx1"/>
                </a:solidFill>
                <a:latin typeface="Times New Roman" pitchFamily="18" charset="0"/>
                <a:cs typeface="Arial" pitchFamily="34" charset="0"/>
              </a:defRPr>
            </a:lvl3pPr>
            <a:lvl4pPr marL="1600200" indent="-228600" algn="l" rtl="0" eaLnBrk="0" hangingPunct="0">
              <a:spcBef>
                <a:spcPct val="20000"/>
              </a:spcBef>
              <a:buChar char="–"/>
              <a:defRPr sz="2000">
                <a:solidFill>
                  <a:schemeClr val="tx1"/>
                </a:solidFill>
                <a:latin typeface="Times New Roman" pitchFamily="18" charset="0"/>
                <a:cs typeface="Arial" pitchFamily="34" charset="0"/>
              </a:defRPr>
            </a:lvl4pPr>
            <a:lvl5pPr marL="2057400" indent="-228600" algn="l" rtl="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marL="320040" indent="-320040" algn="just" rtl="1" fontAlgn="auto">
              <a:spcBef>
                <a:spcPct val="0"/>
              </a:spcBef>
              <a:spcAft>
                <a:spcPts val="0"/>
              </a:spcAft>
              <a:buClr>
                <a:schemeClr val="accent1">
                  <a:lumMod val="60000"/>
                  <a:lumOff val="40000"/>
                </a:schemeClr>
              </a:buClr>
              <a:buFontTx/>
              <a:buNone/>
              <a:defRPr/>
            </a:pPr>
            <a:r>
              <a:rPr lang="fa-IR" altLang="en-US" sz="2400" dirty="0" smtClean="0">
                <a:cs typeface="B Zar" panose="00000400000000000000" pitchFamily="2" charset="-78"/>
              </a:rPr>
              <a:t>مقدمه گزارش باید به گونه ای آغاز شود که خواننده در راستای موضوع گزارش قرار گیرد، یعنی در همان دو سه سطر اول بداند موضوع گزارش چیست.</a:t>
            </a:r>
          </a:p>
          <a:p>
            <a:pPr marL="320040" indent="-320040" algn="just" rtl="1" fontAlgn="auto">
              <a:spcBef>
                <a:spcPct val="0"/>
              </a:spcBef>
              <a:spcAft>
                <a:spcPts val="0"/>
              </a:spcAft>
              <a:buClr>
                <a:schemeClr val="accent1">
                  <a:lumMod val="60000"/>
                  <a:lumOff val="40000"/>
                </a:schemeClr>
              </a:buClr>
              <a:buFontTx/>
              <a:buNone/>
              <a:defRPr/>
            </a:pPr>
            <a:endParaRPr lang="en-US" altLang="en-US" sz="2400" dirty="0"/>
          </a:p>
          <a:p>
            <a:pPr marL="320040" indent="-320040" algn="just" rtl="1" fontAlgn="auto">
              <a:spcBef>
                <a:spcPct val="0"/>
              </a:spcBef>
              <a:spcAft>
                <a:spcPts val="0"/>
              </a:spcAft>
              <a:buClr>
                <a:schemeClr val="accent1">
                  <a:lumMod val="60000"/>
                  <a:lumOff val="40000"/>
                </a:schemeClr>
              </a:buClr>
              <a:buFontTx/>
              <a:buNone/>
              <a:defRPr/>
            </a:pPr>
            <a:r>
              <a:rPr lang="fa-IR" altLang="en-US" sz="2400" dirty="0" smtClean="0">
                <a:solidFill>
                  <a:srgbClr val="FF0000"/>
                </a:solidFill>
                <a:cs typeface="B Zar" panose="00000400000000000000" pitchFamily="2" charset="-78"/>
              </a:rPr>
              <a:t>بطور کلی مقدمه باید سه هدف را دنبال کند: </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گزارش را در ارتباط با موضوع به گونه ای مطرح سازد که برای خواننده قابل فهم و با معنی باشد. </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در خواننده نسبت به موضوع ایجاد علاقه کند</a:t>
            </a:r>
          </a:p>
          <a:p>
            <a:pPr marL="457200" indent="-457200" algn="just" rtl="1" fontAlgn="auto">
              <a:spcBef>
                <a:spcPct val="0"/>
              </a:spcBef>
              <a:spcAft>
                <a:spcPts val="0"/>
              </a:spcAft>
              <a:buClr>
                <a:schemeClr val="accent1">
                  <a:lumMod val="60000"/>
                  <a:lumOff val="40000"/>
                </a:schemeClr>
              </a:buClr>
              <a:buFont typeface="+mj-lt"/>
              <a:buAutoNum type="arabicPeriod"/>
              <a:defRPr/>
            </a:pPr>
            <a:r>
              <a:rPr lang="fa-IR" altLang="en-US" sz="2400" dirty="0" smtClean="0">
                <a:cs typeface="B Zar" panose="00000400000000000000" pitchFamily="2" charset="-78"/>
              </a:rPr>
              <a:t>باید به خواننده بگوید که از گزارش چه انتظاری باید داشته باشد </a:t>
            </a:r>
          </a:p>
          <a:p>
            <a:pPr marL="0" indent="0" algn="just" rtl="1" fontAlgn="auto">
              <a:spcBef>
                <a:spcPct val="0"/>
              </a:spcBef>
              <a:spcAft>
                <a:spcPts val="0"/>
              </a:spcAft>
              <a:buClr>
                <a:schemeClr val="accent1">
                  <a:lumMod val="60000"/>
                  <a:lumOff val="40000"/>
                </a:schemeClr>
              </a:buClr>
              <a:buFont typeface="Arial" pitchFamily="34" charset="0"/>
              <a:buNone/>
              <a:defRPr/>
            </a:pPr>
            <a:endParaRPr lang="en-US" altLang="en-US" sz="2400" dirty="0" smtClean="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82663" y="457200"/>
            <a:ext cx="7704137" cy="884238"/>
          </a:xfrm>
        </p:spPr>
        <p:txBody>
          <a:bodyPr/>
          <a:lstStyle/>
          <a:p>
            <a:pPr algn="ctr" fontAlgn="auto">
              <a:spcAft>
                <a:spcPts val="0"/>
              </a:spcAft>
              <a:defRPr/>
            </a:pPr>
            <a:r>
              <a:rPr lang="fa-IR" altLang="en-US" sz="3200" dirty="0" smtClean="0">
                <a:solidFill>
                  <a:schemeClr val="accent1">
                    <a:lumMod val="60000"/>
                    <a:lumOff val="40000"/>
                  </a:schemeClr>
                </a:solidFill>
              </a:rPr>
              <a:t>مقدمه گزارش </a:t>
            </a:r>
            <a:endParaRPr lang="en-US" altLang="en-US" sz="32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395288" y="1484313"/>
            <a:ext cx="8153400" cy="3638550"/>
          </a:xfrm>
          <a:extLst/>
        </p:spPr>
        <p:txBody>
          <a:bodyPr>
            <a:spAutoFit/>
          </a:bodyPr>
          <a:lstStyle/>
          <a:p>
            <a:pPr marL="320040" indent="-320040" algn="just" eaLnBrk="0" fontAlgn="auto" hangingPunct="0">
              <a:spcBef>
                <a:spcPct val="0"/>
              </a:spcBef>
              <a:spcAft>
                <a:spcPts val="0"/>
              </a:spcAft>
              <a:buClr>
                <a:schemeClr val="accent1">
                  <a:lumMod val="60000"/>
                  <a:lumOff val="40000"/>
                </a:schemeClr>
              </a:buClr>
              <a:buFontTx/>
              <a:buNone/>
              <a:defRPr/>
            </a:pPr>
            <a:r>
              <a:rPr lang="fa-IR" sz="2400" dirty="0">
                <a:latin typeface="Times New Roman" pitchFamily="18" charset="0"/>
              </a:rPr>
              <a:t>وقتی وارد ساختمانی می شویم دید اولیه از ساختمان ( نمای اولیه مقدمه است. در مقدمه باید قلمرو 3 گانه : مکانی ، زمانی ، موضوعی حتما مشخص شود.</a:t>
            </a:r>
          </a:p>
          <a:p>
            <a:pPr marL="320040" indent="-320040" algn="just" eaLnBrk="0" fontAlgn="auto" hangingPunct="0">
              <a:spcBef>
                <a:spcPct val="0"/>
              </a:spcBef>
              <a:spcAft>
                <a:spcPts val="0"/>
              </a:spcAft>
              <a:buClr>
                <a:schemeClr val="accent1">
                  <a:lumMod val="60000"/>
                  <a:lumOff val="40000"/>
                </a:schemeClr>
              </a:buClr>
              <a:buFontTx/>
              <a:buNone/>
              <a:defRPr/>
            </a:pPr>
            <a:r>
              <a:rPr lang="fa-IR" sz="2400" dirty="0">
                <a:latin typeface="Times New Roman" pitchFamily="18" charset="0"/>
              </a:rPr>
              <a:t>نکات مقدمه:</a:t>
            </a:r>
          </a:p>
          <a:p>
            <a:pPr marL="320040" indent="-320040" algn="just" eaLnBrk="0" fontAlgn="auto" hangingPunct="0">
              <a:spcBef>
                <a:spcPct val="0"/>
              </a:spcBef>
              <a:spcAft>
                <a:spcPts val="0"/>
              </a:spcAft>
              <a:buClr>
                <a:schemeClr val="accent1">
                  <a:lumMod val="60000"/>
                  <a:lumOff val="40000"/>
                </a:schemeClr>
              </a:buClr>
              <a:buFontTx/>
              <a:buNone/>
              <a:defRPr/>
            </a:pPr>
            <a:r>
              <a:rPr lang="fa-IR" sz="2400" dirty="0">
                <a:latin typeface="Times New Roman" pitchFamily="18" charset="0"/>
              </a:rPr>
              <a:t>مقدمه  در هر امری معرف وضعیت موجود در ابعاد مختلف خواهد بود.</a:t>
            </a:r>
          </a:p>
          <a:p>
            <a:pPr marL="320040" indent="-320040" algn="just" eaLnBrk="0" fontAlgn="auto" hangingPunct="0">
              <a:spcBef>
                <a:spcPct val="0"/>
              </a:spcBef>
              <a:spcAft>
                <a:spcPts val="0"/>
              </a:spcAft>
              <a:buClr>
                <a:schemeClr val="accent1">
                  <a:lumMod val="60000"/>
                  <a:lumOff val="40000"/>
                </a:schemeClr>
              </a:buClr>
              <a:buFontTx/>
              <a:buNone/>
              <a:defRPr/>
            </a:pPr>
            <a:r>
              <a:rPr lang="fa-IR" sz="2400" dirty="0">
                <a:latin typeface="Times New Roman" pitchFamily="18" charset="0"/>
              </a:rPr>
              <a:t>فرض کنید در معیت مقام مسئولی برای افتتاح یک پروژه عزیمت نموده </a:t>
            </a:r>
            <a:r>
              <a:rPr lang="fa-IR" sz="2400" dirty="0" smtClean="0">
                <a:latin typeface="Times New Roman" pitchFamily="18" charset="0"/>
              </a:rPr>
              <a:t>اید. </a:t>
            </a:r>
            <a:r>
              <a:rPr lang="fa-IR" sz="2400" dirty="0">
                <a:latin typeface="Times New Roman" pitchFamily="18" charset="0"/>
              </a:rPr>
              <a:t>که هیچ اطلاعی از وضع موجود آن پروژه نداریم و یا در تخصص ما نیست. در بدو امر مسئول مربوطه مواردی را برای آماده نمودن ذهن شما تشریح می کند تا آمادگی لازم برای ارزیابی محل بیابید، مقدمه در گزارش نویسی هم عینا همین حالت را دارد</a:t>
            </a:r>
            <a:endParaRPr lang="en-US" alt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82663" y="25400"/>
            <a:ext cx="7704137" cy="882650"/>
          </a:xfrm>
        </p:spPr>
        <p:txBody>
          <a:bodyPr/>
          <a:lstStyle/>
          <a:p>
            <a:pPr algn="ctr" fontAlgn="auto">
              <a:spcAft>
                <a:spcPts val="0"/>
              </a:spcAft>
              <a:defRPr/>
            </a:pPr>
            <a:r>
              <a:rPr lang="fa-IR" altLang="en-US" sz="3200" dirty="0" smtClean="0">
                <a:solidFill>
                  <a:schemeClr val="accent1">
                    <a:lumMod val="60000"/>
                    <a:lumOff val="40000"/>
                  </a:schemeClr>
                </a:solidFill>
              </a:rPr>
              <a:t>متن یا بدنه اصلی گزارش </a:t>
            </a:r>
            <a:endParaRPr lang="en-US" altLang="en-US" sz="3200" dirty="0" smtClean="0">
              <a:solidFill>
                <a:schemeClr val="accent1">
                  <a:lumMod val="60000"/>
                  <a:lumOff val="40000"/>
                </a:schemeClr>
              </a:solidFill>
            </a:endParaRPr>
          </a:p>
        </p:txBody>
      </p:sp>
      <p:sp>
        <p:nvSpPr>
          <p:cNvPr id="48131" name="Text Box 2"/>
          <p:cNvSpPr>
            <a:spLocks noGrp="1" noChangeArrowheads="1"/>
          </p:cNvSpPr>
          <p:nvPr>
            <p:ph idx="1"/>
          </p:nvPr>
        </p:nvSpPr>
        <p:spPr>
          <a:xfrm>
            <a:off x="612775" y="844550"/>
            <a:ext cx="7631113" cy="6035675"/>
          </a:xfrm>
        </p:spPr>
        <p:txBody>
          <a:bodyPr wrap="square">
            <a:spAutoFit/>
          </a:bodyPr>
          <a:lstStyle/>
          <a:p>
            <a:pPr algn="just" fontAlgn="auto">
              <a:spcBef>
                <a:spcPct val="0"/>
              </a:spcBef>
              <a:spcAft>
                <a:spcPts val="0"/>
              </a:spcAft>
              <a:buClr>
                <a:schemeClr val="accent1">
                  <a:lumMod val="60000"/>
                  <a:lumOff val="40000"/>
                </a:schemeClr>
              </a:buClr>
              <a:buFontTx/>
              <a:buNone/>
              <a:defRPr/>
            </a:pPr>
            <a:r>
              <a:rPr lang="fa-IR" altLang="en-US" sz="2800" dirty="0" smtClean="0">
                <a:latin typeface="Times New Roman" panose="02020603050405020304" pitchFamily="18" charset="0"/>
              </a:rPr>
              <a:t>متن یا بدنه اصلی گزارش محل ارائه آمارها، داده ها و تحلیل و تفسیر آنها، بیان  معیارها و اثبات مدعی است. </a:t>
            </a:r>
          </a:p>
          <a:p>
            <a:pPr marL="0" indent="0" algn="just" fontAlgn="auto">
              <a:spcAft>
                <a:spcPts val="0"/>
              </a:spcAft>
              <a:buClr>
                <a:schemeClr val="accent1">
                  <a:lumMod val="60000"/>
                  <a:lumOff val="40000"/>
                </a:schemeClr>
              </a:buClr>
              <a:buFont typeface="Arial" pitchFamily="34" charset="0"/>
              <a:buNone/>
              <a:defRPr/>
            </a:pPr>
            <a:r>
              <a:rPr lang="fa-IR" sz="2800" dirty="0">
                <a:latin typeface="Times New Roman" panose="02020603050405020304" pitchFamily="18" charset="0"/>
              </a:rPr>
              <a:t>قسمت مهم گزارش است. با مطالعه آن می توان به شخصیت شخص گزارش دهنده پی برد.</a:t>
            </a:r>
          </a:p>
          <a:p>
            <a:pPr marL="0" indent="0" algn="just" fontAlgn="auto">
              <a:spcAft>
                <a:spcPts val="0"/>
              </a:spcAft>
              <a:buClr>
                <a:schemeClr val="accent1">
                  <a:lumMod val="60000"/>
                  <a:lumOff val="40000"/>
                </a:schemeClr>
              </a:buClr>
              <a:buFont typeface="Arial" pitchFamily="34" charset="0"/>
              <a:buNone/>
              <a:defRPr/>
            </a:pPr>
            <a:r>
              <a:rPr lang="fa-IR" sz="2800" dirty="0">
                <a:latin typeface="Times New Roman" panose="02020603050405020304" pitchFamily="18" charset="0"/>
              </a:rPr>
              <a:t>با توجه به اینکه در بازدید تطبیق وضع موجود به وضعیت مطلوب و مشخص نمودن انطباق و عدم انطباق عملکرد دستگاه با </a:t>
            </a:r>
            <a:r>
              <a:rPr lang="fa-IR" sz="2800" dirty="0" smtClean="0">
                <a:latin typeface="Times New Roman" panose="02020603050405020304" pitchFamily="18" charset="0"/>
              </a:rPr>
              <a:t>قانون </a:t>
            </a:r>
            <a:r>
              <a:rPr lang="fa-IR" sz="2800" dirty="0">
                <a:latin typeface="Times New Roman" panose="02020603050405020304" pitchFamily="18" charset="0"/>
              </a:rPr>
              <a:t>و مقررات جاری لذا می بایست در متن گزارش هر آنچه که اشاره شده بصورت اجمال و تفضیل مطرح گردد.</a:t>
            </a:r>
          </a:p>
          <a:p>
            <a:pPr algn="just" fontAlgn="auto">
              <a:spcBef>
                <a:spcPct val="0"/>
              </a:spcBef>
              <a:spcAft>
                <a:spcPts val="0"/>
              </a:spcAft>
              <a:buClr>
                <a:schemeClr val="accent1">
                  <a:lumMod val="60000"/>
                  <a:lumOff val="40000"/>
                </a:schemeClr>
              </a:buClr>
              <a:buFontTx/>
              <a:buNone/>
              <a:defRPr/>
            </a:pPr>
            <a:endParaRPr lang="en-US" altLang="en-US" sz="2800" dirty="0">
              <a:latin typeface="Times New Roman" panose="02020603050405020304" pitchFamily="18" charset="0"/>
            </a:endParaRPr>
          </a:p>
          <a:p>
            <a:pPr algn="ctr" fontAlgn="auto">
              <a:spcBef>
                <a:spcPct val="0"/>
              </a:spcBef>
              <a:spcAft>
                <a:spcPts val="0"/>
              </a:spcAft>
              <a:buClr>
                <a:schemeClr val="accent1">
                  <a:lumMod val="60000"/>
                  <a:lumOff val="40000"/>
                </a:schemeClr>
              </a:buClr>
              <a:buFontTx/>
              <a:buNone/>
              <a:defRPr/>
            </a:pPr>
            <a:endParaRPr lang="en-US" altLang="en-US" sz="2800" dirty="0" smtClean="0">
              <a:latin typeface="Times New Roman" panose="02020603050405020304" pitchFamily="18" charset="0"/>
              <a:cs typeface="Arial" panose="020B0604020202020204" pitchFamily="34" charset="0"/>
            </a:endParaRPr>
          </a:p>
          <a:p>
            <a:pPr algn="ctr" fontAlgn="auto">
              <a:spcBef>
                <a:spcPct val="0"/>
              </a:spcBef>
              <a:spcAft>
                <a:spcPts val="0"/>
              </a:spcAft>
              <a:buClr>
                <a:schemeClr val="accent1">
                  <a:lumMod val="60000"/>
                  <a:lumOff val="40000"/>
                </a:schemeClr>
              </a:buClr>
              <a:buFontTx/>
              <a:buNone/>
              <a:defRPr/>
            </a:pPr>
            <a:endParaRPr lang="en-US" altLang="en-US" sz="280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76263" y="333375"/>
            <a:ext cx="7704137" cy="882650"/>
          </a:xfrm>
        </p:spPr>
        <p:txBody>
          <a:bodyPr/>
          <a:lstStyle/>
          <a:p>
            <a:pPr algn="ctr" fontAlgn="auto">
              <a:spcAft>
                <a:spcPts val="0"/>
              </a:spcAft>
              <a:defRPr/>
            </a:pPr>
            <a:r>
              <a:rPr lang="fa-IR" altLang="en-US" sz="3200" dirty="0" smtClean="0">
                <a:solidFill>
                  <a:schemeClr val="accent1">
                    <a:lumMod val="60000"/>
                    <a:lumOff val="40000"/>
                  </a:schemeClr>
                </a:solidFill>
              </a:rPr>
              <a:t>متن یا بدنه اصلی گزارش </a:t>
            </a:r>
            <a:endParaRPr lang="en-US" altLang="en-US" sz="3200" dirty="0" smtClean="0">
              <a:solidFill>
                <a:schemeClr val="accent1">
                  <a:lumMod val="60000"/>
                  <a:lumOff val="40000"/>
                </a:schemeClr>
              </a:solidFill>
            </a:endParaRPr>
          </a:p>
        </p:txBody>
      </p:sp>
      <p:sp>
        <p:nvSpPr>
          <p:cNvPr id="48131" name="Text Box 2"/>
          <p:cNvSpPr>
            <a:spLocks noGrp="1" noChangeArrowheads="1"/>
          </p:cNvSpPr>
          <p:nvPr>
            <p:ph idx="1"/>
          </p:nvPr>
        </p:nvSpPr>
        <p:spPr>
          <a:xfrm>
            <a:off x="649288" y="1628775"/>
            <a:ext cx="7631112" cy="3451225"/>
          </a:xfrm>
        </p:spPr>
        <p:txBody>
          <a:bodyPr wrap="square">
            <a:spAutoFit/>
          </a:bodyPr>
          <a:lstStyle/>
          <a:p>
            <a:pPr marL="0" indent="0" algn="just" fontAlgn="auto">
              <a:spcAft>
                <a:spcPts val="0"/>
              </a:spcAft>
              <a:buClr>
                <a:schemeClr val="accent1">
                  <a:lumMod val="60000"/>
                  <a:lumOff val="40000"/>
                </a:schemeClr>
              </a:buClr>
              <a:buFont typeface="Arial" pitchFamily="34" charset="0"/>
              <a:buNone/>
              <a:defRPr/>
            </a:pPr>
            <a:r>
              <a:rPr lang="fa-IR" sz="2400" dirty="0" smtClean="0">
                <a:latin typeface="Times New Roman" panose="02020603050405020304" pitchFamily="18" charset="0"/>
              </a:rPr>
              <a:t>در </a:t>
            </a:r>
            <a:r>
              <a:rPr lang="fa-IR" sz="2400" dirty="0">
                <a:latin typeface="Times New Roman" panose="02020603050405020304" pitchFamily="18" charset="0"/>
              </a:rPr>
              <a:t>صورتی که در موارد مشاهده شده ایرادی احراز نشود و اقدامات صورت گرفته وفق قانون باشد بصورت اجمالی بیان می گردد.</a:t>
            </a:r>
          </a:p>
          <a:p>
            <a:pPr marL="0" indent="0" algn="just" fontAlgn="auto">
              <a:spcAft>
                <a:spcPts val="0"/>
              </a:spcAft>
              <a:buClr>
                <a:schemeClr val="accent1">
                  <a:lumMod val="60000"/>
                  <a:lumOff val="40000"/>
                </a:schemeClr>
              </a:buClr>
              <a:buFont typeface="Arial" pitchFamily="34" charset="0"/>
              <a:buNone/>
              <a:defRPr/>
            </a:pPr>
            <a:r>
              <a:rPr lang="fa-IR" sz="2400" dirty="0" smtClean="0">
                <a:latin typeface="Times New Roman" panose="02020603050405020304" pitchFamily="18" charset="0"/>
              </a:rPr>
              <a:t>اما </a:t>
            </a:r>
            <a:r>
              <a:rPr lang="fa-IR" sz="2400" dirty="0">
                <a:latin typeface="Times New Roman" panose="02020603050405020304" pitchFamily="18" charset="0"/>
              </a:rPr>
              <a:t>در مواردی که اشکال و ایراد بر عملکرد دستگاه باشد ضرورت دارد راجع این موارد به تفضیل توضیح داده شود</a:t>
            </a:r>
          </a:p>
          <a:p>
            <a:pPr marL="0" indent="0" algn="just" fontAlgn="auto">
              <a:spcAft>
                <a:spcPts val="0"/>
              </a:spcAft>
              <a:buClr>
                <a:schemeClr val="accent1">
                  <a:lumMod val="60000"/>
                  <a:lumOff val="40000"/>
                </a:schemeClr>
              </a:buClr>
              <a:buFont typeface="Arial" pitchFamily="34" charset="0"/>
              <a:buNone/>
              <a:defRPr/>
            </a:pPr>
            <a:r>
              <a:rPr lang="fa-IR" sz="2400" dirty="0">
                <a:latin typeface="Times New Roman" panose="02020603050405020304" pitchFamily="18" charset="0"/>
              </a:rPr>
              <a:t>در ابتدا وضعیت موجود تشریح شامل یافته ها و نقایص و نارساییها در ادامه وضع مطلوب تشریح  و در مرحله سوم مقایسه ای بین این دو </a:t>
            </a:r>
          </a:p>
          <a:p>
            <a:pPr algn="just" fontAlgn="auto">
              <a:spcBef>
                <a:spcPct val="0"/>
              </a:spcBef>
              <a:spcAft>
                <a:spcPts val="0"/>
              </a:spcAft>
              <a:buClr>
                <a:schemeClr val="accent1">
                  <a:lumMod val="60000"/>
                  <a:lumOff val="40000"/>
                </a:schemeClr>
              </a:buClr>
              <a:buFontTx/>
              <a:buNone/>
              <a:defRPr/>
            </a:pPr>
            <a:endParaRPr lang="en-US" altLang="en-US" sz="24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82663" y="260350"/>
            <a:ext cx="7704137" cy="523875"/>
          </a:xfrm>
        </p:spPr>
        <p:txBody>
          <a:bodyPr/>
          <a:lstStyle/>
          <a:p>
            <a:pPr algn="ctr" fontAlgn="auto">
              <a:spcAft>
                <a:spcPts val="0"/>
              </a:spcAft>
              <a:defRPr/>
            </a:pPr>
            <a:r>
              <a:rPr lang="fa-IR" altLang="en-US" sz="3200" dirty="0" smtClean="0">
                <a:solidFill>
                  <a:schemeClr val="accent1">
                    <a:lumMod val="60000"/>
                    <a:lumOff val="40000"/>
                  </a:schemeClr>
                </a:solidFill>
              </a:rPr>
              <a:t>پایان گزارش </a:t>
            </a:r>
            <a:endParaRPr lang="en-US" altLang="en-US" sz="3200" dirty="0" smtClean="0">
              <a:solidFill>
                <a:schemeClr val="accent1">
                  <a:lumMod val="60000"/>
                  <a:lumOff val="40000"/>
                </a:schemeClr>
              </a:solidFill>
            </a:endParaRPr>
          </a:p>
        </p:txBody>
      </p:sp>
      <p:sp>
        <p:nvSpPr>
          <p:cNvPr id="49155" name="Text Box 2"/>
          <p:cNvSpPr>
            <a:spLocks noGrp="1" noChangeArrowheads="1"/>
          </p:cNvSpPr>
          <p:nvPr>
            <p:ph idx="1"/>
          </p:nvPr>
        </p:nvSpPr>
        <p:spPr>
          <a:xfrm>
            <a:off x="533400" y="1252538"/>
            <a:ext cx="8153400" cy="4706937"/>
          </a:xfrm>
        </p:spPr>
        <p:txBody>
          <a:bodyPr>
            <a:spAutoFit/>
          </a:bodyPr>
          <a:lstStyle/>
          <a:p>
            <a:pPr algn="just" fontAlgn="auto">
              <a:spcBef>
                <a:spcPct val="0"/>
              </a:spcBef>
              <a:spcAft>
                <a:spcPts val="0"/>
              </a:spcAft>
              <a:buClr>
                <a:schemeClr val="accent1">
                  <a:lumMod val="60000"/>
                  <a:lumOff val="40000"/>
                </a:schemeClr>
              </a:buClr>
              <a:buFontTx/>
              <a:buNone/>
              <a:defRPr/>
            </a:pPr>
            <a:r>
              <a:rPr lang="fa-IR" altLang="en-US" sz="2400" dirty="0">
                <a:latin typeface="Times New Roman" panose="02020603050405020304" pitchFamily="18" charset="0"/>
              </a:rPr>
              <a:t>پایان گزارش شامل نتیجه گیری، ارائه پیشنهادات و راه حل است که همراه با خلاصه عمده گزارش (در مورد گزارشهای مفصل) می باشد. </a:t>
            </a:r>
          </a:p>
          <a:p>
            <a:pPr marL="0" indent="0" algn="just" fontAlgn="auto">
              <a:spcAft>
                <a:spcPts val="0"/>
              </a:spcAft>
              <a:buClr>
                <a:schemeClr val="accent1">
                  <a:lumMod val="60000"/>
                  <a:lumOff val="40000"/>
                </a:schemeClr>
              </a:buClr>
              <a:buFont typeface="Arial" pitchFamily="34" charset="0"/>
              <a:buNone/>
              <a:defRPr/>
            </a:pPr>
            <a:r>
              <a:rPr lang="fa-IR" sz="2400" dirty="0">
                <a:latin typeface="Times New Roman" panose="02020603050405020304" pitchFamily="18" charset="0"/>
              </a:rPr>
              <a:t>پس از انجام مرحله قبلی </a:t>
            </a:r>
            <a:r>
              <a:rPr lang="fa-IR" sz="2400" dirty="0" smtClean="0">
                <a:latin typeface="Times New Roman" panose="02020603050405020304" pitchFamily="18" charset="0"/>
              </a:rPr>
              <a:t> یعنی </a:t>
            </a:r>
            <a:r>
              <a:rPr lang="fa-IR" sz="2400" dirty="0">
                <a:latin typeface="Times New Roman" panose="02020603050405020304" pitchFamily="18" charset="0"/>
              </a:rPr>
              <a:t>اظهار نظر و نتیجه گیری قسمت خلاصه شده متن اصلی است با این تفاوت که توضیحات و مستندات در این قسمت درج نمی گردد</a:t>
            </a:r>
            <a:r>
              <a:rPr lang="fa-IR" sz="2400" dirty="0" smtClean="0">
                <a:latin typeface="Times New Roman" panose="02020603050405020304" pitchFamily="18" charset="0"/>
              </a:rPr>
              <a:t>. بلکه </a:t>
            </a:r>
            <a:r>
              <a:rPr lang="fa-IR" sz="2400" dirty="0">
                <a:latin typeface="Times New Roman" panose="02020603050405020304" pitchFamily="18" charset="0"/>
              </a:rPr>
              <a:t>بر اساس یافته ها  و نارساییها مثبت یا منفی بودن عملکرد محل </a:t>
            </a:r>
            <a:r>
              <a:rPr lang="fa-IR" sz="2400" dirty="0" smtClean="0">
                <a:latin typeface="Times New Roman" panose="02020603050405020304" pitchFamily="18" charset="0"/>
              </a:rPr>
              <a:t>بازدید </a:t>
            </a:r>
            <a:r>
              <a:rPr lang="fa-IR" sz="2400" dirty="0">
                <a:latin typeface="Times New Roman" panose="02020603050405020304" pitchFamily="18" charset="0"/>
              </a:rPr>
              <a:t>طبق نظر </a:t>
            </a:r>
            <a:r>
              <a:rPr lang="fa-IR" sz="2400" dirty="0" smtClean="0">
                <a:latin typeface="Times New Roman" panose="02020603050405020304" pitchFamily="18" charset="0"/>
              </a:rPr>
              <a:t>کارشناس </a:t>
            </a:r>
            <a:r>
              <a:rPr lang="fa-IR" sz="2400" dirty="0">
                <a:latin typeface="Times New Roman" panose="02020603050405020304" pitchFamily="18" charset="0"/>
              </a:rPr>
              <a:t>اظهار نظر خواهد شد.</a:t>
            </a:r>
          </a:p>
          <a:p>
            <a:pPr marL="0" indent="0" algn="just" fontAlgn="auto">
              <a:spcAft>
                <a:spcPts val="0"/>
              </a:spcAft>
              <a:buClr>
                <a:schemeClr val="accent1">
                  <a:lumMod val="60000"/>
                  <a:lumOff val="40000"/>
                </a:schemeClr>
              </a:buClr>
              <a:buFont typeface="Arial" pitchFamily="34" charset="0"/>
              <a:buNone/>
              <a:defRPr/>
            </a:pPr>
            <a:r>
              <a:rPr lang="fa-IR" sz="2400" dirty="0">
                <a:latin typeface="Times New Roman" panose="02020603050405020304" pitchFamily="18" charset="0"/>
              </a:rPr>
              <a:t>نکته اصلی و ضروری در تنظیم گزاراشات از توسل به احتمال خوداری شود زیرا یکی از  موارد ضعف </a:t>
            </a:r>
            <a:r>
              <a:rPr lang="fa-IR" sz="2400" dirty="0" smtClean="0">
                <a:latin typeface="Times New Roman" panose="02020603050405020304" pitchFamily="18" charset="0"/>
              </a:rPr>
              <a:t>در </a:t>
            </a:r>
            <a:r>
              <a:rPr lang="fa-IR" sz="2400" dirty="0">
                <a:latin typeface="Times New Roman" panose="02020603050405020304" pitchFamily="18" charset="0"/>
              </a:rPr>
              <a:t>تنظیم گزارش است. مثل احتمال دارد یا به احتمال زیاد فلان شخص مقصر است. یا به نظر می رسد تخلفی صورت گرفته است. </a:t>
            </a:r>
          </a:p>
          <a:p>
            <a:pPr algn="just" fontAlgn="auto">
              <a:spcBef>
                <a:spcPct val="0"/>
              </a:spcBef>
              <a:spcAft>
                <a:spcPts val="0"/>
              </a:spcAft>
              <a:buClr>
                <a:schemeClr val="accent1">
                  <a:lumMod val="60000"/>
                  <a:lumOff val="40000"/>
                </a:schemeClr>
              </a:buClr>
              <a:buFontTx/>
              <a:buNone/>
              <a:defRPr/>
            </a:pPr>
            <a:endParaRPr lang="en-US" altLang="en-US" dirty="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63" y="188913"/>
            <a:ext cx="6965950" cy="682625"/>
          </a:xfrm>
        </p:spPr>
        <p:txBody>
          <a:bodyPr>
            <a:normAutofit/>
          </a:bodyPr>
          <a:lstStyle/>
          <a:p>
            <a:pPr algn="ctr" fontAlgn="auto">
              <a:spcAft>
                <a:spcPts val="0"/>
              </a:spcAft>
              <a:defRPr/>
            </a:pPr>
            <a:r>
              <a:rPr lang="fa-IR" sz="3200" dirty="0" smtClean="0">
                <a:solidFill>
                  <a:schemeClr val="accent1">
                    <a:lumMod val="60000"/>
                    <a:lumOff val="40000"/>
                  </a:schemeClr>
                </a:solidFill>
                <a:cs typeface="B Homa" pitchFamily="2" charset="-78"/>
              </a:rPr>
              <a:t>پیشنهاد ها</a:t>
            </a:r>
            <a:endParaRPr lang="fa-IR" sz="3200" dirty="0">
              <a:solidFill>
                <a:schemeClr val="accent1">
                  <a:lumMod val="60000"/>
                  <a:lumOff val="40000"/>
                </a:schemeClr>
              </a:solidFill>
              <a:cs typeface="B Homa" pitchFamily="2" charset="-78"/>
            </a:endParaRPr>
          </a:p>
        </p:txBody>
      </p:sp>
      <p:sp>
        <p:nvSpPr>
          <p:cNvPr id="3" name="Content Placeholder 2"/>
          <p:cNvSpPr>
            <a:spLocks noGrp="1"/>
          </p:cNvSpPr>
          <p:nvPr>
            <p:ph idx="1"/>
          </p:nvPr>
        </p:nvSpPr>
        <p:spPr>
          <a:xfrm>
            <a:off x="755650" y="1196975"/>
            <a:ext cx="7572375" cy="5018088"/>
          </a:xfrm>
        </p:spPr>
        <p:txBody>
          <a:bodyPr/>
          <a:lstStyle/>
          <a:p>
            <a:pPr algn="just" fontAlgn="auto">
              <a:spcAft>
                <a:spcPts val="0"/>
              </a:spcAft>
              <a:buClr>
                <a:schemeClr val="accent1">
                  <a:lumMod val="60000"/>
                  <a:lumOff val="40000"/>
                </a:schemeClr>
              </a:buClr>
              <a:defRPr/>
            </a:pPr>
            <a:r>
              <a:rPr lang="fa-IR" dirty="0" smtClean="0">
                <a:cs typeface="B Koodak" pitchFamily="2" charset="-78"/>
              </a:rPr>
              <a:t>این قسمت رکن مهم و اساسی گزارش است. در واقع باید از آن بعنوان یک حرکت زیبای اصلاح امور و نتیجه اصلی و بررسی یاد نمود. پیشنهادی سازنده است که راهگشای کاستی ها بوده و عیوب موجود را برطرف کند.</a:t>
            </a:r>
          </a:p>
          <a:p>
            <a:pPr algn="just" fontAlgn="auto">
              <a:spcAft>
                <a:spcPts val="0"/>
              </a:spcAft>
              <a:buClr>
                <a:schemeClr val="accent1">
                  <a:lumMod val="60000"/>
                  <a:lumOff val="40000"/>
                </a:schemeClr>
              </a:buClr>
              <a:defRPr/>
            </a:pPr>
            <a:r>
              <a:rPr lang="fa-IR" dirty="0" smtClean="0">
                <a:cs typeface="B Koodak" pitchFamily="2" charset="-78"/>
              </a:rPr>
              <a:t>در نتیجه گیری 2 حالت اتفاق می افتد.</a:t>
            </a:r>
          </a:p>
          <a:p>
            <a:pPr marL="0" indent="0" algn="just" fontAlgn="auto">
              <a:spcAft>
                <a:spcPts val="0"/>
              </a:spcAft>
              <a:buClr>
                <a:schemeClr val="accent1">
                  <a:lumMod val="60000"/>
                  <a:lumOff val="40000"/>
                </a:schemeClr>
              </a:buClr>
              <a:buFont typeface="Arial" pitchFamily="34" charset="0"/>
              <a:buNone/>
              <a:defRPr/>
            </a:pPr>
            <a:r>
              <a:rPr lang="fa-IR" dirty="0" smtClean="0">
                <a:cs typeface="B Koodak" pitchFamily="2" charset="-78"/>
              </a:rPr>
              <a:t>1-احراز نارساییها 2-احراز نقاط قوت </a:t>
            </a:r>
          </a:p>
          <a:p>
            <a:pPr algn="just" fontAlgn="auto">
              <a:spcAft>
                <a:spcPts val="0"/>
              </a:spcAft>
              <a:buClr>
                <a:schemeClr val="accent1">
                  <a:lumMod val="60000"/>
                  <a:lumOff val="40000"/>
                </a:schemeClr>
              </a:buClr>
              <a:defRPr/>
            </a:pPr>
            <a:r>
              <a:rPr lang="fa-IR" dirty="0" smtClean="0">
                <a:cs typeface="B Koodak" pitchFamily="2" charset="-78"/>
              </a:rPr>
              <a:t>پیشنهادات در 2 حالت : اصلاح ایراد و نارسایی – پیشنهاد تشویقی</a:t>
            </a:r>
          </a:p>
          <a:p>
            <a:pPr algn="just" fontAlgn="auto">
              <a:spcAft>
                <a:spcPts val="0"/>
              </a:spcAft>
              <a:buClr>
                <a:schemeClr val="accent1">
                  <a:lumMod val="60000"/>
                  <a:lumOff val="40000"/>
                </a:schemeClr>
              </a:buClr>
              <a:defRPr/>
            </a:pPr>
            <a:r>
              <a:rPr lang="fa-IR" dirty="0" smtClean="0">
                <a:cs typeface="B Koodak" pitchFamily="2" charset="-78"/>
              </a:rPr>
              <a:t>موارد ذیل در پیشنهاد باید مد نظر قرار گیرد:</a:t>
            </a:r>
          </a:p>
          <a:p>
            <a:pPr marL="0" indent="0" algn="just" fontAlgn="auto">
              <a:spcAft>
                <a:spcPts val="0"/>
              </a:spcAft>
              <a:buClr>
                <a:schemeClr val="accent1">
                  <a:lumMod val="60000"/>
                  <a:lumOff val="40000"/>
                </a:schemeClr>
              </a:buClr>
              <a:buFont typeface="Arial" pitchFamily="34" charset="0"/>
              <a:buNone/>
              <a:defRPr/>
            </a:pPr>
            <a:r>
              <a:rPr lang="fa-IR" dirty="0" smtClean="0">
                <a:cs typeface="B Koodak" pitchFamily="2" charset="-78"/>
              </a:rPr>
              <a:t>مستقیما با موضوع ماموریت محوله مرتبط باشد- سریع، روشن ، قابل اجرا باشد یعنی کلی، مبهم نباشد- شرایط ، اوضاع، احوال، امکانات ، توان اجرایی، قوانین حاکم به محل مورد توجه قرار گیرد-پیشنهاد با اصول ، روش منطقی ، فنی و قوانین جاری کشور تطبیق داده شود- در هر امر تخصصی به نظریه کارشناس  مربوطه استناد شود.</a:t>
            </a:r>
          </a:p>
          <a:p>
            <a:pPr algn="just" fontAlgn="auto">
              <a:spcAft>
                <a:spcPts val="0"/>
              </a:spcAft>
              <a:buClr>
                <a:schemeClr val="accent1">
                  <a:lumMod val="60000"/>
                  <a:lumOff val="40000"/>
                </a:schemeClr>
              </a:buClr>
              <a:defRPr/>
            </a:pPr>
            <a:endParaRPr lang="fa-IR" dirty="0" smtClean="0">
              <a:cs typeface="B Koodak" pitchFamily="2" charset="-78"/>
            </a:endParaRPr>
          </a:p>
          <a:p>
            <a:pPr algn="just" fontAlgn="auto">
              <a:spcAft>
                <a:spcPts val="0"/>
              </a:spcAft>
              <a:buClr>
                <a:schemeClr val="accent1">
                  <a:lumMod val="60000"/>
                  <a:lumOff val="40000"/>
                </a:schemeClr>
              </a:buClr>
              <a:defRPr/>
            </a:pPr>
            <a:endParaRPr lang="fa-IR" dirty="0" smtClean="0">
              <a:cs typeface="B Koodak" pitchFamily="2" charset="-78"/>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82663" y="457200"/>
            <a:ext cx="7704137" cy="955675"/>
          </a:xfrm>
        </p:spPr>
        <p:txBody>
          <a:bodyPr/>
          <a:lstStyle/>
          <a:p>
            <a:pPr algn="ctr" fontAlgn="auto">
              <a:spcAft>
                <a:spcPts val="0"/>
              </a:spcAft>
              <a:defRPr/>
            </a:pPr>
            <a:r>
              <a:rPr lang="fa-IR" altLang="en-US" sz="4000" dirty="0" smtClean="0">
                <a:solidFill>
                  <a:schemeClr val="accent1">
                    <a:lumMod val="60000"/>
                    <a:lumOff val="40000"/>
                  </a:schemeClr>
                </a:solidFill>
              </a:rPr>
              <a:t>اصطلاح «گزارش»</a:t>
            </a:r>
            <a:endParaRPr lang="en-US" altLang="en-US" sz="4000" dirty="0" smtClean="0">
              <a:solidFill>
                <a:schemeClr val="accent1">
                  <a:lumMod val="60000"/>
                  <a:lumOff val="40000"/>
                </a:schemeClr>
              </a:solidFill>
            </a:endParaRPr>
          </a:p>
        </p:txBody>
      </p:sp>
      <p:sp>
        <p:nvSpPr>
          <p:cNvPr id="34819" name="Content Placeholder 2"/>
          <p:cNvSpPr>
            <a:spLocks noGrp="1"/>
          </p:cNvSpPr>
          <p:nvPr>
            <p:ph idx="1"/>
          </p:nvPr>
        </p:nvSpPr>
        <p:spPr>
          <a:xfrm>
            <a:off x="395288" y="1412875"/>
            <a:ext cx="8291512" cy="3908425"/>
          </a:xfrm>
        </p:spPr>
        <p:txBody>
          <a:bodyPr/>
          <a:lstStyle/>
          <a:p>
            <a:pPr marL="0" indent="0" algn="ctr" fontAlgn="auto">
              <a:spcAft>
                <a:spcPts val="0"/>
              </a:spcAft>
              <a:buClr>
                <a:schemeClr val="accent1">
                  <a:lumMod val="60000"/>
                  <a:lumOff val="40000"/>
                </a:schemeClr>
              </a:buClr>
              <a:buFont typeface="Wingdings" panose="05000000000000000000" pitchFamily="2" charset="2"/>
              <a:buNone/>
              <a:defRPr/>
            </a:pPr>
            <a:r>
              <a:rPr lang="fa-IR" altLang="en-US" sz="2800" dirty="0" smtClean="0"/>
              <a:t>گزارش در اصطلاح، انتقال اطلاعات از فرد یا افرادی که آنها را می دانند و یا به طریق علمی به دست آورده اند، به فرد یا گروهی که نمی دانند  و نیازمند اطلاعات مزبور برای </a:t>
            </a:r>
            <a:r>
              <a:rPr lang="fa-IR" altLang="en-US" sz="2800" u="sng" dirty="0" smtClean="0"/>
              <a:t>اتخاذ تصمیم </a:t>
            </a:r>
            <a:r>
              <a:rPr lang="fa-IR" altLang="en-US" sz="2800" dirty="0" smtClean="0"/>
              <a:t>تا انجام یک کار هستند، است.</a:t>
            </a:r>
            <a:r>
              <a:rPr lang="fa-IR" altLang="en-US" dirty="0" smtClean="0"/>
              <a:t> </a:t>
            </a:r>
            <a:endParaRPr lang="en-US" altLang="en-US" dirty="0" smtClean="0"/>
          </a:p>
          <a:p>
            <a:pPr marL="0" indent="0" fontAlgn="auto">
              <a:spcAft>
                <a:spcPts val="0"/>
              </a:spcAft>
              <a:buClr>
                <a:schemeClr val="accent1">
                  <a:lumMod val="60000"/>
                  <a:lumOff val="40000"/>
                </a:schemeClr>
              </a:buClr>
              <a:buFont typeface="Arial" pitchFamily="34" charset="0"/>
              <a:buNone/>
              <a:defRPr/>
            </a:pPr>
            <a:r>
              <a:rPr lang="fa-IR" sz="2800" dirty="0"/>
              <a:t>یک بیانیه رسمی است از نتایج تحقیق یا هر بررسی است که برای تهیه آن به اطلاعات معینی نیاز می باشد و توسط شخص یا هیئتی دستور تهیه آن داده شده و بوسیله شخص یه هیئتی تهیه می شود.</a:t>
            </a:r>
          </a:p>
          <a:p>
            <a:pPr marL="0" indent="0" algn="ctr" fontAlgn="auto">
              <a:spcAft>
                <a:spcPts val="0"/>
              </a:spcAft>
              <a:buClr>
                <a:schemeClr val="accent1">
                  <a:lumMod val="60000"/>
                  <a:lumOff val="40000"/>
                </a:schemeClr>
              </a:buClr>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63" y="457200"/>
            <a:ext cx="7704137" cy="1243013"/>
          </a:xfrm>
        </p:spPr>
        <p:txBody>
          <a:bodyPr>
            <a:normAutofit/>
          </a:bodyPr>
          <a:lstStyle/>
          <a:p>
            <a:pPr algn="ctr" fontAlgn="auto">
              <a:spcAft>
                <a:spcPts val="0"/>
              </a:spcAft>
              <a:defRPr/>
            </a:pPr>
            <a:r>
              <a:rPr lang="fa-IR" sz="2700" dirty="0" smtClean="0">
                <a:solidFill>
                  <a:schemeClr val="accent1">
                    <a:lumMod val="60000"/>
                    <a:lumOff val="40000"/>
                  </a:schemeClr>
                </a:solidFill>
              </a:rPr>
              <a:t>تنظیم گزارش از جنبه پذیرش یا عدم پذیرش آن از سوی خواننده گزارش</a:t>
            </a:r>
            <a:r>
              <a:rPr lang="fa-IR" dirty="0" smtClean="0">
                <a:solidFill>
                  <a:schemeClr val="accent1">
                    <a:lumMod val="60000"/>
                    <a:lumOff val="40000"/>
                  </a:schemeClr>
                </a:solidFill>
              </a:rPr>
              <a:t> </a:t>
            </a:r>
            <a:endParaRPr lang="en-US" dirty="0">
              <a:solidFill>
                <a:schemeClr val="accent1">
                  <a:lumMod val="60000"/>
                  <a:lumOff val="40000"/>
                </a:schemeClr>
              </a:solidFill>
            </a:endParaRPr>
          </a:p>
        </p:txBody>
      </p:sp>
      <p:sp>
        <p:nvSpPr>
          <p:cNvPr id="50179" name="Content Placeholder 2"/>
          <p:cNvSpPr>
            <a:spLocks noGrp="1"/>
          </p:cNvSpPr>
          <p:nvPr>
            <p:ph idx="1"/>
          </p:nvPr>
        </p:nvSpPr>
        <p:spPr>
          <a:xfrm>
            <a:off x="468313" y="1844675"/>
            <a:ext cx="8208962" cy="3476625"/>
          </a:xfrm>
        </p:spPr>
        <p:txBody>
          <a:bodyPr>
            <a:normAutofit lnSpcReduction="10000"/>
          </a:bodyPr>
          <a:lstStyle/>
          <a:p>
            <a:pPr marL="514350" indent="-514350" algn="just" fontAlgn="auto">
              <a:spcBef>
                <a:spcPct val="0"/>
              </a:spcBef>
              <a:spcAft>
                <a:spcPts val="0"/>
              </a:spcAft>
              <a:buClr>
                <a:schemeClr val="accent1">
                  <a:lumMod val="60000"/>
                  <a:lumOff val="40000"/>
                </a:schemeClr>
              </a:buClr>
              <a:buSzPct val="100000"/>
              <a:buFont typeface="Tw Cen MT" panose="020B0602020104020603" pitchFamily="34" charset="0"/>
              <a:buAutoNum type="arabicPeriod"/>
              <a:defRPr/>
            </a:pPr>
            <a:r>
              <a:rPr lang="fa-IR" altLang="en-US" sz="3200" dirty="0" smtClean="0"/>
              <a:t>در مورد خواننده ای که احتمال می رود گزارش و نتایج آن را بپذیرد و یا نسبت به نتایج و پیشنهادات قضاوتی کند، باید از </a:t>
            </a:r>
            <a:r>
              <a:rPr lang="fa-IR" altLang="en-US" sz="3200" dirty="0" smtClean="0">
                <a:solidFill>
                  <a:srgbClr val="FF0000"/>
                </a:solidFill>
              </a:rPr>
              <a:t>روش قیاسی</a:t>
            </a:r>
            <a:r>
              <a:rPr lang="fa-IR" altLang="en-US" sz="3200" dirty="0" smtClean="0"/>
              <a:t>(از کل به جز رسیدن)</a:t>
            </a:r>
            <a:r>
              <a:rPr lang="fa-IR" altLang="en-US" sz="3200" dirty="0" smtClean="0">
                <a:solidFill>
                  <a:srgbClr val="FF0000"/>
                </a:solidFill>
              </a:rPr>
              <a:t> </a:t>
            </a:r>
            <a:r>
              <a:rPr lang="fa-IR" altLang="en-US" sz="3200" dirty="0" smtClean="0"/>
              <a:t>استفاده کرد. </a:t>
            </a:r>
          </a:p>
          <a:p>
            <a:pPr marL="514350" indent="-514350" algn="just" fontAlgn="auto">
              <a:spcBef>
                <a:spcPct val="0"/>
              </a:spcBef>
              <a:spcAft>
                <a:spcPts val="0"/>
              </a:spcAft>
              <a:buClr>
                <a:schemeClr val="accent1">
                  <a:lumMod val="60000"/>
                  <a:lumOff val="40000"/>
                </a:schemeClr>
              </a:buClr>
              <a:buSzPct val="100000"/>
              <a:buFont typeface="Tw Cen MT" panose="020B0602020104020603" pitchFamily="34" charset="0"/>
              <a:buAutoNum type="arabicPeriod"/>
              <a:defRPr/>
            </a:pPr>
            <a:r>
              <a:rPr lang="fa-IR" altLang="en-US" sz="3200" dirty="0" smtClean="0"/>
              <a:t>در مورد خواننده ای که گمان می رود در برابر قبول نتایج و پیشنهادات مقاومت کند باید از </a:t>
            </a:r>
            <a:r>
              <a:rPr lang="fa-IR" altLang="en-US" sz="3200" dirty="0" smtClean="0">
                <a:solidFill>
                  <a:srgbClr val="FF0000"/>
                </a:solidFill>
              </a:rPr>
              <a:t>روش استقرایی </a:t>
            </a:r>
            <a:r>
              <a:rPr lang="fa-IR" altLang="en-US" sz="3200" dirty="0" smtClean="0"/>
              <a:t>(جز به کل رسیدن) استفاده کرد. </a:t>
            </a: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82663" y="457200"/>
            <a:ext cx="7704137" cy="1171575"/>
          </a:xfrm>
        </p:spPr>
        <p:txBody>
          <a:bodyPr/>
          <a:lstStyle/>
          <a:p>
            <a:pPr algn="r" fontAlgn="auto">
              <a:spcAft>
                <a:spcPts val="0"/>
              </a:spcAft>
              <a:defRPr/>
            </a:pPr>
            <a:r>
              <a:rPr lang="fa-IR" altLang="en-US" sz="3600" dirty="0" smtClean="0">
                <a:solidFill>
                  <a:schemeClr val="accent1">
                    <a:lumMod val="60000"/>
                    <a:lumOff val="40000"/>
                  </a:schemeClr>
                </a:solidFill>
              </a:rPr>
              <a:t>الگوهای ساختار گزارش </a:t>
            </a:r>
            <a:endParaRPr lang="en-US" altLang="en-US" sz="36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323850" y="1682750"/>
            <a:ext cx="8153400" cy="2897188"/>
          </a:xfrm>
          <a:extLst/>
        </p:spPr>
        <p:txBody>
          <a:bodyPr>
            <a:spAutoFit/>
          </a:bodyPr>
          <a:lstStyle>
            <a:lvl1pPr algn="l" rtl="0" eaLnBrk="0" hangingPunct="0">
              <a:spcBef>
                <a:spcPct val="20000"/>
              </a:spcBef>
              <a:buChar char="•"/>
              <a:defRPr sz="3200">
                <a:solidFill>
                  <a:schemeClr val="tx1"/>
                </a:solidFill>
                <a:latin typeface="Times New Roman" pitchFamily="18" charset="0"/>
                <a:cs typeface="Arial" pitchFamily="34" charset="0"/>
              </a:defRPr>
            </a:lvl1pPr>
            <a:lvl2pPr marL="742950" indent="-285750" algn="l" rtl="0" eaLnBrk="0" hangingPunct="0">
              <a:spcBef>
                <a:spcPct val="20000"/>
              </a:spcBef>
              <a:buChar char="–"/>
              <a:defRPr sz="2800">
                <a:solidFill>
                  <a:schemeClr val="tx1"/>
                </a:solidFill>
                <a:latin typeface="Times New Roman" pitchFamily="18" charset="0"/>
                <a:cs typeface="Arial" pitchFamily="34" charset="0"/>
              </a:defRPr>
            </a:lvl2pPr>
            <a:lvl3pPr marL="1143000" indent="-228600" algn="l" rtl="0" eaLnBrk="0" hangingPunct="0">
              <a:spcBef>
                <a:spcPct val="20000"/>
              </a:spcBef>
              <a:buChar char="•"/>
              <a:defRPr sz="2400">
                <a:solidFill>
                  <a:schemeClr val="tx1"/>
                </a:solidFill>
                <a:latin typeface="Times New Roman" pitchFamily="18" charset="0"/>
                <a:cs typeface="Arial" pitchFamily="34" charset="0"/>
              </a:defRPr>
            </a:lvl3pPr>
            <a:lvl4pPr marL="1600200" indent="-228600" algn="l" rtl="0" eaLnBrk="0" hangingPunct="0">
              <a:spcBef>
                <a:spcPct val="20000"/>
              </a:spcBef>
              <a:buChar char="–"/>
              <a:defRPr sz="2000">
                <a:solidFill>
                  <a:schemeClr val="tx1"/>
                </a:solidFill>
                <a:latin typeface="Times New Roman" pitchFamily="18" charset="0"/>
                <a:cs typeface="Arial" pitchFamily="34" charset="0"/>
              </a:defRPr>
            </a:lvl4pPr>
            <a:lvl5pPr marL="2057400" indent="-228600" algn="l" rtl="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marL="457200" indent="-457200" algn="just" rtl="1" fontAlgn="auto">
              <a:lnSpc>
                <a:spcPct val="200000"/>
              </a:lnSpc>
              <a:spcBef>
                <a:spcPct val="0"/>
              </a:spcBef>
              <a:spcAft>
                <a:spcPts val="0"/>
              </a:spcAft>
              <a:buClr>
                <a:schemeClr val="accent1">
                  <a:lumMod val="60000"/>
                  <a:lumOff val="40000"/>
                </a:schemeClr>
              </a:buClr>
              <a:buFont typeface="+mj-lt"/>
              <a:buAutoNum type="arabicPeriod"/>
              <a:defRPr/>
            </a:pPr>
            <a:r>
              <a:rPr lang="fa-IR" altLang="en-US" dirty="0" smtClean="0">
                <a:cs typeface="B Zar" panose="00000400000000000000" pitchFamily="2" charset="-78"/>
              </a:rPr>
              <a:t>الگوی قیاسی    </a:t>
            </a:r>
            <a:r>
              <a:rPr lang="en-US" altLang="en-US" dirty="0" smtClean="0">
                <a:cs typeface="B Zar" panose="00000400000000000000" pitchFamily="2" charset="-78"/>
              </a:rPr>
              <a:t>Deductive</a:t>
            </a:r>
            <a:endParaRPr lang="fa-IR" altLang="en-US" dirty="0" smtClean="0">
              <a:cs typeface="B Zar" panose="00000400000000000000" pitchFamily="2" charset="-78"/>
            </a:endParaRPr>
          </a:p>
          <a:p>
            <a:pPr marL="457200" indent="-457200" algn="just" rtl="1" fontAlgn="auto">
              <a:lnSpc>
                <a:spcPct val="200000"/>
              </a:lnSpc>
              <a:spcBef>
                <a:spcPct val="0"/>
              </a:spcBef>
              <a:spcAft>
                <a:spcPts val="0"/>
              </a:spcAft>
              <a:buClr>
                <a:schemeClr val="accent1">
                  <a:lumMod val="60000"/>
                  <a:lumOff val="40000"/>
                </a:schemeClr>
              </a:buClr>
              <a:buFont typeface="+mj-lt"/>
              <a:buAutoNum type="arabicPeriod"/>
              <a:defRPr/>
            </a:pPr>
            <a:r>
              <a:rPr lang="fa-IR" altLang="en-US" dirty="0" smtClean="0">
                <a:cs typeface="B Zar" panose="00000400000000000000" pitchFamily="2" charset="-78"/>
              </a:rPr>
              <a:t>الگوی استقرائی   </a:t>
            </a:r>
            <a:r>
              <a:rPr lang="en-US" altLang="en-US" dirty="0" smtClean="0">
                <a:cs typeface="B Zar" panose="00000400000000000000" pitchFamily="2" charset="-78"/>
              </a:rPr>
              <a:t>Inductive </a:t>
            </a:r>
            <a:endParaRPr lang="en-US" altLang="en-US" dirty="0">
              <a:cs typeface="B Zar" panose="00000400000000000000" pitchFamily="2" charset="-78"/>
            </a:endParaRPr>
          </a:p>
          <a:p>
            <a:pPr marL="320040" indent="-320040" algn="ctr" rtl="1" fontAlgn="auto">
              <a:lnSpc>
                <a:spcPct val="200000"/>
              </a:lnSpc>
              <a:spcBef>
                <a:spcPct val="0"/>
              </a:spcBef>
              <a:spcAft>
                <a:spcPts val="0"/>
              </a:spcAft>
              <a:buClr>
                <a:schemeClr val="accent1">
                  <a:lumMod val="60000"/>
                  <a:lumOff val="40000"/>
                </a:schemeClr>
              </a:buClr>
              <a:buFontTx/>
              <a:buNone/>
              <a:defRPr/>
            </a:pPr>
            <a:endParaRPr lang="en-US" alt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82663" y="457200"/>
            <a:ext cx="7704137" cy="1100138"/>
          </a:xfrm>
        </p:spPr>
        <p:txBody>
          <a:bodyPr/>
          <a:lstStyle/>
          <a:p>
            <a:pPr algn="ctr" fontAlgn="auto">
              <a:spcAft>
                <a:spcPts val="0"/>
              </a:spcAft>
              <a:defRPr/>
            </a:pPr>
            <a:r>
              <a:rPr lang="fa-IR" altLang="en-US" sz="3600" dirty="0" smtClean="0">
                <a:solidFill>
                  <a:schemeClr val="accent1">
                    <a:lumMod val="60000"/>
                    <a:lumOff val="40000"/>
                  </a:schemeClr>
                </a:solidFill>
              </a:rPr>
              <a:t>الگوی قیاسی </a:t>
            </a:r>
            <a:endParaRPr lang="en-US" altLang="en-US" sz="3600" dirty="0" smtClean="0">
              <a:solidFill>
                <a:schemeClr val="accent1">
                  <a:lumMod val="60000"/>
                  <a:lumOff val="40000"/>
                </a:schemeClr>
              </a:solidFill>
            </a:endParaRPr>
          </a:p>
        </p:txBody>
      </p:sp>
      <p:sp>
        <p:nvSpPr>
          <p:cNvPr id="52227" name="Text Box 2"/>
          <p:cNvSpPr>
            <a:spLocks noGrp="1" noChangeArrowheads="1"/>
          </p:cNvSpPr>
          <p:nvPr>
            <p:ph idx="1"/>
          </p:nvPr>
        </p:nvSpPr>
        <p:spPr>
          <a:xfrm>
            <a:off x="612775" y="2154238"/>
            <a:ext cx="8153400" cy="2308225"/>
          </a:xfrm>
        </p:spPr>
        <p:txBody>
          <a:bodyPr>
            <a:spAutoFit/>
          </a:bodyPr>
          <a:lstStyle/>
          <a:p>
            <a:pPr algn="just" fontAlgn="auto">
              <a:spcBef>
                <a:spcPct val="0"/>
              </a:spcBef>
              <a:spcAft>
                <a:spcPts val="0"/>
              </a:spcAft>
              <a:buClr>
                <a:schemeClr val="accent1">
                  <a:lumMod val="60000"/>
                  <a:lumOff val="40000"/>
                </a:schemeClr>
              </a:buClr>
              <a:buFontTx/>
              <a:buNone/>
              <a:defRPr/>
            </a:pPr>
            <a:r>
              <a:rPr lang="fa-IR" altLang="en-US" sz="2400" dirty="0" smtClean="0">
                <a:latin typeface="Times New Roman" panose="02020603050405020304" pitchFamily="18" charset="0"/>
              </a:rPr>
              <a:t>در این الگو نکته اصلی و یا مهمترین پیشنهاد در آغاز ارائه می شود و سپس جزئیات و توضیحات و دلایل  تایید کننده به دنبال آن می آید. </a:t>
            </a:r>
          </a:p>
          <a:p>
            <a:pPr algn="just" fontAlgn="auto">
              <a:spcBef>
                <a:spcPct val="0"/>
              </a:spcBef>
              <a:spcAft>
                <a:spcPts val="0"/>
              </a:spcAft>
              <a:buClr>
                <a:schemeClr val="accent1">
                  <a:lumMod val="60000"/>
                  <a:lumOff val="40000"/>
                </a:schemeClr>
              </a:buClr>
              <a:buFontTx/>
              <a:buNone/>
              <a:defRPr/>
            </a:pPr>
            <a:r>
              <a:rPr lang="fa-IR" altLang="en-US" sz="2400" dirty="0" smtClean="0">
                <a:solidFill>
                  <a:srgbClr val="C00000"/>
                </a:solidFill>
                <a:latin typeface="Times New Roman" panose="02020603050405020304" pitchFamily="18" charset="0"/>
              </a:rPr>
              <a:t>الگوی بسیاری از گزارشات اداری و بازرگانی قیاسی است</a:t>
            </a:r>
            <a:r>
              <a:rPr lang="fa-IR" altLang="en-US" sz="2400" dirty="0" smtClean="0">
                <a:latin typeface="Times New Roman" panose="02020603050405020304" pitchFamily="18" charset="0"/>
              </a:rPr>
              <a:t>. </a:t>
            </a:r>
          </a:p>
          <a:p>
            <a:pPr algn="just" fontAlgn="auto">
              <a:spcBef>
                <a:spcPct val="0"/>
              </a:spcBef>
              <a:spcAft>
                <a:spcPts val="0"/>
              </a:spcAft>
              <a:buClr>
                <a:schemeClr val="accent1">
                  <a:lumMod val="60000"/>
                  <a:lumOff val="40000"/>
                </a:schemeClr>
              </a:buClr>
              <a:buFontTx/>
              <a:buNone/>
              <a:defRPr/>
            </a:pPr>
            <a:endParaRPr lang="en-US" altLang="en-US" sz="2400" dirty="0" smtClean="0">
              <a:latin typeface="Times New Roman" panose="02020603050405020304" pitchFamily="18" charset="0"/>
            </a:endParaRPr>
          </a:p>
          <a:p>
            <a:pPr algn="ctr" fontAlgn="auto">
              <a:spcBef>
                <a:spcPct val="0"/>
              </a:spcBef>
              <a:spcAft>
                <a:spcPts val="0"/>
              </a:spcAft>
              <a:buClr>
                <a:schemeClr val="accent1">
                  <a:lumMod val="60000"/>
                  <a:lumOff val="40000"/>
                </a:schemeClr>
              </a:buClr>
              <a:buFontTx/>
              <a:buNone/>
              <a:defRPr/>
            </a:pPr>
            <a:endParaRPr lang="en-US" altLang="en-US" sz="240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82663" y="457200"/>
            <a:ext cx="7704137" cy="1100138"/>
          </a:xfrm>
        </p:spPr>
        <p:txBody>
          <a:bodyPr/>
          <a:lstStyle/>
          <a:p>
            <a:pPr algn="ctr" fontAlgn="auto">
              <a:spcAft>
                <a:spcPts val="0"/>
              </a:spcAft>
              <a:defRPr/>
            </a:pPr>
            <a:r>
              <a:rPr lang="fa-IR" altLang="en-US" sz="3600" dirty="0" smtClean="0">
                <a:solidFill>
                  <a:schemeClr val="accent1">
                    <a:lumMod val="60000"/>
                    <a:lumOff val="40000"/>
                  </a:schemeClr>
                </a:solidFill>
              </a:rPr>
              <a:t>الگوی قیاسی </a:t>
            </a:r>
            <a:endParaRPr lang="en-US" altLang="en-US" sz="3600" dirty="0" smtClean="0">
              <a:solidFill>
                <a:schemeClr val="accent1">
                  <a:lumMod val="60000"/>
                  <a:lumOff val="40000"/>
                </a:schemeClr>
              </a:solidFill>
            </a:endParaRPr>
          </a:p>
        </p:txBody>
      </p:sp>
      <p:graphicFrame>
        <p:nvGraphicFramePr>
          <p:cNvPr id="6" name="Content Placeholder 5"/>
          <p:cNvGraphicFramePr>
            <a:graphicFrameLocks noGrp="1"/>
          </p:cNvGraphicFramePr>
          <p:nvPr>
            <p:ph idx="1"/>
          </p:nvPr>
        </p:nvGraphicFramePr>
        <p:xfrm>
          <a:off x="612648" y="1600200"/>
          <a:ext cx="8153400" cy="2825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982663" y="457200"/>
            <a:ext cx="7704137" cy="1316038"/>
          </a:xfrm>
        </p:spPr>
        <p:txBody>
          <a:bodyPr/>
          <a:lstStyle/>
          <a:p>
            <a:pPr algn="ctr" fontAlgn="auto">
              <a:spcAft>
                <a:spcPts val="0"/>
              </a:spcAft>
              <a:defRPr/>
            </a:pPr>
            <a:r>
              <a:rPr lang="fa-IR" altLang="en-US" sz="3600" dirty="0" smtClean="0">
                <a:solidFill>
                  <a:schemeClr val="accent1">
                    <a:lumMod val="60000"/>
                    <a:lumOff val="40000"/>
                  </a:schemeClr>
                </a:solidFill>
              </a:rPr>
              <a:t>الگوی استقرایی </a:t>
            </a:r>
            <a:endParaRPr lang="en-US" altLang="en-US" sz="3600" dirty="0" smtClean="0">
              <a:solidFill>
                <a:schemeClr val="accent1">
                  <a:lumMod val="60000"/>
                  <a:lumOff val="40000"/>
                </a:schemeClr>
              </a:solidFill>
            </a:endParaRPr>
          </a:p>
        </p:txBody>
      </p:sp>
      <p:sp>
        <p:nvSpPr>
          <p:cNvPr id="54275" name="Content Placeholder 2"/>
          <p:cNvSpPr>
            <a:spLocks noGrp="1"/>
          </p:cNvSpPr>
          <p:nvPr>
            <p:ph idx="1"/>
          </p:nvPr>
        </p:nvSpPr>
        <p:spPr>
          <a:xfrm>
            <a:off x="982663" y="2667000"/>
            <a:ext cx="7704137" cy="3332163"/>
          </a:xfrm>
        </p:spPr>
        <p:txBody>
          <a:bodyPr>
            <a:normAutofit lnSpcReduction="10000"/>
          </a:bodyPr>
          <a:lstStyle/>
          <a:p>
            <a:pPr algn="just" fontAlgn="auto">
              <a:spcBef>
                <a:spcPct val="0"/>
              </a:spcBef>
              <a:spcAft>
                <a:spcPts val="0"/>
              </a:spcAft>
              <a:buClr>
                <a:schemeClr val="accent1">
                  <a:lumMod val="60000"/>
                  <a:lumOff val="40000"/>
                </a:schemeClr>
              </a:buClr>
              <a:buFontTx/>
              <a:buNone/>
              <a:defRPr/>
            </a:pPr>
            <a:r>
              <a:rPr lang="fa-IR" altLang="en-US" sz="3200" smtClean="0"/>
              <a:t>در الگوی استقرایی اول آمار و اطلاعات و حقایق ارائه می شود سپس بر پایه استدلال، نتیجه گیری شده و نهایتا پیشنهاد و یا راه حل مسأله مورد نظر ارائه می گردد. </a:t>
            </a:r>
          </a:p>
          <a:p>
            <a:pPr algn="just" fontAlgn="auto">
              <a:spcBef>
                <a:spcPct val="0"/>
              </a:spcBef>
              <a:spcAft>
                <a:spcPts val="0"/>
              </a:spcAft>
              <a:buClr>
                <a:schemeClr val="accent1">
                  <a:lumMod val="60000"/>
                  <a:lumOff val="40000"/>
                </a:schemeClr>
              </a:buClr>
              <a:buFontTx/>
              <a:buNone/>
              <a:defRPr/>
            </a:pPr>
            <a:r>
              <a:rPr lang="fa-IR" altLang="en-US" sz="3200" smtClean="0"/>
              <a:t>الگوی استقرایی می تواند فرد را تشویق به مطالعه گزارش و دریافت حقایق کند  و درجه احتمال مخالفت او را با پیشنهاد کاهش دهد. </a:t>
            </a:r>
            <a:endParaRPr lang="en-US" altLang="en-US" sz="3200" smtClean="0"/>
          </a:p>
          <a:p>
            <a:pPr algn="ctr" fontAlgn="auto">
              <a:spcBef>
                <a:spcPct val="0"/>
              </a:spcBef>
              <a:spcAft>
                <a:spcPts val="0"/>
              </a:spcAft>
              <a:buClr>
                <a:schemeClr val="accent1">
                  <a:lumMod val="60000"/>
                  <a:lumOff val="40000"/>
                </a:schemeClr>
              </a:buClr>
              <a:buFontTx/>
              <a:buNone/>
              <a:defRPr/>
            </a:pPr>
            <a:endParaRPr lang="en-US" altLang="en-US" sz="3200" smtClean="0"/>
          </a:p>
          <a:p>
            <a:pPr fontAlgn="auto">
              <a:spcAft>
                <a:spcPts val="0"/>
              </a:spcAft>
              <a:buClr>
                <a:schemeClr val="accent1">
                  <a:lumMod val="60000"/>
                  <a:lumOff val="40000"/>
                </a:schemeClr>
              </a:buClr>
              <a:defRPr/>
            </a:pP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82663" y="457200"/>
            <a:ext cx="7704137" cy="1458913"/>
          </a:xfrm>
        </p:spPr>
        <p:txBody>
          <a:bodyPr/>
          <a:lstStyle/>
          <a:p>
            <a:pPr algn="ctr" fontAlgn="auto">
              <a:spcAft>
                <a:spcPts val="0"/>
              </a:spcAft>
              <a:defRPr/>
            </a:pPr>
            <a:r>
              <a:rPr lang="fa-IR" altLang="en-US" sz="3600" dirty="0" smtClean="0">
                <a:solidFill>
                  <a:srgbClr val="C00000"/>
                </a:solidFill>
              </a:rPr>
              <a:t>الگوی استقرایی </a:t>
            </a:r>
            <a:endParaRPr lang="en-US" altLang="en-US" dirty="0" smtClean="0">
              <a:solidFill>
                <a:srgbClr val="C00000"/>
              </a:solidFill>
            </a:endParaRPr>
          </a:p>
        </p:txBody>
      </p:sp>
      <p:pic>
        <p:nvPicPr>
          <p:cNvPr id="481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188" y="2420938"/>
            <a:ext cx="7704137" cy="2684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82663" y="457200"/>
            <a:ext cx="7704137" cy="1171575"/>
          </a:xfrm>
        </p:spPr>
        <p:txBody>
          <a:bodyPr/>
          <a:lstStyle/>
          <a:p>
            <a:pPr algn="ctr" fontAlgn="auto">
              <a:spcAft>
                <a:spcPts val="0"/>
              </a:spcAft>
              <a:defRPr/>
            </a:pPr>
            <a:r>
              <a:rPr lang="fa-IR" altLang="en-US" sz="3600" dirty="0" smtClean="0">
                <a:solidFill>
                  <a:srgbClr val="C00000"/>
                </a:solidFill>
              </a:rPr>
              <a:t>اصل تاکید</a:t>
            </a:r>
            <a:r>
              <a:rPr lang="fa-IR" altLang="en-US" sz="3600" dirty="0" smtClean="0">
                <a:solidFill>
                  <a:schemeClr val="accent1">
                    <a:lumMod val="60000"/>
                    <a:lumOff val="40000"/>
                  </a:schemeClr>
                </a:solidFill>
              </a:rPr>
              <a:t> در گزارش </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611188" y="1628775"/>
            <a:ext cx="8153400" cy="4495800"/>
          </a:xfrm>
        </p:spPr>
        <p:txBody>
          <a:bodyPr/>
          <a:lstStyle/>
          <a:p>
            <a:pPr algn="just" fontAlgn="auto">
              <a:spcBef>
                <a:spcPct val="0"/>
              </a:spcBef>
              <a:spcAft>
                <a:spcPts val="0"/>
              </a:spcAft>
              <a:buClr>
                <a:srgbClr val="DD8047"/>
              </a:buClr>
              <a:buFont typeface="Wingdings" panose="05000000000000000000" pitchFamily="2" charset="2"/>
              <a:buNone/>
              <a:defRPr/>
            </a:pPr>
            <a:r>
              <a:rPr lang="fa-IR" altLang="en-US" sz="2400" u="sng" smtClean="0">
                <a:solidFill>
                  <a:srgbClr val="000000"/>
                </a:solidFill>
              </a:rPr>
              <a:t>خوانندگان گزارش معمولا آنچه را که در آغاز و پایان مطلبی می خوانند</a:t>
            </a:r>
            <a:r>
              <a:rPr lang="fa-IR" altLang="en-US" sz="2400" smtClean="0">
                <a:solidFill>
                  <a:srgbClr val="000000"/>
                </a:solidFill>
              </a:rPr>
              <a:t>، به یاد می سپارند، بنابراین لازم است نکات عمده در آغاز و پایان گزارش قید گردد. این امر در مورد نکات عمده هر بخش از گزارش و در هر پاراگراف نیز باید مراعات شود. </a:t>
            </a:r>
          </a:p>
          <a:p>
            <a:pPr algn="just" fontAlgn="auto">
              <a:spcBef>
                <a:spcPct val="0"/>
              </a:spcBef>
              <a:spcAft>
                <a:spcPts val="0"/>
              </a:spcAft>
              <a:buClr>
                <a:srgbClr val="DD8047"/>
              </a:buClr>
              <a:buFont typeface="Wingdings" panose="05000000000000000000" pitchFamily="2" charset="2"/>
              <a:buNone/>
              <a:defRPr/>
            </a:pPr>
            <a:r>
              <a:rPr lang="fa-IR" altLang="en-US" sz="2400" u="sng" smtClean="0">
                <a:solidFill>
                  <a:srgbClr val="000000"/>
                </a:solidFill>
              </a:rPr>
              <a:t>خوانندگان گزار ش همچنین کلیات را بهتر از جزئیات به خاطر می سپارند</a:t>
            </a:r>
            <a:r>
              <a:rPr lang="fa-IR" altLang="en-US" sz="2400" smtClean="0">
                <a:solidFill>
                  <a:srgbClr val="000000"/>
                </a:solidFill>
              </a:rPr>
              <a:t>. به خاطر سپاری مطالب و نکات عمده از سوی خواننده گزارش بستگی به این دارد که گزارشگر چگونه این نکات را با نکاتی که خواننده گزارش قبلا می دانسته مرتبط سازد و چگونه نکات عمده را به هم ربط دهد. </a:t>
            </a:r>
          </a:p>
          <a:p>
            <a:pPr fontAlgn="auto">
              <a:spcAft>
                <a:spcPts val="0"/>
              </a:spcAft>
              <a:buClr>
                <a:schemeClr val="accent1">
                  <a:lumMod val="60000"/>
                  <a:lumOff val="40000"/>
                </a:schemeClr>
              </a:buClr>
              <a:defRPr/>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1188" y="0"/>
            <a:ext cx="7705725" cy="1268413"/>
          </a:xfrm>
        </p:spPr>
        <p:txBody>
          <a:bodyPr/>
          <a:lstStyle/>
          <a:p>
            <a:pPr algn="ctr" fontAlgn="auto">
              <a:spcAft>
                <a:spcPts val="0"/>
              </a:spcAft>
              <a:defRPr/>
            </a:pPr>
            <a:r>
              <a:rPr lang="fa-IR" altLang="en-US" sz="2800" dirty="0" smtClean="0">
                <a:solidFill>
                  <a:schemeClr val="accent1">
                    <a:lumMod val="60000"/>
                    <a:lumOff val="40000"/>
                  </a:schemeClr>
                </a:solidFill>
              </a:rPr>
              <a:t>چگونه نکات عمده را مورد تاکید قرار دهیم؟</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622300" y="1484313"/>
            <a:ext cx="7705725" cy="3889375"/>
          </a:xfrm>
        </p:spPr>
        <p:txBody>
          <a:bodyPr>
            <a:normAutofit fontScale="92500" lnSpcReduction="20000"/>
          </a:bodyPr>
          <a:lstStyle/>
          <a:p>
            <a:pPr marL="0" indent="0" algn="just" fontAlgn="auto">
              <a:spcBef>
                <a:spcPct val="0"/>
              </a:spcBef>
              <a:spcAft>
                <a:spcPts val="0"/>
              </a:spcAft>
              <a:buClr>
                <a:srgbClr val="DD8047"/>
              </a:buClr>
              <a:buFont typeface="Wingdings"/>
              <a:buNone/>
              <a:defRPr/>
            </a:pPr>
            <a:r>
              <a:rPr lang="fa-IR" altLang="en-US" sz="2400" dirty="0" smtClean="0">
                <a:solidFill>
                  <a:srgbClr val="FF0000"/>
                </a:solidFill>
              </a:rPr>
              <a:t>1. جای نکات در گزارش</a:t>
            </a:r>
          </a:p>
          <a:p>
            <a:pPr marL="0" indent="0" algn="just" fontAlgn="auto">
              <a:spcBef>
                <a:spcPct val="0"/>
              </a:spcBef>
              <a:spcAft>
                <a:spcPts val="0"/>
              </a:spcAft>
              <a:buClr>
                <a:srgbClr val="DD8047"/>
              </a:buClr>
              <a:buFont typeface="Wingdings"/>
              <a:buNone/>
              <a:defRPr/>
            </a:pPr>
            <a:r>
              <a:rPr lang="fa-IR" altLang="en-US" sz="2400" dirty="0">
                <a:solidFill>
                  <a:prstClr val="black"/>
                </a:solidFill>
              </a:rPr>
              <a:t> </a:t>
            </a:r>
            <a:r>
              <a:rPr lang="fa-IR" altLang="en-US" sz="2400" dirty="0" smtClean="0">
                <a:solidFill>
                  <a:prstClr val="black"/>
                </a:solidFill>
              </a:rPr>
              <a:t>              همانطور که گفته شد باید آغاز و پایان گزارش باشد</a:t>
            </a:r>
          </a:p>
          <a:p>
            <a:pPr marL="0" indent="0" algn="just" fontAlgn="auto">
              <a:spcBef>
                <a:spcPct val="0"/>
              </a:spcBef>
              <a:spcAft>
                <a:spcPts val="0"/>
              </a:spcAft>
              <a:buClr>
                <a:srgbClr val="DD8047"/>
              </a:buClr>
              <a:buFont typeface="Wingdings"/>
              <a:buNone/>
              <a:defRPr/>
            </a:pPr>
            <a:r>
              <a:rPr lang="fa-IR" altLang="en-US" sz="2400" dirty="0" smtClean="0">
                <a:solidFill>
                  <a:srgbClr val="FF0000"/>
                </a:solidFill>
              </a:rPr>
              <a:t>2. اندازه و تناسب مطلب</a:t>
            </a:r>
          </a:p>
          <a:p>
            <a:pPr marL="0" indent="0" algn="just" fontAlgn="auto">
              <a:spcBef>
                <a:spcPct val="0"/>
              </a:spcBef>
              <a:spcAft>
                <a:spcPts val="0"/>
              </a:spcAft>
              <a:buClr>
                <a:srgbClr val="DD8047"/>
              </a:buClr>
              <a:buFont typeface="Wingdings"/>
              <a:buNone/>
              <a:defRPr/>
            </a:pPr>
            <a:r>
              <a:rPr lang="fa-IR" altLang="en-US" sz="2400" dirty="0">
                <a:solidFill>
                  <a:prstClr val="black"/>
                </a:solidFill>
              </a:rPr>
              <a:t> </a:t>
            </a:r>
            <a:r>
              <a:rPr lang="fa-IR" altLang="en-US" sz="2400" dirty="0" smtClean="0">
                <a:solidFill>
                  <a:prstClr val="black"/>
                </a:solidFill>
              </a:rPr>
              <a:t>              با توجه به اهمیت موضوع در نظر گرفته شود</a:t>
            </a:r>
          </a:p>
          <a:p>
            <a:pPr marL="0" indent="0" algn="just" fontAlgn="auto">
              <a:spcBef>
                <a:spcPct val="0"/>
              </a:spcBef>
              <a:spcAft>
                <a:spcPts val="0"/>
              </a:spcAft>
              <a:buClr>
                <a:srgbClr val="DD8047"/>
              </a:buClr>
              <a:buFont typeface="Wingdings"/>
              <a:buNone/>
              <a:defRPr/>
            </a:pPr>
            <a:r>
              <a:rPr lang="fa-IR" altLang="en-US" sz="2400" dirty="0" smtClean="0">
                <a:solidFill>
                  <a:srgbClr val="FF0000"/>
                </a:solidFill>
              </a:rPr>
              <a:t>3. زبان تأکید </a:t>
            </a:r>
          </a:p>
          <a:p>
            <a:pPr marL="0" indent="0" algn="just" fontAlgn="auto">
              <a:spcBef>
                <a:spcPct val="0"/>
              </a:spcBef>
              <a:spcAft>
                <a:spcPts val="0"/>
              </a:spcAft>
              <a:buClr>
                <a:srgbClr val="DD8047"/>
              </a:buClr>
              <a:buFont typeface="Wingdings"/>
              <a:buNone/>
              <a:defRPr/>
            </a:pPr>
            <a:r>
              <a:rPr lang="fa-IR" altLang="en-US" sz="2400" dirty="0" smtClean="0">
                <a:solidFill>
                  <a:prstClr val="black"/>
                </a:solidFill>
              </a:rPr>
              <a:t>               کلمات همگی از قوت و اثربخشی یکسانی برخوردار نیستند، جملات باید روشن، محکم و موثر باشند. بکار بردن قیود و عبارات وصفی مانند «مهمترین عامل»، «نکته اساسی« و عباراتی از این گونه توجه خواننده را جلب می کند. </a:t>
            </a:r>
          </a:p>
          <a:p>
            <a:pPr marL="0" indent="0" algn="just" fontAlgn="auto">
              <a:spcBef>
                <a:spcPct val="0"/>
              </a:spcBef>
              <a:spcAft>
                <a:spcPts val="0"/>
              </a:spcAft>
              <a:buClr>
                <a:srgbClr val="DD8047"/>
              </a:buClr>
              <a:buFont typeface="Wingdings"/>
              <a:buNone/>
              <a:defRPr/>
            </a:pPr>
            <a:r>
              <a:rPr lang="fa-IR" altLang="en-US" sz="2400" dirty="0" smtClean="0">
                <a:solidFill>
                  <a:srgbClr val="FF0000"/>
                </a:solidFill>
              </a:rPr>
              <a:t>4. کاربرد علائم</a:t>
            </a:r>
          </a:p>
          <a:p>
            <a:pPr marL="0" indent="0" algn="just" fontAlgn="auto">
              <a:spcBef>
                <a:spcPct val="0"/>
              </a:spcBef>
              <a:spcAft>
                <a:spcPts val="0"/>
              </a:spcAft>
              <a:buClr>
                <a:srgbClr val="DD8047"/>
              </a:buClr>
              <a:buFont typeface="Wingdings"/>
              <a:buNone/>
              <a:defRPr/>
            </a:pPr>
            <a:r>
              <a:rPr lang="fa-IR" altLang="en-US" sz="2400" dirty="0">
                <a:solidFill>
                  <a:prstClr val="black"/>
                </a:solidFill>
              </a:rPr>
              <a:t> </a:t>
            </a:r>
            <a:r>
              <a:rPr lang="fa-IR" altLang="en-US" sz="2400" dirty="0" smtClean="0">
                <a:solidFill>
                  <a:prstClr val="black"/>
                </a:solidFill>
              </a:rPr>
              <a:t>         خط کشیدن زیر مطلب عمده، رنگی نشان دادن جملات و عبارات، نوشتن به صورت درشت، ایتالیک، شماره گذاری و غیره عامل مهم در تاکید گزارش بر مطلب است. </a:t>
            </a:r>
          </a:p>
          <a:p>
            <a:pPr marL="320040" indent="-320040" algn="just" fontAlgn="auto">
              <a:spcBef>
                <a:spcPct val="0"/>
              </a:spcBef>
              <a:spcAft>
                <a:spcPts val="0"/>
              </a:spcAft>
              <a:buClr>
                <a:srgbClr val="DD8047"/>
              </a:buClr>
              <a:buFont typeface="Wingdings"/>
              <a:buNone/>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115888"/>
            <a:ext cx="7704137" cy="1244600"/>
          </a:xfrm>
        </p:spPr>
        <p:txBody>
          <a:bodyPr/>
          <a:lstStyle/>
          <a:p>
            <a:pPr algn="ctr" fontAlgn="auto">
              <a:spcAft>
                <a:spcPts val="0"/>
              </a:spcAft>
              <a:defRPr/>
            </a:pPr>
            <a:r>
              <a:rPr lang="fa-IR" altLang="en-US" sz="3600" dirty="0" smtClean="0">
                <a:solidFill>
                  <a:srgbClr val="775F55"/>
                </a:solidFill>
              </a:rPr>
              <a:t>مرحله سوم گزارش نویسی: </a:t>
            </a:r>
            <a:r>
              <a:rPr lang="fa-IR" altLang="en-US" sz="3600" dirty="0" smtClean="0">
                <a:solidFill>
                  <a:srgbClr val="C00000"/>
                </a:solidFill>
              </a:rPr>
              <a:t>نگارش</a:t>
            </a:r>
            <a:endParaRPr lang="en-US" altLang="en-US" dirty="0" smtClean="0">
              <a:solidFill>
                <a:srgbClr val="C00000"/>
              </a:solidFill>
            </a:endParaRPr>
          </a:p>
        </p:txBody>
      </p:sp>
      <p:sp>
        <p:nvSpPr>
          <p:cNvPr id="58371" name="Content Placeholder 2"/>
          <p:cNvSpPr>
            <a:spLocks noGrp="1"/>
          </p:cNvSpPr>
          <p:nvPr>
            <p:ph idx="1"/>
          </p:nvPr>
        </p:nvSpPr>
        <p:spPr>
          <a:xfrm>
            <a:off x="539750" y="1700213"/>
            <a:ext cx="7704138" cy="3333750"/>
          </a:xfrm>
        </p:spPr>
        <p:txBody>
          <a:bodyPr/>
          <a:lstStyle/>
          <a:p>
            <a:pPr marL="0" indent="0" fontAlgn="auto">
              <a:spcAft>
                <a:spcPts val="0"/>
              </a:spcAft>
              <a:buClr>
                <a:srgbClr val="DD8047"/>
              </a:buClr>
              <a:buFont typeface="Wingdings" panose="05000000000000000000" pitchFamily="2" charset="2"/>
              <a:buNone/>
              <a:defRPr/>
            </a:pPr>
            <a:r>
              <a:rPr lang="fa-IR" altLang="en-US" sz="2800" dirty="0" smtClean="0">
                <a:solidFill>
                  <a:srgbClr val="000000"/>
                </a:solidFill>
              </a:rPr>
              <a:t>در این مرحله می خواهیم مواد و مصالحی را که در مرحله اول به درستی و با دقت و به اندازه کافی تهیه کرده ایم بر اساس ساختاری که از پیش (در مرحله دوم) طرح آن را ریخته ایم بکار بریم و عملا ساختمان گزارش را که از مهمترین مراحل گزارش نویسی است بنا نهیم.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115888"/>
            <a:ext cx="7704137" cy="1152525"/>
          </a:xfrm>
        </p:spPr>
        <p:txBody>
          <a:bodyPr/>
          <a:lstStyle/>
          <a:p>
            <a:pPr algn="ctr" fontAlgn="auto">
              <a:spcAft>
                <a:spcPts val="0"/>
              </a:spcAft>
              <a:defRPr/>
            </a:pPr>
            <a:r>
              <a:rPr lang="fa-IR" altLang="en-US" sz="3600" dirty="0" smtClean="0">
                <a:solidFill>
                  <a:schemeClr val="accent1">
                    <a:lumMod val="60000"/>
                    <a:lumOff val="40000"/>
                  </a:schemeClr>
                </a:solidFill>
              </a:rPr>
              <a:t>نگارش</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684213" y="1628775"/>
            <a:ext cx="7704137" cy="3332163"/>
          </a:xfrm>
        </p:spPr>
        <p:txBody>
          <a:bodyPr/>
          <a:lstStyle/>
          <a:p>
            <a:pPr marL="0" indent="0" fontAlgn="auto">
              <a:spcAft>
                <a:spcPts val="0"/>
              </a:spcAft>
              <a:buClr>
                <a:srgbClr val="DD8047"/>
              </a:buClr>
              <a:buFont typeface="Wingdings"/>
              <a:buNone/>
              <a:defRPr/>
            </a:pPr>
            <a:r>
              <a:rPr lang="fa-IR" sz="2800" dirty="0" smtClean="0">
                <a:solidFill>
                  <a:prstClr val="black"/>
                </a:solidFill>
              </a:rPr>
              <a:t>در مرحله نگارش با </a:t>
            </a:r>
            <a:r>
              <a:rPr lang="fa-IR" sz="2800" dirty="0">
                <a:solidFill>
                  <a:prstClr val="black"/>
                </a:solidFill>
              </a:rPr>
              <a:t>چ</a:t>
            </a:r>
            <a:r>
              <a:rPr lang="fa-IR" sz="2800" dirty="0" smtClean="0">
                <a:solidFill>
                  <a:prstClr val="black"/>
                </a:solidFill>
              </a:rPr>
              <a:t>هار مسأله روبرو هستیم</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 تهیه پیش نویس </a:t>
            </a:r>
            <a:endParaRPr lang="fa-IR" altLang="en-US" sz="24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 مسأله سبک نگارش </a:t>
            </a:r>
            <a:endParaRPr lang="fa-IR" altLang="en-US" sz="24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مسأله کلمات و جملات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مسأله پاراگراف </a:t>
            </a:r>
            <a:endParaRPr lang="en-US" altLang="en-US" sz="2400" dirty="0">
              <a:solidFill>
                <a:prstClr val="black"/>
              </a:solidFill>
            </a:endParaRPr>
          </a:p>
          <a:p>
            <a:pPr marL="0" indent="0" fontAlgn="auto">
              <a:spcAft>
                <a:spcPts val="0"/>
              </a:spcAft>
              <a:buClr>
                <a:srgbClr val="DD8047"/>
              </a:buClr>
              <a:buFont typeface="Wingdings"/>
              <a:buNone/>
              <a:defRPr/>
            </a:pPr>
            <a:endParaRPr lang="fa-IR" sz="2800" dirty="0" smtClean="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82663" y="457200"/>
            <a:ext cx="7704137" cy="1027113"/>
          </a:xfrm>
        </p:spPr>
        <p:txBody>
          <a:bodyPr/>
          <a:lstStyle/>
          <a:p>
            <a:pPr algn="ctr" fontAlgn="auto">
              <a:spcAft>
                <a:spcPts val="0"/>
              </a:spcAft>
              <a:defRPr/>
            </a:pPr>
            <a:r>
              <a:rPr lang="fa-IR" altLang="en-US" sz="3600" dirty="0" smtClean="0">
                <a:solidFill>
                  <a:schemeClr val="accent1">
                    <a:lumMod val="60000"/>
                    <a:lumOff val="40000"/>
                  </a:schemeClr>
                </a:solidFill>
              </a:rPr>
              <a:t>تعریف «گزارش نویسی»</a:t>
            </a:r>
            <a:endParaRPr lang="en-US" altLang="en-US" sz="3600" dirty="0" smtClean="0">
              <a:solidFill>
                <a:schemeClr val="accent1">
                  <a:lumMod val="60000"/>
                  <a:lumOff val="40000"/>
                </a:schemeClr>
              </a:solidFill>
            </a:endParaRPr>
          </a:p>
        </p:txBody>
      </p:sp>
      <p:sp>
        <p:nvSpPr>
          <p:cNvPr id="35843" name="Content Placeholder 2"/>
          <p:cNvSpPr>
            <a:spLocks noGrp="1"/>
          </p:cNvSpPr>
          <p:nvPr>
            <p:ph idx="1"/>
          </p:nvPr>
        </p:nvSpPr>
        <p:spPr>
          <a:xfrm>
            <a:off x="611188" y="1557338"/>
            <a:ext cx="7705725" cy="3887787"/>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 گزارش نویسی عبارت است از به تحریر در آوردن اخبار، اطلاعات، حقایق، علل مسائل و رویدادها، تجزیه و تحلیل منطقی و متوالی آنها، برای رسیدن به راه حل صحیح که همراه با اختصار و روشنی تدوین شده و بر دو اصل </a:t>
            </a:r>
            <a:r>
              <a:rPr lang="fa-IR" altLang="en-US" sz="2800" b="1" dirty="0" smtClean="0">
                <a:solidFill>
                  <a:srgbClr val="FF0000"/>
                </a:solidFill>
              </a:rPr>
              <a:t>«ساده نویسی» </a:t>
            </a:r>
            <a:r>
              <a:rPr lang="fa-IR" altLang="en-US" sz="2800" dirty="0" smtClean="0"/>
              <a:t>و </a:t>
            </a:r>
            <a:r>
              <a:rPr lang="fa-IR" altLang="en-US" sz="2800" b="1" dirty="0" smtClean="0">
                <a:solidFill>
                  <a:srgbClr val="FF0000"/>
                </a:solidFill>
              </a:rPr>
              <a:t>«سالم نویسی» </a:t>
            </a:r>
            <a:r>
              <a:rPr lang="fa-IR" altLang="en-US" sz="2800" dirty="0" smtClean="0"/>
              <a:t>استوار باشد.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 در واقع گزارش نویسی، فنی است که با آگاهی از آن فن، مطالب هر موضوعی را می توان طوری طبقه بندی کرد و نظم بخشید که هدف مورد نظر را در کوتاه ترین زمان و با ساده ترین کلام به دست آورد.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3250" y="23813"/>
            <a:ext cx="7705725" cy="1389062"/>
          </a:xfrm>
        </p:spPr>
        <p:txBody>
          <a:bodyPr/>
          <a:lstStyle/>
          <a:p>
            <a:pPr algn="ctr" fontAlgn="auto">
              <a:spcAft>
                <a:spcPts val="0"/>
              </a:spcAft>
              <a:defRPr/>
            </a:pPr>
            <a:r>
              <a:rPr lang="fa-IR" altLang="en-US" sz="3200" dirty="0" smtClean="0">
                <a:solidFill>
                  <a:srgbClr val="C00000"/>
                </a:solidFill>
              </a:rPr>
              <a:t>تهیه پیش نویس </a:t>
            </a:r>
            <a:endParaRPr lang="en-US" altLang="en-US" sz="4000" dirty="0" smtClean="0">
              <a:solidFill>
                <a:srgbClr val="C00000"/>
              </a:solidFill>
            </a:endParaRPr>
          </a:p>
        </p:txBody>
      </p:sp>
      <p:sp>
        <p:nvSpPr>
          <p:cNvPr id="3" name="Content Placeholder 2"/>
          <p:cNvSpPr>
            <a:spLocks noGrp="1"/>
          </p:cNvSpPr>
          <p:nvPr>
            <p:ph idx="1"/>
          </p:nvPr>
        </p:nvSpPr>
        <p:spPr>
          <a:xfrm>
            <a:off x="379413" y="1417638"/>
            <a:ext cx="8153400" cy="4495800"/>
          </a:xfrm>
        </p:spPr>
        <p:txBody>
          <a:bodyPr/>
          <a:lstStyle/>
          <a:p>
            <a:pPr marL="0" indent="0" fontAlgn="auto">
              <a:spcAft>
                <a:spcPts val="0"/>
              </a:spcAft>
              <a:buClr>
                <a:srgbClr val="DD8047"/>
              </a:buClr>
              <a:buFont typeface="Wingdings"/>
              <a:buNone/>
              <a:defRPr/>
            </a:pPr>
            <a:r>
              <a:rPr lang="fa-IR" sz="2800" dirty="0" smtClean="0">
                <a:solidFill>
                  <a:prstClr val="black"/>
                </a:solidFill>
              </a:rPr>
              <a:t>هر نویسنده تازه کاری تا زمانی که مهارت پیدا نکرده، ناچار به تمرین زیاد و تهیه پیش نویس است تا بدین وسیله بتواند بعدا تغییرات و تجدید نظرها را در آن انجام دهد. </a:t>
            </a:r>
          </a:p>
          <a:p>
            <a:pPr marL="0" indent="0" fontAlgn="auto">
              <a:spcAft>
                <a:spcPts val="0"/>
              </a:spcAft>
              <a:buClr>
                <a:srgbClr val="DD8047"/>
              </a:buClr>
              <a:buFont typeface="Wingdings"/>
              <a:buNone/>
              <a:defRPr/>
            </a:pPr>
            <a:r>
              <a:rPr lang="fa-IR" sz="2800" dirty="0" smtClean="0">
                <a:solidFill>
                  <a:prstClr val="black"/>
                </a:solidFill>
              </a:rPr>
              <a:t>در پیش نویس ممکن است رعایت نقطه گذاری، قواعد دستوری، جمله بندی و رسائی کلام زیاد رعایت نشده باشد که در مراحل بعدی باید اصلاحات لازم انجام شود. </a:t>
            </a: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982663" y="457200"/>
            <a:ext cx="7704137" cy="595313"/>
          </a:xfrm>
        </p:spPr>
        <p:txBody>
          <a:bodyPr/>
          <a:lstStyle/>
          <a:p>
            <a:pPr algn="ctr" fontAlgn="auto">
              <a:spcAft>
                <a:spcPts val="0"/>
              </a:spcAft>
              <a:defRPr/>
            </a:pPr>
            <a:r>
              <a:rPr lang="fa-IR" altLang="en-US" sz="3200" dirty="0" smtClean="0">
                <a:solidFill>
                  <a:schemeClr val="accent1">
                    <a:lumMod val="60000"/>
                    <a:lumOff val="40000"/>
                  </a:schemeClr>
                </a:solidFill>
              </a:rPr>
              <a:t>سبک نگارش </a:t>
            </a:r>
            <a:endParaRPr lang="en-US" altLang="en-US" sz="3200" dirty="0" smtClean="0">
              <a:solidFill>
                <a:schemeClr val="accent1">
                  <a:lumMod val="60000"/>
                  <a:lumOff val="40000"/>
                </a:schemeClr>
              </a:solidFill>
            </a:endParaRPr>
          </a:p>
        </p:txBody>
      </p:sp>
      <p:sp>
        <p:nvSpPr>
          <p:cNvPr id="3" name="Content Placeholder 2"/>
          <p:cNvSpPr>
            <a:spLocks noGrp="1"/>
          </p:cNvSpPr>
          <p:nvPr>
            <p:ph idx="1"/>
          </p:nvPr>
        </p:nvSpPr>
        <p:spPr>
          <a:xfrm>
            <a:off x="755650" y="1412875"/>
            <a:ext cx="7704138" cy="4248150"/>
          </a:xfrm>
        </p:spPr>
        <p:txBody>
          <a:bodyPr>
            <a:normAutofit fontScale="77500" lnSpcReduction="20000"/>
          </a:bodyPr>
          <a:lstStyle/>
          <a:p>
            <a:pPr marL="0" indent="0" fontAlgn="auto">
              <a:spcAft>
                <a:spcPts val="0"/>
              </a:spcAft>
              <a:buClr>
                <a:srgbClr val="DD8047"/>
              </a:buClr>
              <a:buFont typeface="Wingdings"/>
              <a:buNone/>
              <a:defRPr/>
            </a:pPr>
            <a:r>
              <a:rPr lang="fa-IR" sz="2800" dirty="0" smtClean="0">
                <a:solidFill>
                  <a:prstClr val="black"/>
                </a:solidFill>
              </a:rPr>
              <a:t>نویسنده گزارش باید با به کار بردن سبکی مناسب مطالب خویش را ساده و در عین حال گویا و خالی از لغات و عبارات سنگین و دور از ذهن خواننده، گزارش نماید.</a:t>
            </a:r>
          </a:p>
          <a:p>
            <a:pPr marL="0" indent="0" fontAlgn="auto">
              <a:spcAft>
                <a:spcPts val="0"/>
              </a:spcAft>
              <a:buClr>
                <a:srgbClr val="DD8047"/>
              </a:buClr>
              <a:buFont typeface="Wingdings"/>
              <a:buNone/>
              <a:defRPr/>
            </a:pPr>
            <a:r>
              <a:rPr lang="fa-IR" sz="2800" dirty="0" smtClean="0">
                <a:solidFill>
                  <a:prstClr val="black"/>
                </a:solidFill>
              </a:rPr>
              <a:t>گزارش نویس باید بکوشد که از نکات ضعف زیر پرهیز کند:</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prstClr val="black"/>
                </a:solidFill>
                <a:cs typeface="B Mitra" panose="00000400000000000000" pitchFamily="2" charset="-78"/>
              </a:rPr>
              <a:t> </a:t>
            </a:r>
            <a:r>
              <a:rPr lang="fa-IR" altLang="en-US" sz="2400" dirty="0" smtClean="0">
                <a:solidFill>
                  <a:srgbClr val="C00000"/>
                </a:solidFill>
                <a:cs typeface="B Mitra" panose="00000400000000000000" pitchFamily="2" charset="-78"/>
              </a:rPr>
              <a:t>به کار بردن </a:t>
            </a:r>
            <a:r>
              <a:rPr lang="fa-IR" altLang="en-US" sz="2400" u="sng" dirty="0" smtClean="0">
                <a:solidFill>
                  <a:srgbClr val="C00000"/>
                </a:solidFill>
                <a:cs typeface="B Mitra" panose="00000400000000000000" pitchFamily="2" charset="-78"/>
              </a:rPr>
              <a:t>کلمات و جملات اغراق آمیز </a:t>
            </a:r>
            <a:r>
              <a:rPr lang="fa-IR" altLang="en-US" sz="2400" dirty="0" smtClean="0">
                <a:solidFill>
                  <a:srgbClr val="C00000"/>
                </a:solidFill>
                <a:cs typeface="B Mitra" panose="00000400000000000000" pitchFamily="2" charset="-78"/>
              </a:rPr>
              <a:t>مانند: هرگز، بی نهایت، یک دنیا</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  به کار بردن کلمات و جملاتی که حس اطمینان دور از عقل و منطق در خواننده ایجاد می کند مانند: بدون ذره ای شبهه باید گفت</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 برانگیختن احساسات خواننده مانند: کوته فکران این طور فکر می کنند یا خود را به جای من بگذارید  </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مسأله جنبه تبلیغاتی دادن به گزارش: هر شخص عاقلی می پذیرد.</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قضاوت بی جا</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سعی در قبولاندن مسایل بدون ارائه دلایل منطقی با ادای جملاتی مانند: «بدیهی است که»، «لازم به گفتن نیست که »، «همه کس می داند که« و....</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نارسایی و بی دقتی </a:t>
            </a:r>
          </a:p>
          <a:p>
            <a:pPr marL="457200" indent="-457200" algn="just" fontAlgn="auto">
              <a:spcBef>
                <a:spcPct val="0"/>
              </a:spcBef>
              <a:spcAft>
                <a:spcPts val="0"/>
              </a:spcAft>
              <a:buClr>
                <a:srgbClr val="DD8047"/>
              </a:buClr>
              <a:buSzPct val="100000"/>
              <a:buFont typeface="+mj-lt"/>
              <a:buAutoNum type="arabicParenR"/>
              <a:defRPr/>
            </a:pPr>
            <a:r>
              <a:rPr lang="fa-IR" altLang="en-US" sz="2400" dirty="0" smtClean="0">
                <a:solidFill>
                  <a:srgbClr val="C00000"/>
                </a:solidFill>
                <a:cs typeface="B Mitra" panose="00000400000000000000" pitchFamily="2" charset="-78"/>
              </a:rPr>
              <a:t>استدلال غلط </a:t>
            </a:r>
            <a:endParaRPr lang="en-US" altLang="en-US" sz="2400" dirty="0" smtClean="0">
              <a:solidFill>
                <a:srgbClr val="C00000"/>
              </a:solidFill>
              <a:cs typeface="B Mitra" panose="00000400000000000000" pitchFamily="2" charset="-78"/>
            </a:endParaRPr>
          </a:p>
          <a:p>
            <a:pPr marL="0" indent="0" fontAlgn="auto">
              <a:spcAft>
                <a:spcPts val="0"/>
              </a:spcAft>
              <a:buClr>
                <a:srgbClr val="DD8047"/>
              </a:buClr>
              <a:buFont typeface="Wingdings"/>
              <a:buNone/>
              <a:defRPr/>
            </a:pPr>
            <a:endParaRPr lang="fa-IR" sz="2800" dirty="0" smtClean="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82663" y="457200"/>
            <a:ext cx="7704137" cy="1981200"/>
          </a:xfrm>
        </p:spPr>
        <p:txBody>
          <a:bodyPr/>
          <a:lstStyle/>
          <a:p>
            <a:pPr algn="r" fontAlgn="auto">
              <a:spcAft>
                <a:spcPts val="0"/>
              </a:spcAft>
              <a:defRPr/>
            </a:pPr>
            <a:r>
              <a:rPr lang="fa-IR" altLang="en-US" sz="3200" smtClean="0">
                <a:solidFill>
                  <a:schemeClr val="accent1">
                    <a:lumMod val="60000"/>
                    <a:lumOff val="40000"/>
                  </a:schemeClr>
                </a:solidFill>
              </a:rPr>
              <a:t>کلمات و جملات </a:t>
            </a:r>
            <a:endParaRPr lang="en-US" altLang="en-US" sz="3200" smtClean="0">
              <a:solidFill>
                <a:schemeClr val="accent1">
                  <a:lumMod val="60000"/>
                  <a:lumOff val="40000"/>
                </a:schemeClr>
              </a:solidFill>
            </a:endParaRPr>
          </a:p>
        </p:txBody>
      </p:sp>
      <p:sp>
        <p:nvSpPr>
          <p:cNvPr id="3" name="Content Placeholder 2"/>
          <p:cNvSpPr>
            <a:spLocks noGrp="1"/>
          </p:cNvSpPr>
          <p:nvPr>
            <p:ph idx="1"/>
          </p:nvPr>
        </p:nvSpPr>
        <p:spPr>
          <a:xfrm>
            <a:off x="250825" y="2667000"/>
            <a:ext cx="8435975" cy="3332163"/>
          </a:xfrm>
        </p:spPr>
        <p:txBody>
          <a:bodyPr/>
          <a:lstStyle/>
          <a:p>
            <a:pPr marL="457200" indent="-457200" algn="just" fontAlgn="auto">
              <a:spcBef>
                <a:spcPct val="0"/>
              </a:spcBef>
              <a:spcAft>
                <a:spcPts val="0"/>
              </a:spcAft>
              <a:buClr>
                <a:schemeClr val="tx1"/>
              </a:buClr>
              <a:buSzPct val="100000"/>
              <a:buFont typeface="+mj-lt"/>
              <a:buAutoNum type="arabicPeriod"/>
              <a:defRPr/>
            </a:pPr>
            <a:r>
              <a:rPr lang="fa-IR" altLang="en-US" sz="2400" dirty="0" smtClean="0">
                <a:solidFill>
                  <a:prstClr val="black"/>
                </a:solidFill>
              </a:rPr>
              <a:t> تعریف جمله : مجموعه ای است به هم پیوسته از کلمات که پیامی را بیان می کند </a:t>
            </a:r>
            <a:endParaRPr lang="fa-IR" altLang="en-US" sz="2400" dirty="0">
              <a:solidFill>
                <a:prstClr val="black"/>
              </a:solidFill>
            </a:endParaRPr>
          </a:p>
          <a:p>
            <a:pPr marL="457200" indent="-457200" algn="just" fontAlgn="auto">
              <a:spcBef>
                <a:spcPct val="0"/>
              </a:spcBef>
              <a:spcAft>
                <a:spcPts val="0"/>
              </a:spcAft>
              <a:buClr>
                <a:schemeClr val="tx1"/>
              </a:buClr>
              <a:buSzPct val="100000"/>
              <a:buFont typeface="+mj-lt"/>
              <a:buAutoNum type="arabicPeriod"/>
              <a:defRPr/>
            </a:pPr>
            <a:r>
              <a:rPr lang="fa-IR" altLang="en-US" sz="2400" dirty="0">
                <a:solidFill>
                  <a:prstClr val="black"/>
                </a:solidFill>
              </a:rPr>
              <a:t> </a:t>
            </a:r>
            <a:r>
              <a:rPr lang="fa-IR" altLang="en-US" sz="2400" dirty="0" smtClean="0">
                <a:solidFill>
                  <a:prstClr val="black"/>
                </a:solidFill>
              </a:rPr>
              <a:t>اقسام جمله:</a:t>
            </a:r>
          </a:p>
          <a:p>
            <a:pPr marL="0" indent="0" algn="just" fontAlgn="auto">
              <a:spcBef>
                <a:spcPct val="0"/>
              </a:spcBef>
              <a:spcAft>
                <a:spcPts val="0"/>
              </a:spcAft>
              <a:buClr>
                <a:srgbClr val="DD8047"/>
              </a:buClr>
              <a:buFont typeface="Arial" pitchFamily="34" charset="0"/>
              <a:buNone/>
              <a:defRPr/>
            </a:pPr>
            <a:r>
              <a:rPr lang="fa-IR" altLang="en-US" sz="2400" dirty="0" smtClean="0">
                <a:solidFill>
                  <a:prstClr val="black"/>
                </a:solidFill>
              </a:rPr>
              <a:t> از لحاظ ارکان: نهاد(فاعل)+فعل، نهاد+مفعول+فعل، نهاد+مسند+فعل </a:t>
            </a:r>
          </a:p>
          <a:p>
            <a:pPr marL="0" indent="0" algn="just" fontAlgn="auto">
              <a:spcBef>
                <a:spcPct val="0"/>
              </a:spcBef>
              <a:spcAft>
                <a:spcPts val="0"/>
              </a:spcAft>
              <a:buClr>
                <a:srgbClr val="DD8047"/>
              </a:buClr>
              <a:buFont typeface="Arial" pitchFamily="34" charset="0"/>
              <a:buNone/>
              <a:defRPr/>
            </a:pPr>
            <a:r>
              <a:rPr lang="fa-IR" altLang="en-US" sz="2400" dirty="0" smtClean="0">
                <a:solidFill>
                  <a:prstClr val="black"/>
                </a:solidFill>
              </a:rPr>
              <a:t>از لحاظ پیام: خبری، پرسشی، امری، عاطفی</a:t>
            </a:r>
          </a:p>
          <a:p>
            <a:pPr marL="0" indent="0" algn="just" fontAlgn="auto">
              <a:spcBef>
                <a:spcPct val="0"/>
              </a:spcBef>
              <a:spcAft>
                <a:spcPts val="0"/>
              </a:spcAft>
              <a:buClr>
                <a:srgbClr val="DD8047"/>
              </a:buClr>
              <a:buFont typeface="Arial" pitchFamily="34" charset="0"/>
              <a:buNone/>
              <a:defRPr/>
            </a:pPr>
            <a:r>
              <a:rPr lang="fa-IR" altLang="en-US" sz="2400" dirty="0" smtClean="0">
                <a:solidFill>
                  <a:prstClr val="black"/>
                </a:solidFill>
              </a:rPr>
              <a:t>از لحاظ نظم(محل قرار گرفتن فعل)</a:t>
            </a:r>
          </a:p>
          <a:p>
            <a:pPr marL="0" indent="0" algn="just" fontAlgn="auto">
              <a:spcBef>
                <a:spcPct val="0"/>
              </a:spcBef>
              <a:spcAft>
                <a:spcPts val="0"/>
              </a:spcAft>
              <a:buClr>
                <a:srgbClr val="DD8047"/>
              </a:buClr>
              <a:buFont typeface="Arial" pitchFamily="34" charset="0"/>
              <a:buNone/>
              <a:defRPr/>
            </a:pPr>
            <a:r>
              <a:rPr lang="fa-IR" altLang="en-US" sz="2400" dirty="0" smtClean="0">
                <a:solidFill>
                  <a:prstClr val="black"/>
                </a:solidFill>
              </a:rPr>
              <a:t>از لحاظ فعل: جمله فعلی ، جمله اسنادی(فعل ربطی)، جمله بی فعل</a:t>
            </a:r>
            <a:endParaRPr lang="fa-IR" altLang="en-US" sz="2400" dirty="0">
              <a:solidFill>
                <a:prstClr val="black"/>
              </a:solidFill>
            </a:endParaRPr>
          </a:p>
          <a:p>
            <a:pPr marL="457200" indent="-457200" algn="just" fontAlgn="auto">
              <a:spcBef>
                <a:spcPct val="0"/>
              </a:spcBef>
              <a:spcAft>
                <a:spcPts val="0"/>
              </a:spcAft>
              <a:buClr>
                <a:srgbClr val="DD8047"/>
              </a:buClr>
              <a:buFont typeface="+mj-lt"/>
              <a:buAutoNum type="arabicPeriod" startAt="3"/>
              <a:defRPr/>
            </a:pPr>
            <a:r>
              <a:rPr lang="fa-IR" altLang="en-US" sz="2400" dirty="0" smtClean="0">
                <a:solidFill>
                  <a:prstClr val="black"/>
                </a:solidFill>
              </a:rPr>
              <a:t>اصول  جمله </a:t>
            </a:r>
            <a:endParaRPr lang="fa-IR" altLang="en-US" sz="2400" dirty="0">
              <a:solidFill>
                <a:prstClr val="black"/>
              </a:solidFill>
            </a:endParaRPr>
          </a:p>
          <a:p>
            <a:pPr marL="0" indent="0" algn="just" fontAlgn="auto">
              <a:spcBef>
                <a:spcPct val="0"/>
              </a:spcBef>
              <a:spcAft>
                <a:spcPts val="0"/>
              </a:spcAft>
              <a:buClr>
                <a:srgbClr val="DD8047"/>
              </a:buClr>
              <a:buFont typeface="Wingdings"/>
              <a:buNone/>
              <a:defRPr/>
            </a:pPr>
            <a:endParaRPr lang="en-US" altLang="en-US" sz="2400" dirty="0">
              <a:solidFill>
                <a:prstClr val="black"/>
              </a:solidFill>
            </a:endParaRP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82663" y="457200"/>
            <a:ext cx="7704137" cy="1171575"/>
          </a:xfrm>
        </p:spPr>
        <p:txBody>
          <a:bodyPr/>
          <a:lstStyle/>
          <a:p>
            <a:pPr algn="ctr" fontAlgn="auto">
              <a:spcAft>
                <a:spcPts val="0"/>
              </a:spcAft>
              <a:defRPr/>
            </a:pPr>
            <a:r>
              <a:rPr lang="fa-IR" altLang="en-US" sz="3200" dirty="0" smtClean="0">
                <a:solidFill>
                  <a:srgbClr val="C00000"/>
                </a:solidFill>
              </a:rPr>
              <a:t>اصول جمله </a:t>
            </a:r>
            <a:endParaRPr lang="en-US" altLang="en-US" dirty="0" smtClean="0">
              <a:solidFill>
                <a:srgbClr val="C00000"/>
              </a:solidFill>
            </a:endParaRPr>
          </a:p>
        </p:txBody>
      </p:sp>
      <p:sp>
        <p:nvSpPr>
          <p:cNvPr id="3" name="Content Placeholder 2"/>
          <p:cNvSpPr>
            <a:spLocks noGrp="1"/>
          </p:cNvSpPr>
          <p:nvPr>
            <p:ph idx="1"/>
          </p:nvPr>
        </p:nvSpPr>
        <p:spPr>
          <a:xfrm>
            <a:off x="900113" y="1844675"/>
            <a:ext cx="7704137" cy="3333750"/>
          </a:xfrm>
        </p:spPr>
        <p:txBody>
          <a:bodyPr/>
          <a:lstStyle/>
          <a:p>
            <a:pPr marL="457200" indent="-457200" algn="just" fontAlgn="auto">
              <a:spcBef>
                <a:spcPct val="0"/>
              </a:spcBef>
              <a:spcAft>
                <a:spcPts val="0"/>
              </a:spcAft>
              <a:buClrTx/>
              <a:buSzPct val="100000"/>
              <a:buFont typeface="+mj-lt"/>
              <a:buAutoNum type="arabicPeriod"/>
              <a:defRPr/>
            </a:pPr>
            <a:r>
              <a:rPr lang="fa-IR" altLang="en-US" sz="3600" dirty="0" smtClean="0">
                <a:solidFill>
                  <a:prstClr val="black"/>
                </a:solidFill>
              </a:rPr>
              <a:t> </a:t>
            </a:r>
            <a:r>
              <a:rPr lang="fa-IR" altLang="en-US" sz="3600" dirty="0">
                <a:solidFill>
                  <a:prstClr val="black"/>
                </a:solidFill>
              </a:rPr>
              <a:t>اصل وحدت </a:t>
            </a:r>
          </a:p>
          <a:p>
            <a:pPr marL="457200" indent="-457200" algn="just" fontAlgn="auto">
              <a:spcBef>
                <a:spcPct val="0"/>
              </a:spcBef>
              <a:spcAft>
                <a:spcPts val="0"/>
              </a:spcAft>
              <a:buClrTx/>
              <a:buSzPct val="100000"/>
              <a:buFont typeface="+mj-lt"/>
              <a:buAutoNum type="arabicPeriod"/>
              <a:defRPr/>
            </a:pPr>
            <a:r>
              <a:rPr lang="fa-IR" altLang="en-US" sz="3600" dirty="0">
                <a:solidFill>
                  <a:prstClr val="black"/>
                </a:solidFill>
              </a:rPr>
              <a:t> اصل ربط </a:t>
            </a:r>
          </a:p>
          <a:p>
            <a:pPr marL="457200" indent="-457200" algn="just" fontAlgn="auto">
              <a:spcBef>
                <a:spcPct val="0"/>
              </a:spcBef>
              <a:spcAft>
                <a:spcPts val="0"/>
              </a:spcAft>
              <a:buClrTx/>
              <a:buSzPct val="100000"/>
              <a:buFont typeface="+mj-lt"/>
              <a:buAutoNum type="arabicPeriod"/>
              <a:defRPr/>
            </a:pPr>
            <a:r>
              <a:rPr lang="fa-IR" altLang="en-US" sz="3600" dirty="0">
                <a:solidFill>
                  <a:prstClr val="black"/>
                </a:solidFill>
              </a:rPr>
              <a:t>اصل تاکید </a:t>
            </a:r>
          </a:p>
          <a:p>
            <a:pPr marL="320040" indent="-320040" fontAlgn="auto">
              <a:spcAft>
                <a:spcPts val="0"/>
              </a:spcAft>
              <a:buClr>
                <a:schemeClr val="accent1">
                  <a:lumMod val="60000"/>
                  <a:lumOff val="40000"/>
                </a:schemeClr>
              </a:buClr>
              <a:buFont typeface="Wingdings"/>
              <a:buChar char=""/>
              <a:defRPr/>
            </a:pP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946150" y="-531813"/>
            <a:ext cx="7704138" cy="1981201"/>
          </a:xfrm>
        </p:spPr>
        <p:txBody>
          <a:bodyPr/>
          <a:lstStyle/>
          <a:p>
            <a:pPr algn="ctr" fontAlgn="auto">
              <a:spcAft>
                <a:spcPts val="0"/>
              </a:spcAft>
              <a:defRPr/>
            </a:pPr>
            <a:r>
              <a:rPr lang="fa-IR" altLang="en-US" sz="2800" dirty="0" smtClean="0">
                <a:solidFill>
                  <a:schemeClr val="accent1">
                    <a:lumMod val="60000"/>
                    <a:lumOff val="40000"/>
                  </a:schemeClr>
                </a:solidFill>
              </a:rPr>
              <a:t>اصل وحدت </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982663" y="1449388"/>
            <a:ext cx="7704137" cy="4549775"/>
          </a:xfrm>
        </p:spPr>
        <p:txBody>
          <a:bodyPr>
            <a:normAutofit fontScale="85000" lnSpcReduction="20000"/>
          </a:bodyPr>
          <a:lstStyle/>
          <a:p>
            <a:pPr marL="0" indent="0" fontAlgn="auto">
              <a:spcAft>
                <a:spcPts val="0"/>
              </a:spcAft>
              <a:buClr>
                <a:srgbClr val="DD8047"/>
              </a:buClr>
              <a:buFont typeface="Wingdings"/>
              <a:buNone/>
              <a:defRPr/>
            </a:pPr>
            <a:r>
              <a:rPr lang="fa-IR" sz="2800" dirty="0" smtClean="0">
                <a:solidFill>
                  <a:prstClr val="black"/>
                </a:solidFill>
              </a:rPr>
              <a:t>یک جمله باید فقط شامل یک مضمون و نکته اصلی باشد. </a:t>
            </a:r>
          </a:p>
          <a:p>
            <a:pPr marL="0" indent="0" fontAlgn="auto">
              <a:spcAft>
                <a:spcPts val="0"/>
              </a:spcAft>
              <a:buClr>
                <a:srgbClr val="DD8047"/>
              </a:buClr>
              <a:buFont typeface="Wingdings"/>
              <a:buNone/>
              <a:defRPr/>
            </a:pPr>
            <a:r>
              <a:rPr lang="fa-IR" sz="2800" dirty="0" smtClean="0">
                <a:solidFill>
                  <a:prstClr val="black"/>
                </a:solidFill>
              </a:rPr>
              <a:t>به منظور حفظ وحدت جمله نکات زیر باید مورد توجه قرار گیرد: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 هیچ کدام از نکات لازم برای قابل درک نمودن مفهوم وفکر اصلی نباید از جمله حذف شود </a:t>
            </a:r>
            <a:endParaRPr lang="fa-IR" altLang="en-US" sz="24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400" dirty="0">
                <a:solidFill>
                  <a:prstClr val="black"/>
                </a:solidFill>
              </a:rPr>
              <a:t> </a:t>
            </a:r>
            <a:r>
              <a:rPr lang="fa-IR" altLang="en-US" sz="2400" dirty="0" smtClean="0">
                <a:solidFill>
                  <a:prstClr val="black"/>
                </a:solidFill>
              </a:rPr>
              <a:t> هیچ نکته اضافی و غیر لازم در جمله گنجانده نشود</a:t>
            </a:r>
            <a:endParaRPr lang="fa-IR" altLang="en-US" sz="24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 قواعد صحیح دستور زبان به دقت مورد توجه قرار گیرد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روابط بین مضمون و ایده های اصلی و فرعی با به کار بردن حروف ربط صحیح و به جا نشان داده شود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افکار مستقل را در ترکیب  جملات مستقل و افکار فرعی در جملات فرعی و تبعی قرار داده شود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نباید در میان جمله، جهت فکر را بیش از یک بار تغییر داد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از نوشتن جملات طولانی که حفظ معانی  و درک ارتباط بین فاعل و مفعول و مراجع ضمیر را مشکل می سازد باید پرهیز کرد</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باید از علائم نقطه گذاری به نحو دقیق و صحیح استفاده کرد تا معانی جملات تغییر نکند.</a:t>
            </a:r>
          </a:p>
          <a:p>
            <a:pPr marL="457200" indent="-457200" algn="just" fontAlgn="auto">
              <a:spcBef>
                <a:spcPct val="0"/>
              </a:spcBef>
              <a:spcAft>
                <a:spcPts val="0"/>
              </a:spcAft>
              <a:buClr>
                <a:srgbClr val="DD8047"/>
              </a:buClr>
              <a:buFont typeface="+mj-lt"/>
              <a:buAutoNum type="arabicPeriod"/>
              <a:defRPr/>
            </a:pPr>
            <a:endParaRPr lang="fa-IR" altLang="en-US" sz="2400" dirty="0">
              <a:solidFill>
                <a:prstClr val="black"/>
              </a:solidFill>
            </a:endParaRPr>
          </a:p>
          <a:p>
            <a:pPr marL="0" indent="0" fontAlgn="auto">
              <a:spcAft>
                <a:spcPts val="0"/>
              </a:spcAft>
              <a:buClr>
                <a:srgbClr val="DD8047"/>
              </a:buClr>
              <a:buFont typeface="Wingdings"/>
              <a:buNone/>
              <a:defRPr/>
            </a:pPr>
            <a:endParaRPr lang="fa-IR" sz="2800" dirty="0" smtClean="0">
              <a:solidFill>
                <a:prstClr val="blac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39750" y="188913"/>
            <a:ext cx="7704138" cy="811212"/>
          </a:xfrm>
        </p:spPr>
        <p:txBody>
          <a:bodyPr/>
          <a:lstStyle/>
          <a:p>
            <a:pPr algn="ctr" fontAlgn="auto">
              <a:spcAft>
                <a:spcPts val="0"/>
              </a:spcAft>
              <a:defRPr/>
            </a:pPr>
            <a:r>
              <a:rPr lang="fa-IR" altLang="en-US" sz="2800" dirty="0" smtClean="0">
                <a:solidFill>
                  <a:schemeClr val="accent1">
                    <a:lumMod val="60000"/>
                    <a:lumOff val="40000"/>
                  </a:schemeClr>
                </a:solidFill>
              </a:rPr>
              <a:t>اصل ربط</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684213" y="1268413"/>
            <a:ext cx="7704137" cy="4730750"/>
          </a:xfrm>
        </p:spPr>
        <p:txBody>
          <a:bodyPr/>
          <a:lstStyle/>
          <a:p>
            <a:pPr marL="0" indent="0" fontAlgn="auto">
              <a:spcAft>
                <a:spcPts val="0"/>
              </a:spcAft>
              <a:buClr>
                <a:srgbClr val="DD8047"/>
              </a:buClr>
              <a:buFont typeface="Wingdings"/>
              <a:buNone/>
              <a:defRPr/>
            </a:pPr>
            <a:r>
              <a:rPr lang="fa-IR" sz="2600" dirty="0" smtClean="0">
                <a:solidFill>
                  <a:prstClr val="black"/>
                </a:solidFill>
              </a:rPr>
              <a:t>هر یک از کلمات و قسمتهای جمله باید چنان به هم متصل و مرتبط باشند و با یکدیگر ترکیب شوند که معنی اصلی و مورد نظر خود را از دست ندهند. رعایت اصل ربط سبب می شود که </a:t>
            </a:r>
            <a:r>
              <a:rPr lang="fa-IR" sz="2600" u="sng" dirty="0" smtClean="0">
                <a:solidFill>
                  <a:prstClr val="black"/>
                </a:solidFill>
              </a:rPr>
              <a:t>جمله، دوپهلو، مبهم و بی معنی نگردد</a:t>
            </a:r>
            <a:r>
              <a:rPr lang="fa-IR" sz="2600" dirty="0" smtClean="0">
                <a:solidFill>
                  <a:prstClr val="black"/>
                </a:solidFill>
              </a:rPr>
              <a:t>.  </a:t>
            </a:r>
            <a:endParaRPr lang="fa-IR" sz="2600" dirty="0">
              <a:solidFill>
                <a:prstClr val="black"/>
              </a:solidFill>
            </a:endParaRPr>
          </a:p>
          <a:p>
            <a:pPr marL="0" indent="0" fontAlgn="auto">
              <a:spcAft>
                <a:spcPts val="0"/>
              </a:spcAft>
              <a:buClr>
                <a:srgbClr val="DD8047"/>
              </a:buClr>
              <a:buFont typeface="Wingdings"/>
              <a:buNone/>
              <a:defRPr/>
            </a:pPr>
            <a:r>
              <a:rPr lang="fa-IR" sz="2600" dirty="0">
                <a:solidFill>
                  <a:prstClr val="black"/>
                </a:solidFill>
              </a:rPr>
              <a:t>به منظور حفظ </a:t>
            </a:r>
            <a:r>
              <a:rPr lang="fa-IR" sz="2600" dirty="0" smtClean="0">
                <a:solidFill>
                  <a:prstClr val="black"/>
                </a:solidFill>
              </a:rPr>
              <a:t>ربط </a:t>
            </a:r>
            <a:r>
              <a:rPr lang="fa-IR" sz="2600" dirty="0">
                <a:solidFill>
                  <a:prstClr val="black"/>
                </a:solidFill>
              </a:rPr>
              <a:t>نکات زیر باید مورد توجه قرار گیرد:</a:t>
            </a:r>
          </a:p>
          <a:p>
            <a:pPr marL="457200" indent="-457200" algn="just" fontAlgn="auto">
              <a:spcBef>
                <a:spcPct val="0"/>
              </a:spcBef>
              <a:spcAft>
                <a:spcPts val="0"/>
              </a:spcAft>
              <a:buClr>
                <a:srgbClr val="DD8047"/>
              </a:buClr>
              <a:buFont typeface="+mj-lt"/>
              <a:buAutoNum type="arabicPeriod"/>
              <a:defRPr/>
            </a:pPr>
            <a:r>
              <a:rPr lang="fa-IR" altLang="en-US" sz="2200" dirty="0" smtClean="0">
                <a:solidFill>
                  <a:prstClr val="black"/>
                </a:solidFill>
              </a:rPr>
              <a:t> کلمات را به ترتیب صحیح در جمله قرار داد و در به کار گیری قیود وصفی باید دقت خاصی کرد. مثال: </a:t>
            </a:r>
            <a:r>
              <a:rPr lang="fa-IR" altLang="en-US" sz="2200" dirty="0" smtClean="0">
                <a:solidFill>
                  <a:srgbClr val="FF0000"/>
                </a:solidFill>
              </a:rPr>
              <a:t>«</a:t>
            </a:r>
            <a:r>
              <a:rPr lang="fa-IR" altLang="en-US" sz="2200" u="sng" dirty="0" smtClean="0">
                <a:solidFill>
                  <a:srgbClr val="FF0000"/>
                </a:solidFill>
              </a:rPr>
              <a:t>منتقد پنج غلط از مقاله او گرفت که اتفاقا همه درست بود». </a:t>
            </a:r>
            <a:endParaRPr lang="fa-IR" altLang="en-US" sz="2200" u="sng" dirty="0">
              <a:solidFill>
                <a:srgbClr val="FF0000"/>
              </a:solidFill>
            </a:endParaRPr>
          </a:p>
          <a:p>
            <a:pPr marL="457200" indent="-457200" algn="just" fontAlgn="auto">
              <a:spcBef>
                <a:spcPct val="0"/>
              </a:spcBef>
              <a:spcAft>
                <a:spcPts val="0"/>
              </a:spcAft>
              <a:buClr>
                <a:srgbClr val="DD8047"/>
              </a:buClr>
              <a:buFont typeface="+mj-lt"/>
              <a:buAutoNum type="arabicPeriod"/>
              <a:defRPr/>
            </a:pPr>
            <a:r>
              <a:rPr lang="fa-IR" altLang="en-US" sz="2200" dirty="0">
                <a:solidFill>
                  <a:prstClr val="black"/>
                </a:solidFill>
              </a:rPr>
              <a:t>  </a:t>
            </a:r>
            <a:r>
              <a:rPr lang="fa-IR" altLang="en-US" sz="2200" dirty="0" smtClean="0">
                <a:solidFill>
                  <a:prstClr val="black"/>
                </a:solidFill>
              </a:rPr>
              <a:t>باید همیشه هر فعل و عمل را به فاعل آن ربط و نسبت داد </a:t>
            </a:r>
            <a:endParaRPr lang="fa-IR" altLang="en-US" sz="22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200" dirty="0" smtClean="0">
                <a:solidFill>
                  <a:prstClr val="black"/>
                </a:solidFill>
              </a:rPr>
              <a:t>اگر در جمله مقایسه ای صورت گرفته باید از تکمیل آن مطمئن شد، نباید مقایسه را به صورت ناقص تمام کرد. </a:t>
            </a:r>
            <a:endParaRPr lang="fa-IR" altLang="en-US" sz="2200" dirty="0">
              <a:solidFill>
                <a:prstClr val="black"/>
              </a:solidFill>
            </a:endParaRPr>
          </a:p>
          <a:p>
            <a:pPr marL="457200" indent="-457200" algn="just" fontAlgn="auto">
              <a:spcBef>
                <a:spcPct val="0"/>
              </a:spcBef>
              <a:spcAft>
                <a:spcPts val="0"/>
              </a:spcAft>
              <a:buClr>
                <a:srgbClr val="DD8047"/>
              </a:buClr>
              <a:buFont typeface="+mj-lt"/>
              <a:buAutoNum type="arabicPeriod"/>
              <a:defRPr/>
            </a:pPr>
            <a:r>
              <a:rPr lang="fa-IR" altLang="en-US" sz="2200" dirty="0" smtClean="0">
                <a:solidFill>
                  <a:prstClr val="black"/>
                </a:solidFill>
              </a:rPr>
              <a:t> به کار بردن ضمایر دارای اهمیت بسیار است </a:t>
            </a:r>
            <a:endParaRPr lang="fa-IR" altLang="en-US" sz="2200" dirty="0">
              <a:solidFill>
                <a:prstClr val="black"/>
              </a:solidFill>
            </a:endParaRP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82663" y="457200"/>
            <a:ext cx="7704137" cy="884238"/>
          </a:xfrm>
        </p:spPr>
        <p:txBody>
          <a:bodyPr/>
          <a:lstStyle/>
          <a:p>
            <a:pPr algn="ctr" fontAlgn="auto">
              <a:spcAft>
                <a:spcPts val="0"/>
              </a:spcAft>
              <a:defRPr/>
            </a:pPr>
            <a:r>
              <a:rPr lang="fa-IR" altLang="en-US" sz="2800" dirty="0" smtClean="0">
                <a:solidFill>
                  <a:schemeClr val="accent1">
                    <a:lumMod val="60000"/>
                    <a:lumOff val="40000"/>
                  </a:schemeClr>
                </a:solidFill>
              </a:rPr>
              <a:t>اصل تاکید </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539750" y="1844675"/>
            <a:ext cx="7704138" cy="3333750"/>
          </a:xfrm>
        </p:spPr>
        <p:txBody>
          <a:bodyPr/>
          <a:lstStyle/>
          <a:p>
            <a:pPr marL="0" indent="0" fontAlgn="auto">
              <a:spcAft>
                <a:spcPts val="0"/>
              </a:spcAft>
              <a:buClr>
                <a:srgbClr val="DD8047"/>
              </a:buClr>
              <a:buFont typeface="Wingdings"/>
              <a:buNone/>
              <a:defRPr/>
            </a:pPr>
            <a:r>
              <a:rPr lang="fa-IR" sz="2600" dirty="0" smtClean="0">
                <a:solidFill>
                  <a:prstClr val="black"/>
                </a:solidFill>
              </a:rPr>
              <a:t> تأکید یعنی قرار دادن مطالب و افکار مهم جمله در محل مناسب به طوری که به گیرایی جمله کمک کند. </a:t>
            </a: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33375"/>
            <a:ext cx="8137525" cy="5307013"/>
          </a:xfrm>
        </p:spPr>
        <p:txBody>
          <a:bodyPr>
            <a:normAutofit lnSpcReduction="10000"/>
          </a:bodyPr>
          <a:lstStyle/>
          <a:p>
            <a:pPr marL="0" indent="0" fontAlgn="auto">
              <a:spcAft>
                <a:spcPts val="0"/>
              </a:spcAft>
              <a:buClr>
                <a:srgbClr val="DD8047"/>
              </a:buClr>
              <a:buFont typeface="Wingdings"/>
              <a:buNone/>
              <a:defRPr/>
            </a:pPr>
            <a:r>
              <a:rPr lang="fa-IR" sz="1400" dirty="0">
                <a:solidFill>
                  <a:prstClr val="black"/>
                </a:solidFill>
              </a:rPr>
              <a:t>به طور خلاصه تا آنجا که به نگارش کلمات و جملات مربوط است نکات زیر باید رعایت گردد</a:t>
            </a:r>
            <a:r>
              <a:rPr lang="fa-IR" sz="1800" dirty="0">
                <a:solidFill>
                  <a:prstClr val="black"/>
                </a:solidFill>
              </a:rPr>
              <a:t>: </a:t>
            </a:r>
          </a:p>
          <a:p>
            <a:pPr marL="0" indent="0" fontAlgn="auto">
              <a:spcAft>
                <a:spcPts val="0"/>
              </a:spcAft>
              <a:buClr>
                <a:srgbClr val="DD8047"/>
              </a:buClr>
              <a:buFont typeface="Wingdings"/>
              <a:buNone/>
              <a:defRPr/>
            </a:pPr>
            <a:r>
              <a:rPr lang="fa-IR" sz="1800" dirty="0">
                <a:solidFill>
                  <a:prstClr val="black"/>
                </a:solidFill>
              </a:rPr>
              <a:t>به منظور حفظ ربط نکات زیر باید مورد توجه قرار </a:t>
            </a:r>
            <a:r>
              <a:rPr lang="fa-IR" sz="1800" dirty="0" smtClean="0">
                <a:solidFill>
                  <a:prstClr val="black"/>
                </a:solidFill>
              </a:rPr>
              <a:t>گیرد:</a:t>
            </a:r>
          </a:p>
          <a:p>
            <a:pPr marL="0" indent="0" algn="just" fontAlgn="auto">
              <a:spcBef>
                <a:spcPct val="0"/>
              </a:spcBef>
              <a:spcAft>
                <a:spcPts val="0"/>
              </a:spcAft>
              <a:buClr>
                <a:srgbClr val="DD8047"/>
              </a:buClr>
              <a:buFont typeface="Arial" pitchFamily="34" charset="0"/>
              <a:buNone/>
              <a:defRPr/>
            </a:pPr>
            <a:r>
              <a:rPr lang="fa-IR" altLang="en-US" sz="1400" b="1" dirty="0" smtClean="0">
                <a:solidFill>
                  <a:srgbClr val="FF0000"/>
                </a:solidFill>
              </a:rPr>
              <a:t>صریح</a:t>
            </a:r>
            <a:r>
              <a:rPr lang="fa-IR" altLang="en-US" b="1" dirty="0" smtClean="0">
                <a:solidFill>
                  <a:srgbClr val="FF0000"/>
                </a:solidFill>
              </a:rPr>
              <a:t> </a:t>
            </a:r>
            <a:r>
              <a:rPr lang="fa-IR" altLang="en-US" sz="1400" b="1" dirty="0">
                <a:solidFill>
                  <a:srgbClr val="FF0000"/>
                </a:solidFill>
              </a:rPr>
              <a:t>نویسی  </a:t>
            </a:r>
            <a:r>
              <a:rPr lang="fa-IR" altLang="en-US" sz="1100" dirty="0">
                <a:solidFill>
                  <a:prstClr val="black"/>
                </a:solidFill>
              </a:rPr>
              <a:t>(یعنی خودداری از به کار بردن لغات و اصطلاحات مبهم و کلماتی که دارای معانی قطعی نیست)</a:t>
            </a:r>
          </a:p>
          <a:p>
            <a:pPr marL="457200" indent="-457200" algn="just" fontAlgn="auto">
              <a:spcBef>
                <a:spcPct val="0"/>
              </a:spcBef>
              <a:spcAft>
                <a:spcPts val="0"/>
              </a:spcAft>
              <a:buClr>
                <a:srgbClr val="DD8047"/>
              </a:buClr>
              <a:buFont typeface="+mj-lt"/>
              <a:buAutoNum type="arabicPeriod"/>
              <a:defRPr/>
            </a:pPr>
            <a:endParaRPr lang="fa-IR" altLang="en-US" sz="1100" dirty="0">
              <a:solidFill>
                <a:prstClr val="black"/>
              </a:solidFill>
            </a:endParaRPr>
          </a:p>
          <a:p>
            <a:pPr marL="0" indent="0" algn="just" fontAlgn="auto">
              <a:spcBef>
                <a:spcPct val="0"/>
              </a:spcBef>
              <a:spcAft>
                <a:spcPts val="0"/>
              </a:spcAft>
              <a:buClr>
                <a:srgbClr val="DD8047"/>
              </a:buClr>
              <a:buFont typeface="Wingdings"/>
              <a:buNone/>
              <a:defRPr/>
            </a:pPr>
            <a:r>
              <a:rPr lang="fa-IR" altLang="en-US" sz="1600" dirty="0">
                <a:solidFill>
                  <a:prstClr val="black"/>
                </a:solidFill>
              </a:rPr>
              <a:t>         </a:t>
            </a:r>
            <a:r>
              <a:rPr lang="fa-IR" altLang="en-US" sz="1500" b="1" u="sng" dirty="0">
                <a:solidFill>
                  <a:prstClr val="black"/>
                </a:solidFill>
              </a:rPr>
              <a:t>ننویسیم  </a:t>
            </a:r>
            <a:r>
              <a:rPr lang="fa-IR" altLang="en-US" sz="1500" b="1" dirty="0">
                <a:solidFill>
                  <a:prstClr val="black"/>
                </a:solidFill>
              </a:rPr>
              <a:t>                                </a:t>
            </a:r>
            <a:r>
              <a:rPr lang="fa-IR" altLang="en-US" sz="1500" b="1" u="sng" dirty="0">
                <a:solidFill>
                  <a:prstClr val="black"/>
                </a:solidFill>
              </a:rPr>
              <a:t>بنویسیم </a:t>
            </a:r>
          </a:p>
          <a:p>
            <a:pPr marL="0" indent="0" algn="just" fontAlgn="auto">
              <a:spcBef>
                <a:spcPct val="0"/>
              </a:spcBef>
              <a:spcAft>
                <a:spcPts val="0"/>
              </a:spcAft>
              <a:buClr>
                <a:srgbClr val="DD8047"/>
              </a:buClr>
              <a:buFont typeface="Wingdings"/>
              <a:buNone/>
              <a:defRPr/>
            </a:pPr>
            <a:endParaRPr lang="fa-IR" altLang="en-US" sz="1500" b="1" u="sng" dirty="0">
              <a:solidFill>
                <a:prstClr val="black"/>
              </a:solidFill>
            </a:endParaRPr>
          </a:p>
          <a:p>
            <a:pPr marL="0" indent="0" algn="just" fontAlgn="auto">
              <a:spcBef>
                <a:spcPct val="0"/>
              </a:spcBef>
              <a:spcAft>
                <a:spcPts val="0"/>
              </a:spcAft>
              <a:buClr>
                <a:srgbClr val="DD8047"/>
              </a:buClr>
              <a:buFont typeface="Wingdings"/>
              <a:buNone/>
              <a:defRPr/>
            </a:pPr>
            <a:r>
              <a:rPr lang="fa-IR" altLang="en-US" sz="1100" dirty="0">
                <a:solidFill>
                  <a:prstClr val="black"/>
                </a:solidFill>
              </a:rPr>
              <a:t>              </a:t>
            </a:r>
            <a:r>
              <a:rPr lang="fa-IR" altLang="en-US" sz="1500" dirty="0">
                <a:solidFill>
                  <a:prstClr val="black"/>
                </a:solidFill>
              </a:rPr>
              <a:t>خیلی زود                                     فردا ساعت 3 بعد از ظهر </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خیلی                                         90 درصد، 10 کیلو، یکصد نفر </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اکثریت                                       87 درصد </a:t>
            </a:r>
          </a:p>
          <a:p>
            <a:pPr marL="0" indent="0" algn="just" fontAlgn="auto">
              <a:spcBef>
                <a:spcPct val="0"/>
              </a:spcBef>
              <a:spcAft>
                <a:spcPts val="0"/>
              </a:spcAft>
              <a:buClr>
                <a:srgbClr val="DD8047"/>
              </a:buClr>
              <a:buFont typeface="Wingdings"/>
              <a:buNone/>
              <a:defRPr/>
            </a:pPr>
            <a:endParaRPr lang="fa-IR" altLang="en-US" sz="1500" dirty="0">
              <a:solidFill>
                <a:prstClr val="black"/>
              </a:solidFill>
            </a:endParaRPr>
          </a:p>
          <a:p>
            <a:pPr marL="0" indent="0" algn="just" fontAlgn="auto">
              <a:spcBef>
                <a:spcPct val="0"/>
              </a:spcBef>
              <a:spcAft>
                <a:spcPts val="0"/>
              </a:spcAft>
              <a:buClr>
                <a:srgbClr val="DD8047"/>
              </a:buClr>
              <a:buFont typeface="Arial" pitchFamily="34" charset="0"/>
              <a:buNone/>
              <a:defRPr/>
            </a:pPr>
            <a:r>
              <a:rPr lang="fa-IR" altLang="en-US" sz="1500" dirty="0">
                <a:solidFill>
                  <a:prstClr val="black"/>
                </a:solidFill>
              </a:rPr>
              <a:t>   </a:t>
            </a:r>
            <a:r>
              <a:rPr lang="fa-IR" altLang="en-US" sz="1500" b="1" dirty="0">
                <a:solidFill>
                  <a:srgbClr val="FF0000"/>
                </a:solidFill>
              </a:rPr>
              <a:t>ساده نویسی</a:t>
            </a:r>
          </a:p>
          <a:p>
            <a:pPr marL="0" indent="0" algn="just" fontAlgn="auto">
              <a:spcBef>
                <a:spcPct val="0"/>
              </a:spcBef>
              <a:spcAft>
                <a:spcPts val="0"/>
              </a:spcAft>
              <a:buClr>
                <a:srgbClr val="DD8047"/>
              </a:buClr>
              <a:buFont typeface="Wingdings"/>
              <a:buNone/>
              <a:defRPr/>
            </a:pPr>
            <a:r>
              <a:rPr lang="fa-IR" altLang="en-US" sz="1500" b="1" dirty="0">
                <a:solidFill>
                  <a:srgbClr val="FF0000"/>
                </a:solidFill>
              </a:rPr>
              <a:t>         </a:t>
            </a:r>
            <a:r>
              <a:rPr lang="fa-IR" altLang="en-US" sz="1500" b="1" u="sng" dirty="0">
                <a:solidFill>
                  <a:prstClr val="black"/>
                </a:solidFill>
              </a:rPr>
              <a:t>ننویسیم</a:t>
            </a:r>
            <a:r>
              <a:rPr lang="fa-IR" altLang="en-US" sz="1500" dirty="0">
                <a:solidFill>
                  <a:prstClr val="black"/>
                </a:solidFill>
              </a:rPr>
              <a:t>                         </a:t>
            </a:r>
            <a:r>
              <a:rPr lang="fa-IR" altLang="en-US" sz="1500" b="1" u="sng" dirty="0">
                <a:solidFill>
                  <a:prstClr val="black"/>
                </a:solidFill>
              </a:rPr>
              <a:t>بنویسیم</a:t>
            </a:r>
            <a:r>
              <a:rPr lang="fa-IR" altLang="en-US" sz="1500" dirty="0">
                <a:solidFill>
                  <a:prstClr val="black"/>
                </a:solidFill>
              </a:rPr>
              <a:t> </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ذی قیمت                       گران بها</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بالفعل                              هم اکنون </a:t>
            </a:r>
          </a:p>
          <a:p>
            <a:pPr marL="0" indent="0" algn="just" fontAlgn="auto">
              <a:spcBef>
                <a:spcPct val="0"/>
              </a:spcBef>
              <a:spcAft>
                <a:spcPts val="0"/>
              </a:spcAft>
              <a:buClr>
                <a:srgbClr val="DD8047"/>
              </a:buClr>
              <a:buFont typeface="Wingdings"/>
              <a:buNone/>
              <a:defRPr/>
            </a:pPr>
            <a:r>
              <a:rPr lang="fa-IR" altLang="en-US" sz="1500" dirty="0">
                <a:solidFill>
                  <a:prstClr val="black"/>
                </a:solidFill>
              </a:rPr>
              <a:t>         ذی روح                          جاندار </a:t>
            </a:r>
          </a:p>
          <a:p>
            <a:pPr marL="0" indent="0" algn="just" fontAlgn="auto">
              <a:spcBef>
                <a:spcPct val="0"/>
              </a:spcBef>
              <a:spcAft>
                <a:spcPts val="0"/>
              </a:spcAft>
              <a:buClr>
                <a:srgbClr val="DD8047"/>
              </a:buClr>
              <a:buFont typeface="Wingdings"/>
              <a:buNone/>
              <a:defRPr/>
            </a:pPr>
            <a:endParaRPr lang="fa-IR" altLang="en-US" sz="1500" dirty="0">
              <a:solidFill>
                <a:prstClr val="black"/>
              </a:solidFill>
            </a:endParaRPr>
          </a:p>
          <a:p>
            <a:pPr marL="0" indent="0" algn="just" fontAlgn="auto">
              <a:spcBef>
                <a:spcPct val="0"/>
              </a:spcBef>
              <a:spcAft>
                <a:spcPts val="0"/>
              </a:spcAft>
              <a:buClr>
                <a:srgbClr val="DD8047"/>
              </a:buClr>
              <a:buFont typeface="Arial" pitchFamily="34" charset="0"/>
              <a:buNone/>
              <a:defRPr/>
            </a:pPr>
            <a:r>
              <a:rPr lang="fa-IR" altLang="en-US" sz="1500" dirty="0">
                <a:solidFill>
                  <a:prstClr val="black"/>
                </a:solidFill>
              </a:rPr>
              <a:t>  </a:t>
            </a:r>
            <a:r>
              <a:rPr lang="fa-IR" altLang="en-US" sz="1700" b="1" dirty="0">
                <a:solidFill>
                  <a:srgbClr val="FF0000"/>
                </a:solidFill>
              </a:rPr>
              <a:t>کوتاه</a:t>
            </a:r>
            <a:r>
              <a:rPr lang="fa-IR" altLang="en-US" sz="1500" b="1" dirty="0">
                <a:solidFill>
                  <a:srgbClr val="FF0000"/>
                </a:solidFill>
              </a:rPr>
              <a:t> نویسی (ایجاز) </a:t>
            </a:r>
          </a:p>
          <a:p>
            <a:pPr marL="0" indent="0" algn="just" fontAlgn="auto">
              <a:spcBef>
                <a:spcPct val="0"/>
              </a:spcBef>
              <a:spcAft>
                <a:spcPts val="0"/>
              </a:spcAft>
              <a:buClr>
                <a:srgbClr val="DD8047"/>
              </a:buClr>
              <a:buFont typeface="Wingdings"/>
              <a:buNone/>
              <a:defRPr/>
            </a:pPr>
            <a:endParaRPr lang="fa-IR" altLang="en-US" sz="1500" b="1"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333375"/>
            <a:ext cx="8137525" cy="5307013"/>
          </a:xfrm>
        </p:spPr>
        <p:txBody>
          <a:bodyPr/>
          <a:lstStyle/>
          <a:p>
            <a:pPr marL="0" indent="0" fontAlgn="auto">
              <a:spcAft>
                <a:spcPts val="0"/>
              </a:spcAft>
              <a:buClr>
                <a:srgbClr val="DD8047"/>
              </a:buClr>
              <a:buFont typeface="Wingdings"/>
              <a:buNone/>
              <a:defRPr/>
            </a:pPr>
            <a:r>
              <a:rPr lang="fa-IR" altLang="en-US" sz="1500" b="1" dirty="0" smtClean="0">
                <a:solidFill>
                  <a:srgbClr val="FF0000"/>
                </a:solidFill>
              </a:rPr>
              <a:t> </a:t>
            </a:r>
            <a:endParaRPr lang="fa-IR" altLang="en-US" sz="1500" b="1" dirty="0">
              <a:solidFill>
                <a:srgbClr val="FF0000"/>
              </a:solidFill>
            </a:endParaRPr>
          </a:p>
          <a:p>
            <a:pPr marL="0" indent="0" algn="just" fontAlgn="auto">
              <a:spcBef>
                <a:spcPct val="0"/>
              </a:spcBef>
              <a:spcAft>
                <a:spcPts val="0"/>
              </a:spcAft>
              <a:buClr>
                <a:srgbClr val="DD8047"/>
              </a:buClr>
              <a:buFont typeface="Wingdings"/>
              <a:buNone/>
              <a:defRPr/>
            </a:pPr>
            <a:endParaRPr lang="fa-IR" altLang="en-US" sz="1500" b="1" dirty="0" smtClean="0">
              <a:solidFill>
                <a:srgbClr val="FF0000"/>
              </a:solidFill>
            </a:endParaRPr>
          </a:p>
          <a:p>
            <a:pPr marL="0" indent="0" algn="just" fontAlgn="auto">
              <a:spcBef>
                <a:spcPct val="0"/>
              </a:spcBef>
              <a:spcAft>
                <a:spcPts val="0"/>
              </a:spcAft>
              <a:buClr>
                <a:srgbClr val="DD8047"/>
              </a:buClr>
              <a:buFont typeface="Arial" pitchFamily="34" charset="0"/>
              <a:buNone/>
              <a:defRPr/>
            </a:pPr>
            <a:r>
              <a:rPr lang="fa-IR" altLang="en-US" sz="1500" dirty="0" smtClean="0">
                <a:solidFill>
                  <a:prstClr val="black"/>
                </a:solidFill>
              </a:rPr>
              <a:t>   </a:t>
            </a:r>
            <a:r>
              <a:rPr lang="fa-IR" altLang="en-US" sz="3600" dirty="0">
                <a:solidFill>
                  <a:srgbClr val="FF0000"/>
                </a:solidFill>
              </a:rPr>
              <a:t>فصاحت و بلاغت ( فصیح: زیبا و دلپسند، بلیغ: جامع و مانع، روشن و خالی از ابهام</a:t>
            </a:r>
            <a:r>
              <a:rPr lang="fa-IR" altLang="en-US" sz="3600" dirty="0" smtClean="0">
                <a:solidFill>
                  <a:srgbClr val="FF0000"/>
                </a:solidFill>
              </a:rPr>
              <a:t>)</a:t>
            </a:r>
          </a:p>
          <a:p>
            <a:pPr marL="0" indent="0" algn="just" fontAlgn="auto">
              <a:spcBef>
                <a:spcPct val="0"/>
              </a:spcBef>
              <a:spcAft>
                <a:spcPts val="0"/>
              </a:spcAft>
              <a:buClr>
                <a:srgbClr val="DD8047"/>
              </a:buClr>
              <a:buFont typeface="Arial" pitchFamily="34" charset="0"/>
              <a:buNone/>
              <a:defRPr/>
            </a:pPr>
            <a:endParaRPr lang="fa-IR" altLang="en-US" sz="3600" dirty="0">
              <a:solidFill>
                <a:srgbClr val="FF0000"/>
              </a:solidFill>
            </a:endParaRPr>
          </a:p>
          <a:p>
            <a:pPr marL="0" indent="0" algn="just" fontAlgn="auto">
              <a:spcBef>
                <a:spcPct val="0"/>
              </a:spcBef>
              <a:spcAft>
                <a:spcPts val="0"/>
              </a:spcAft>
              <a:buClr>
                <a:srgbClr val="DD8047"/>
              </a:buClr>
              <a:buFont typeface="Wingdings"/>
              <a:buNone/>
              <a:defRPr/>
            </a:pPr>
            <a:r>
              <a:rPr lang="fa-IR" altLang="en-US" sz="3200" b="1" dirty="0" smtClean="0">
                <a:solidFill>
                  <a:prstClr val="black"/>
                </a:solidFill>
              </a:rPr>
              <a:t>حضرت علی (ع): </a:t>
            </a:r>
          </a:p>
          <a:p>
            <a:pPr marL="0" indent="0" algn="just" fontAlgn="auto">
              <a:spcBef>
                <a:spcPct val="0"/>
              </a:spcBef>
              <a:spcAft>
                <a:spcPts val="0"/>
              </a:spcAft>
              <a:buClr>
                <a:srgbClr val="DD8047"/>
              </a:buClr>
              <a:buFont typeface="Wingdings"/>
              <a:buNone/>
              <a:defRPr/>
            </a:pPr>
            <a:r>
              <a:rPr lang="fa-IR" altLang="en-US" sz="3200" b="1" dirty="0" smtClean="0">
                <a:solidFill>
                  <a:prstClr val="black"/>
                </a:solidFill>
              </a:rPr>
              <a:t>بهترین سخن آن است که در عین کوتاهی بر تمام مقصود گوینده دلالت کند و هرگز ملال نیاورد.</a:t>
            </a:r>
          </a:p>
          <a:p>
            <a:pPr marL="0" indent="0" fontAlgn="auto">
              <a:spcAft>
                <a:spcPts val="0"/>
              </a:spcAft>
              <a:buClr>
                <a:schemeClr val="accent1">
                  <a:lumMod val="60000"/>
                  <a:lumOff val="40000"/>
                </a:schemeClr>
              </a:buClr>
              <a:buFont typeface="Wingdings"/>
              <a:buNone/>
              <a:defRPr/>
            </a:pPr>
            <a:endParaRPr lang="en-US" sz="4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82663" y="457200"/>
            <a:ext cx="7704137" cy="955675"/>
          </a:xfrm>
        </p:spPr>
        <p:txBody>
          <a:bodyPr/>
          <a:lstStyle/>
          <a:p>
            <a:pPr algn="ctr" fontAlgn="auto">
              <a:spcAft>
                <a:spcPts val="0"/>
              </a:spcAft>
              <a:defRPr/>
            </a:pPr>
            <a:r>
              <a:rPr lang="fa-IR" altLang="en-US" sz="3600" dirty="0" smtClean="0">
                <a:solidFill>
                  <a:schemeClr val="accent1">
                    <a:lumMod val="60000"/>
                    <a:lumOff val="40000"/>
                  </a:schemeClr>
                </a:solidFill>
              </a:rPr>
              <a:t>پاراگراف بندی </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395288" y="1700213"/>
            <a:ext cx="8291512" cy="3816350"/>
          </a:xfrm>
        </p:spPr>
        <p:txBody>
          <a:bodyPr/>
          <a:lstStyle/>
          <a:p>
            <a:pPr marL="0" indent="0" fontAlgn="auto">
              <a:spcAft>
                <a:spcPts val="0"/>
              </a:spcAft>
              <a:buClr>
                <a:srgbClr val="DD8047"/>
              </a:buClr>
              <a:buFont typeface="Wingdings"/>
              <a:buNone/>
              <a:defRPr/>
            </a:pPr>
            <a:r>
              <a:rPr lang="fa-IR" sz="2600" dirty="0" smtClean="0">
                <a:solidFill>
                  <a:prstClr val="black"/>
                </a:solidFill>
              </a:rPr>
              <a:t> هر پاراگراف سه وظیفه اصلی به عهده دارد: </a:t>
            </a:r>
          </a:p>
          <a:p>
            <a:pPr marL="0" indent="0" fontAlgn="auto">
              <a:spcAft>
                <a:spcPts val="0"/>
              </a:spcAft>
              <a:buClr>
                <a:srgbClr val="DD8047"/>
              </a:buClr>
              <a:buFont typeface="Wingdings"/>
              <a:buNone/>
              <a:defRPr/>
            </a:pPr>
            <a:r>
              <a:rPr lang="fa-IR" sz="2600" dirty="0" smtClean="0">
                <a:solidFill>
                  <a:prstClr val="black"/>
                </a:solidFill>
              </a:rPr>
              <a:t>الف- جلب توجه خواننده به موضوع و فکر اصلی نوشته </a:t>
            </a:r>
          </a:p>
          <a:p>
            <a:pPr marL="0" indent="0" fontAlgn="auto">
              <a:spcAft>
                <a:spcPts val="0"/>
              </a:spcAft>
              <a:buClr>
                <a:srgbClr val="DD8047"/>
              </a:buClr>
              <a:buFont typeface="Wingdings"/>
              <a:buNone/>
              <a:defRPr/>
            </a:pPr>
            <a:r>
              <a:rPr lang="fa-IR" sz="2600" dirty="0" smtClean="0">
                <a:solidFill>
                  <a:prstClr val="black"/>
                </a:solidFill>
              </a:rPr>
              <a:t>ب- پرورش فکر اصلی نوشته به کمک بندها برای جلوگیری از انحراف فکر خواننده و قطع علاقه او </a:t>
            </a:r>
          </a:p>
          <a:p>
            <a:pPr marL="0" indent="0" fontAlgn="auto">
              <a:spcAft>
                <a:spcPts val="0"/>
              </a:spcAft>
              <a:buClr>
                <a:srgbClr val="DD8047"/>
              </a:buClr>
              <a:buFont typeface="Wingdings"/>
              <a:buNone/>
              <a:defRPr/>
            </a:pPr>
            <a:r>
              <a:rPr lang="fa-IR" sz="2600" dirty="0" smtClean="0">
                <a:solidFill>
                  <a:prstClr val="black"/>
                </a:solidFill>
              </a:rPr>
              <a:t>ج- اعلام نتیجه   </a:t>
            </a:r>
            <a:endParaRPr lang="fa-IR" sz="2600" dirty="0">
              <a:solidFill>
                <a:prstClr val="black"/>
              </a:solidFill>
            </a:endParaRP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188913"/>
            <a:ext cx="7704138" cy="882650"/>
          </a:xfrm>
        </p:spPr>
        <p:txBody>
          <a:bodyPr/>
          <a:lstStyle/>
          <a:p>
            <a:pPr algn="ctr" fontAlgn="auto">
              <a:spcAft>
                <a:spcPts val="0"/>
              </a:spcAft>
              <a:defRPr/>
            </a:pPr>
            <a:r>
              <a:rPr lang="fa-IR" altLang="en-US" sz="3600" dirty="0" smtClean="0">
                <a:solidFill>
                  <a:schemeClr val="accent1">
                    <a:lumMod val="60000"/>
                    <a:lumOff val="40000"/>
                  </a:schemeClr>
                </a:solidFill>
              </a:rPr>
              <a:t>هدف  «گزارش نویسی» </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0" y="1341438"/>
            <a:ext cx="8604250" cy="4319587"/>
          </a:xfrm>
        </p:spPr>
        <p:txBody>
          <a:bodyPr>
            <a:normAutofit lnSpcReduction="10000"/>
          </a:bodyPr>
          <a:lstStyle/>
          <a:p>
            <a:pPr marL="0" indent="0" algn="just" fontAlgn="auto">
              <a:spcAft>
                <a:spcPts val="0"/>
              </a:spcAft>
              <a:buClr>
                <a:schemeClr val="accent1">
                  <a:lumMod val="60000"/>
                  <a:lumOff val="40000"/>
                </a:schemeClr>
              </a:buClr>
              <a:buFont typeface="Wingdings" panose="05000000000000000000" pitchFamily="2" charset="2"/>
              <a:buNone/>
              <a:defRPr/>
            </a:pPr>
            <a:r>
              <a:rPr lang="fa-IR" altLang="en-US" sz="2800" dirty="0" smtClean="0"/>
              <a:t>فایده و هدف از نوشتن گزارش، رساندن پیام خود به خواننده با سرعت و صحت و روشنی است و </a:t>
            </a:r>
            <a:r>
              <a:rPr lang="fa-IR" altLang="en-US" sz="2800" u="sng" dirty="0" smtClean="0"/>
              <a:t>مهم این است </a:t>
            </a:r>
            <a:r>
              <a:rPr lang="fa-IR" altLang="en-US" sz="2800" dirty="0" smtClean="0"/>
              <a:t>که نویسنده گزارش، قادر باشد تصویری روشن از فکر و هدف خود را در ذهن خواننده ترسیم نماید. </a:t>
            </a:r>
          </a:p>
          <a:p>
            <a:pPr marL="0" indent="0" algn="ctr" fontAlgn="auto">
              <a:spcAft>
                <a:spcPts val="0"/>
              </a:spcAft>
              <a:buClr>
                <a:schemeClr val="accent1">
                  <a:lumMod val="60000"/>
                  <a:lumOff val="40000"/>
                </a:schemeClr>
              </a:buClr>
              <a:buFont typeface="Wingdings" panose="05000000000000000000" pitchFamily="2" charset="2"/>
              <a:buNone/>
              <a:defRPr/>
            </a:pPr>
            <a:r>
              <a:rPr lang="fa-IR" altLang="en-US" sz="2800" dirty="0" smtClean="0">
                <a:solidFill>
                  <a:srgbClr val="C00000"/>
                </a:solidFill>
              </a:rPr>
              <a:t>تأثیر گذاشتن بر مخاطب </a:t>
            </a:r>
          </a:p>
          <a:p>
            <a:pPr marL="0" indent="0" algn="ctr" fontAlgn="auto">
              <a:spcAft>
                <a:spcPts val="0"/>
              </a:spcAft>
              <a:buClr>
                <a:schemeClr val="accent1">
                  <a:lumMod val="60000"/>
                  <a:lumOff val="40000"/>
                </a:schemeClr>
              </a:buClr>
              <a:buFont typeface="Wingdings" panose="05000000000000000000" pitchFamily="2" charset="2"/>
              <a:buNone/>
              <a:defRPr/>
            </a:pPr>
            <a:endParaRPr lang="fa-IR" altLang="en-US" sz="2800" dirty="0" smtClean="0">
              <a:solidFill>
                <a:srgbClr val="C00000"/>
              </a:solidFill>
            </a:endParaRPr>
          </a:p>
          <a:p>
            <a:pPr marL="0" indent="0" algn="ctr" fontAlgn="auto">
              <a:spcAft>
                <a:spcPts val="0"/>
              </a:spcAft>
              <a:buClr>
                <a:schemeClr val="accent1">
                  <a:lumMod val="60000"/>
                  <a:lumOff val="40000"/>
                </a:schemeClr>
              </a:buClr>
              <a:buFont typeface="Arial" pitchFamily="34" charset="0"/>
              <a:buNone/>
              <a:defRPr/>
            </a:pPr>
            <a:r>
              <a:rPr lang="fa-IR" altLang="en-US" sz="2800" dirty="0" smtClean="0"/>
              <a:t>گزارش نویسی اداری</a:t>
            </a:r>
            <a:r>
              <a:rPr lang="fa-IR" altLang="en-US" sz="2800" dirty="0" smtClean="0">
                <a:solidFill>
                  <a:srgbClr val="C00000"/>
                </a:solidFill>
              </a:rPr>
              <a:t>: </a:t>
            </a:r>
            <a:r>
              <a:rPr lang="fa-IR" sz="2800" dirty="0"/>
              <a:t>سند یا بیانیه رسمی که بر اساس حکم اداری از طریق تحقیق، بررسی، مشاهده و بازرسی پس از تجزیه و تحلیل (نتیجه گیری) بصورت مستند و مستدل به همراه راهکار و پیشنهاد تهیه می شود.</a:t>
            </a:r>
          </a:p>
          <a:p>
            <a:pPr marL="0" indent="0" algn="ctr" fontAlgn="auto">
              <a:spcAft>
                <a:spcPts val="0"/>
              </a:spcAft>
              <a:buClr>
                <a:schemeClr val="accent1">
                  <a:lumMod val="60000"/>
                  <a:lumOff val="40000"/>
                </a:schemeClr>
              </a:buClr>
              <a:buFont typeface="Wingdings" panose="05000000000000000000" pitchFamily="2" charset="2"/>
              <a:buNone/>
              <a:defRPr/>
            </a:pPr>
            <a:endParaRPr lang="en-US" alt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82663" y="457200"/>
            <a:ext cx="7704137" cy="1243013"/>
          </a:xfrm>
        </p:spPr>
        <p:txBody>
          <a:bodyPr/>
          <a:lstStyle/>
          <a:p>
            <a:pPr algn="ctr" fontAlgn="auto">
              <a:spcAft>
                <a:spcPts val="0"/>
              </a:spcAft>
              <a:defRPr/>
            </a:pPr>
            <a:r>
              <a:rPr lang="fa-IR" altLang="en-US" sz="2800" b="1" dirty="0" smtClean="0">
                <a:solidFill>
                  <a:schemeClr val="accent1">
                    <a:lumMod val="60000"/>
                    <a:lumOff val="40000"/>
                  </a:schemeClr>
                </a:solidFill>
              </a:rPr>
              <a:t>فواید استفاده از بند یا پاراگراف </a:t>
            </a:r>
            <a:endParaRPr lang="en-US" altLang="en-US" sz="2800" b="1" dirty="0" smtClean="0">
              <a:solidFill>
                <a:schemeClr val="accent1">
                  <a:lumMod val="60000"/>
                  <a:lumOff val="40000"/>
                </a:schemeClr>
              </a:solidFill>
            </a:endParaRPr>
          </a:p>
        </p:txBody>
      </p:sp>
      <p:sp>
        <p:nvSpPr>
          <p:cNvPr id="3" name="Content Placeholder 2"/>
          <p:cNvSpPr>
            <a:spLocks noGrp="1"/>
          </p:cNvSpPr>
          <p:nvPr>
            <p:ph idx="1"/>
          </p:nvPr>
        </p:nvSpPr>
        <p:spPr>
          <a:xfrm>
            <a:off x="982663" y="1484313"/>
            <a:ext cx="7704137" cy="4514850"/>
          </a:xfrm>
        </p:spPr>
        <p:txBody>
          <a:bodyPr/>
          <a:lstStyle/>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 شکستن یکنواختی </a:t>
            </a:r>
          </a:p>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کمک به درک تقسیم بندی موضوع </a:t>
            </a:r>
          </a:p>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مشخص ساختن جزئی از کل موضوع </a:t>
            </a:r>
          </a:p>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گذاشتن فاصله سفید برای بهتر دیدن </a:t>
            </a:r>
          </a:p>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جلب توجه خواننده به تغییر موضوع یا موضوعات فرعی </a:t>
            </a:r>
          </a:p>
          <a:p>
            <a:pPr marL="457200" indent="-457200" algn="just" fontAlgn="auto">
              <a:spcBef>
                <a:spcPct val="0"/>
              </a:spcBef>
              <a:spcAft>
                <a:spcPts val="0"/>
              </a:spcAft>
              <a:buClrTx/>
              <a:buSzPct val="100000"/>
              <a:buFont typeface="+mj-lt"/>
              <a:buAutoNum type="arabicPeriod"/>
              <a:defRPr/>
            </a:pPr>
            <a:r>
              <a:rPr lang="fa-IR" altLang="en-US" sz="2400" dirty="0" smtClean="0">
                <a:solidFill>
                  <a:prstClr val="black"/>
                </a:solidFill>
              </a:rPr>
              <a:t>آسانی مراجعه به هر مطلب </a:t>
            </a:r>
            <a:endParaRPr lang="fa-IR" altLang="en-US" sz="2400" dirty="0">
              <a:solidFill>
                <a:prstClr val="black"/>
              </a:solidFill>
            </a:endParaRPr>
          </a:p>
          <a:p>
            <a:pPr marL="0" indent="0" algn="just" fontAlgn="auto">
              <a:spcBef>
                <a:spcPct val="0"/>
              </a:spcBef>
              <a:spcAft>
                <a:spcPts val="0"/>
              </a:spcAft>
              <a:buClr>
                <a:srgbClr val="DD8047"/>
              </a:buClr>
              <a:buFont typeface="Wingdings"/>
              <a:buNone/>
              <a:defRPr/>
            </a:pPr>
            <a:endParaRPr lang="fa-IR" altLang="en-US" sz="2400" dirty="0">
              <a:solidFill>
                <a:prstClr val="black"/>
              </a:solidFill>
            </a:endParaRPr>
          </a:p>
          <a:p>
            <a:pPr marL="0" indent="0" algn="just" fontAlgn="auto">
              <a:spcBef>
                <a:spcPct val="0"/>
              </a:spcBef>
              <a:spcAft>
                <a:spcPts val="0"/>
              </a:spcAft>
              <a:buClr>
                <a:srgbClr val="DD8047"/>
              </a:buClr>
              <a:buFont typeface="Wingdings"/>
              <a:buNone/>
              <a:defRPr/>
            </a:pPr>
            <a:endParaRPr lang="en-US" altLang="en-US" sz="2400" dirty="0">
              <a:solidFill>
                <a:prstClr val="black"/>
              </a:solidFill>
            </a:endParaRP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82663" y="457200"/>
            <a:ext cx="7704137" cy="884238"/>
          </a:xfrm>
        </p:spPr>
        <p:txBody>
          <a:bodyPr/>
          <a:lstStyle/>
          <a:p>
            <a:pPr algn="ctr" fontAlgn="auto">
              <a:spcAft>
                <a:spcPts val="0"/>
              </a:spcAft>
              <a:defRPr/>
            </a:pPr>
            <a:r>
              <a:rPr lang="fa-IR" altLang="en-US" sz="3600" dirty="0" smtClean="0">
                <a:solidFill>
                  <a:schemeClr val="accent1">
                    <a:lumMod val="60000"/>
                    <a:lumOff val="40000"/>
                  </a:schemeClr>
                </a:solidFill>
              </a:rPr>
              <a:t>مرحله چهارم گزارش نویسی: </a:t>
            </a:r>
            <a:r>
              <a:rPr lang="fa-IR" altLang="en-US" sz="3600" dirty="0" smtClean="0">
                <a:solidFill>
                  <a:srgbClr val="C00000"/>
                </a:solidFill>
              </a:rPr>
              <a:t>تجدید نظر </a:t>
            </a:r>
            <a:endParaRPr lang="en-US" altLang="en-US" sz="3600" dirty="0" smtClean="0">
              <a:solidFill>
                <a:srgbClr val="C00000"/>
              </a:solidFill>
            </a:endParaRPr>
          </a:p>
        </p:txBody>
      </p:sp>
      <p:sp>
        <p:nvSpPr>
          <p:cNvPr id="70659" name="Content Placeholder 2"/>
          <p:cNvSpPr>
            <a:spLocks noGrp="1"/>
          </p:cNvSpPr>
          <p:nvPr>
            <p:ph idx="1"/>
          </p:nvPr>
        </p:nvSpPr>
        <p:spPr>
          <a:xfrm>
            <a:off x="982663" y="1268413"/>
            <a:ext cx="7704137" cy="4730750"/>
          </a:xfrm>
        </p:spPr>
        <p:txBody>
          <a:bodyPr/>
          <a:lstStyle/>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تجدید نظر اول: گزارش را از نظر مطالب و مواد مندرج بررسی کنید: </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-آیا حاوی اطلاعات کافی می باشد؟</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-آیا مثالهای بیشتری لازم است؟</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-آیا حقایق، نیاز به شرح بیشتری دارند؟</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-آیا بیشتر از اندازه مطلب گنجانده شده است؟</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-آیا نوشته منطقی می باشد؟ </a:t>
            </a:r>
          </a:p>
          <a:p>
            <a:pPr marL="0" indent="0" fontAlgn="auto">
              <a:spcAft>
                <a:spcPts val="0"/>
              </a:spcAft>
              <a:buClr>
                <a:schemeClr val="accent1">
                  <a:lumMod val="60000"/>
                  <a:lumOff val="40000"/>
                </a:schemeClr>
              </a:buClr>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982663" y="457200"/>
            <a:ext cx="7704137" cy="955675"/>
          </a:xfrm>
        </p:spPr>
        <p:txBody>
          <a:bodyPr/>
          <a:lstStyle/>
          <a:p>
            <a:pPr algn="ctr" fontAlgn="auto">
              <a:spcAft>
                <a:spcPts val="0"/>
              </a:spcAft>
              <a:defRPr/>
            </a:pPr>
            <a:r>
              <a:rPr lang="fa-IR" altLang="en-US" sz="3200" b="1" dirty="0" smtClean="0">
                <a:solidFill>
                  <a:srgbClr val="C00000"/>
                </a:solidFill>
              </a:rPr>
              <a:t>تجدید نظر </a:t>
            </a:r>
            <a:endParaRPr lang="en-US" altLang="en-US" sz="3200" b="1" dirty="0" smtClean="0">
              <a:solidFill>
                <a:srgbClr val="C00000"/>
              </a:solidFill>
            </a:endParaRPr>
          </a:p>
        </p:txBody>
      </p:sp>
      <p:sp>
        <p:nvSpPr>
          <p:cNvPr id="71683" name="Content Placeholder 2"/>
          <p:cNvSpPr>
            <a:spLocks noGrp="1"/>
          </p:cNvSpPr>
          <p:nvPr>
            <p:ph idx="1"/>
          </p:nvPr>
        </p:nvSpPr>
        <p:spPr>
          <a:xfrm>
            <a:off x="971550" y="1700213"/>
            <a:ext cx="7561263" cy="3600450"/>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تجدید نظر دوم: گزارش را از نظر موثر بودن و ترتیب کلی آن بررسی کنید: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موضوع به طور واضح بیان شده است؟</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موضوع به مراحل و به طور روشن تقسیم شده است؟</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ربط بین مراحل واضح است؟</a:t>
            </a:r>
            <a:endParaRPr lang="en-US" alt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982663" y="457200"/>
            <a:ext cx="7704137" cy="1027113"/>
          </a:xfrm>
        </p:spPr>
        <p:txBody>
          <a:bodyPr/>
          <a:lstStyle/>
          <a:p>
            <a:pPr algn="ctr" fontAlgn="auto">
              <a:spcAft>
                <a:spcPts val="0"/>
              </a:spcAft>
              <a:defRPr/>
            </a:pPr>
            <a:r>
              <a:rPr lang="fa-IR" altLang="en-US" sz="3200" b="1" dirty="0" smtClean="0">
                <a:solidFill>
                  <a:srgbClr val="C00000"/>
                </a:solidFill>
              </a:rPr>
              <a:t>تجدید نظر </a:t>
            </a:r>
            <a:endParaRPr lang="en-US" altLang="en-US" sz="3200" b="1" dirty="0" smtClean="0">
              <a:solidFill>
                <a:srgbClr val="C00000"/>
              </a:solidFill>
            </a:endParaRPr>
          </a:p>
        </p:txBody>
      </p:sp>
      <p:sp>
        <p:nvSpPr>
          <p:cNvPr id="72707" name="Content Placeholder 2"/>
          <p:cNvSpPr>
            <a:spLocks noGrp="1"/>
          </p:cNvSpPr>
          <p:nvPr>
            <p:ph idx="1"/>
          </p:nvPr>
        </p:nvSpPr>
        <p:spPr>
          <a:xfrm>
            <a:off x="755650" y="1628775"/>
            <a:ext cx="7704138" cy="3332163"/>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تجدید نظر سوم: نوشته را از نظر جمله بندی، انتخاب لغت، طرز نوشتن، نشانه گذاری و شیوه خط فارسی بررسی کنید: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جمله ها صحیح و موثر می باشند؟</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کلمات دارای معانی قطعی و روشن هستند؟</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-آیا اصول و قواعد نشانه گذاری و شیوه خط فارسی در گزارش به صورتی رعایت شده است؟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571500"/>
            <a:ext cx="6964363" cy="682625"/>
          </a:xfrm>
        </p:spPr>
        <p:txBody>
          <a:bodyPr/>
          <a:lstStyle/>
          <a:p>
            <a:pPr algn="ctr" fontAlgn="auto">
              <a:spcAft>
                <a:spcPts val="0"/>
              </a:spcAft>
              <a:defRPr/>
            </a:pPr>
            <a:r>
              <a:rPr lang="fa-IR" sz="4000" b="1" dirty="0" smtClean="0">
                <a:solidFill>
                  <a:schemeClr val="accent1">
                    <a:lumMod val="60000"/>
                    <a:lumOff val="40000"/>
                  </a:schemeClr>
                </a:solidFill>
                <a:cs typeface="B Homa" pitchFamily="2" charset="-78"/>
              </a:rPr>
              <a:t>چهار عمل اصلی در پایان گزارش</a:t>
            </a:r>
            <a:endParaRPr lang="fa-IR" sz="4000" b="1" dirty="0">
              <a:solidFill>
                <a:schemeClr val="accent1">
                  <a:lumMod val="60000"/>
                  <a:lumOff val="40000"/>
                </a:schemeClr>
              </a:solidFill>
              <a:cs typeface="B Homa" pitchFamily="2" charset="-78"/>
            </a:endParaRPr>
          </a:p>
        </p:txBody>
      </p:sp>
      <p:sp>
        <p:nvSpPr>
          <p:cNvPr id="3" name="Content Placeholder 2"/>
          <p:cNvSpPr>
            <a:spLocks noGrp="1"/>
          </p:cNvSpPr>
          <p:nvPr>
            <p:ph idx="1"/>
          </p:nvPr>
        </p:nvSpPr>
        <p:spPr>
          <a:xfrm>
            <a:off x="792163" y="1254125"/>
            <a:ext cx="7572375" cy="4657725"/>
          </a:xfrm>
        </p:spPr>
        <p:txBody>
          <a:bodyPr>
            <a:noAutofit/>
          </a:bodyPr>
          <a:lstStyle/>
          <a:p>
            <a:pPr marL="0" indent="0" algn="just" fontAlgn="auto">
              <a:lnSpc>
                <a:spcPct val="150000"/>
              </a:lnSpc>
              <a:spcAft>
                <a:spcPts val="0"/>
              </a:spcAft>
              <a:buClr>
                <a:schemeClr val="accent1">
                  <a:lumMod val="60000"/>
                  <a:lumOff val="40000"/>
                </a:schemeClr>
              </a:buClr>
              <a:buFont typeface="Arial" pitchFamily="34" charset="0"/>
              <a:buNone/>
              <a:defRPr/>
            </a:pPr>
            <a:r>
              <a:rPr lang="fa-IR" sz="4000" dirty="0" smtClean="0">
                <a:cs typeface="B Mitra" panose="00000400000000000000" pitchFamily="2" charset="-78"/>
              </a:rPr>
              <a:t>1-امضاء</a:t>
            </a:r>
          </a:p>
          <a:p>
            <a:pPr marL="0" indent="0" algn="just" fontAlgn="auto">
              <a:lnSpc>
                <a:spcPct val="150000"/>
              </a:lnSpc>
              <a:spcAft>
                <a:spcPts val="0"/>
              </a:spcAft>
              <a:buClr>
                <a:schemeClr val="accent1">
                  <a:lumMod val="60000"/>
                  <a:lumOff val="40000"/>
                </a:schemeClr>
              </a:buClr>
              <a:buFont typeface="Arial" pitchFamily="34" charset="0"/>
              <a:buNone/>
              <a:defRPr/>
            </a:pPr>
            <a:r>
              <a:rPr lang="fa-IR" sz="4000" dirty="0" smtClean="0">
                <a:cs typeface="B Mitra" panose="00000400000000000000" pitchFamily="2" charset="-78"/>
              </a:rPr>
              <a:t>2- تاریخ</a:t>
            </a:r>
          </a:p>
          <a:p>
            <a:pPr marL="0" indent="0" algn="just" fontAlgn="auto">
              <a:lnSpc>
                <a:spcPct val="150000"/>
              </a:lnSpc>
              <a:spcAft>
                <a:spcPts val="0"/>
              </a:spcAft>
              <a:buClr>
                <a:schemeClr val="accent1">
                  <a:lumMod val="60000"/>
                  <a:lumOff val="40000"/>
                </a:schemeClr>
              </a:buClr>
              <a:buFont typeface="Arial" pitchFamily="34" charset="0"/>
              <a:buNone/>
              <a:defRPr/>
            </a:pPr>
            <a:r>
              <a:rPr lang="fa-IR" sz="4000" dirty="0" smtClean="0">
                <a:cs typeface="B Mitra" panose="00000400000000000000" pitchFamily="2" charset="-78"/>
              </a:rPr>
              <a:t>3-نام گزارش دهنده، مامور، بازرس، مدیر و...</a:t>
            </a:r>
          </a:p>
          <a:p>
            <a:pPr marL="0" indent="0" algn="just" fontAlgn="auto">
              <a:lnSpc>
                <a:spcPct val="150000"/>
              </a:lnSpc>
              <a:spcAft>
                <a:spcPts val="0"/>
              </a:spcAft>
              <a:buClr>
                <a:schemeClr val="accent1">
                  <a:lumMod val="60000"/>
                  <a:lumOff val="40000"/>
                </a:schemeClr>
              </a:buClr>
              <a:buFont typeface="Arial" pitchFamily="34" charset="0"/>
              <a:buNone/>
              <a:defRPr/>
            </a:pPr>
            <a:r>
              <a:rPr lang="fa-IR" sz="4000" dirty="0" smtClean="0">
                <a:cs typeface="B Mitra" panose="00000400000000000000" pitchFamily="2" charset="-78"/>
              </a:rPr>
              <a:t>4-سمت </a:t>
            </a:r>
            <a:r>
              <a:rPr lang="fa-IR" sz="4000" dirty="0">
                <a:cs typeface="B Mitra" panose="00000400000000000000" pitchFamily="2" charset="-78"/>
              </a:rPr>
              <a:t>گزارش دهنده </a:t>
            </a:r>
            <a:r>
              <a:rPr lang="fa-IR" sz="4000" dirty="0" smtClean="0">
                <a:cs typeface="B Mitra" panose="00000400000000000000" pitchFamily="2" charset="-78"/>
              </a:rPr>
              <a:t>، مامور، بازرس، مدیر و...</a:t>
            </a: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982663" y="457200"/>
            <a:ext cx="7704137" cy="1387475"/>
          </a:xfrm>
        </p:spPr>
        <p:txBody>
          <a:bodyPr/>
          <a:lstStyle/>
          <a:p>
            <a:pPr algn="ctr" fontAlgn="auto">
              <a:spcAft>
                <a:spcPts val="0"/>
              </a:spcAft>
              <a:defRPr/>
            </a:pPr>
            <a:r>
              <a:rPr lang="fa-IR" altLang="en-US" sz="3600" b="1" dirty="0" smtClean="0">
                <a:solidFill>
                  <a:schemeClr val="accent1">
                    <a:lumMod val="60000"/>
                    <a:lumOff val="40000"/>
                  </a:schemeClr>
                </a:solidFill>
              </a:rPr>
              <a:t>آراستن گزارش</a:t>
            </a:r>
            <a:r>
              <a:rPr lang="fa-IR" altLang="en-US" sz="4000" b="1" dirty="0" smtClean="0">
                <a:solidFill>
                  <a:schemeClr val="accent1">
                    <a:lumMod val="60000"/>
                    <a:lumOff val="40000"/>
                  </a:schemeClr>
                </a:solidFill>
              </a:rPr>
              <a:t> </a:t>
            </a:r>
            <a:endParaRPr lang="en-US" altLang="en-US" sz="4000" b="1" dirty="0" smtClean="0">
              <a:solidFill>
                <a:schemeClr val="accent1">
                  <a:lumMod val="60000"/>
                  <a:lumOff val="40000"/>
                </a:schemeClr>
              </a:solidFill>
            </a:endParaRPr>
          </a:p>
        </p:txBody>
      </p:sp>
      <p:sp>
        <p:nvSpPr>
          <p:cNvPr id="73731" name="Content Placeholder 2"/>
          <p:cNvSpPr>
            <a:spLocks noGrp="1"/>
          </p:cNvSpPr>
          <p:nvPr>
            <p:ph idx="1"/>
          </p:nvPr>
        </p:nvSpPr>
        <p:spPr>
          <a:xfrm>
            <a:off x="755650" y="1989138"/>
            <a:ext cx="7704138" cy="3332162"/>
          </a:xfrm>
        </p:spPr>
        <p:txBody>
          <a:bodyPr/>
          <a:lstStyle/>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 آراستن یک گزارش برای تأکید بیشتر روی نکات مورد نظر و بنا کردن امکانات بصری که بحث شما را پشتیبانی می کند از تکنیک های مهم گزارش نویسی است. </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-تقویت نکات اصلی </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-عنوان بندی</a:t>
            </a:r>
          </a:p>
          <a:p>
            <a:pPr marL="0" indent="0" fontAlgn="auto">
              <a:spcAft>
                <a:spcPts val="0"/>
              </a:spcAft>
              <a:buClr>
                <a:srgbClr val="DD8047"/>
              </a:buClr>
              <a:buFont typeface="Wingdings" panose="05000000000000000000" pitchFamily="2" charset="2"/>
              <a:buNone/>
              <a:defRPr/>
            </a:pPr>
            <a:r>
              <a:rPr lang="fa-IR" altLang="en-US" sz="2600" dirty="0" smtClean="0">
                <a:solidFill>
                  <a:srgbClr val="000000"/>
                </a:solidFill>
              </a:rPr>
              <a:t>-ساختن نکات بصری- جدول ها و نمودارها  </a:t>
            </a:r>
          </a:p>
          <a:p>
            <a:pPr marL="0" indent="0" fontAlgn="auto">
              <a:spcAft>
                <a:spcPts val="0"/>
              </a:spcAft>
              <a:buClr>
                <a:schemeClr val="accent1">
                  <a:lumMod val="60000"/>
                  <a:lumOff val="40000"/>
                </a:schemeClr>
              </a:buClr>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982663" y="457200"/>
            <a:ext cx="7704137" cy="1243013"/>
          </a:xfrm>
        </p:spPr>
        <p:txBody>
          <a:bodyPr/>
          <a:lstStyle/>
          <a:p>
            <a:pPr algn="ctr" fontAlgn="auto">
              <a:spcAft>
                <a:spcPts val="0"/>
              </a:spcAft>
              <a:defRPr/>
            </a:pPr>
            <a:r>
              <a:rPr lang="fa-IR" altLang="en-US" sz="3200" b="1" dirty="0" smtClean="0">
                <a:solidFill>
                  <a:schemeClr val="accent1">
                    <a:lumMod val="60000"/>
                    <a:lumOff val="40000"/>
                  </a:schemeClr>
                </a:solidFill>
              </a:rPr>
              <a:t>تقویت نکات اصلی </a:t>
            </a:r>
            <a:endParaRPr lang="en-US" altLang="en-US" sz="3200" b="1" dirty="0" smtClean="0">
              <a:solidFill>
                <a:schemeClr val="accent1">
                  <a:lumMod val="60000"/>
                  <a:lumOff val="40000"/>
                </a:schemeClr>
              </a:solidFill>
            </a:endParaRPr>
          </a:p>
        </p:txBody>
      </p:sp>
      <p:sp>
        <p:nvSpPr>
          <p:cNvPr id="3" name="Content Placeholder 2"/>
          <p:cNvSpPr>
            <a:spLocks noGrp="1"/>
          </p:cNvSpPr>
          <p:nvPr>
            <p:ph idx="1"/>
          </p:nvPr>
        </p:nvSpPr>
        <p:spPr>
          <a:xfrm>
            <a:off x="827088" y="1916113"/>
            <a:ext cx="7705725" cy="3333750"/>
          </a:xfrm>
        </p:spPr>
        <p:txBody>
          <a:bodyPr>
            <a:normAutofit fontScale="70000" lnSpcReduction="20000"/>
          </a:bodyPr>
          <a:lstStyle/>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-شماره گذاری </a:t>
            </a:r>
          </a:p>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-دایره ها و یا مربعهای تو پر</a:t>
            </a:r>
          </a:p>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-خط کشیدن زیر جملات </a:t>
            </a:r>
          </a:p>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-حروف بزرگ و پر رنگ </a:t>
            </a:r>
          </a:p>
          <a:p>
            <a:pPr marL="0" indent="0" fontAlgn="auto">
              <a:spcAft>
                <a:spcPts val="0"/>
              </a:spcAft>
              <a:buClr>
                <a:schemeClr val="accent1">
                  <a:lumMod val="60000"/>
                  <a:lumOff val="40000"/>
                </a:schemeClr>
              </a:buClr>
              <a:buFont typeface="Wingdings"/>
              <a:buNone/>
              <a:defRPr/>
            </a:pPr>
            <a:endParaRPr lang="fa-IR" sz="2600" dirty="0">
              <a:solidFill>
                <a:prstClr val="black"/>
              </a:solidFill>
            </a:endParaRPr>
          </a:p>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دایره ها و یا مربعهای توپر وقتی بیشترین تأثیر را دارند که بخواهید بر روی بیشتر از یک ادعا تاکید کنید. </a:t>
            </a:r>
          </a:p>
          <a:p>
            <a:pPr marL="0" indent="0" fontAlgn="auto">
              <a:spcAft>
                <a:spcPts val="0"/>
              </a:spcAft>
              <a:buClr>
                <a:schemeClr val="accent1">
                  <a:lumMod val="60000"/>
                  <a:lumOff val="40000"/>
                </a:schemeClr>
              </a:buClr>
              <a:buFont typeface="Wingdings"/>
              <a:buNone/>
              <a:defRPr/>
            </a:pPr>
            <a:r>
              <a:rPr lang="fa-IR" sz="2600" dirty="0" smtClean="0">
                <a:solidFill>
                  <a:prstClr val="black"/>
                </a:solidFill>
              </a:rPr>
              <a:t>خط کشیدن وقتی مناسب است که عبارت طولانی باشد و این امکان وجود داشته باشد که نکته برجسته مورد نظر نویسنده در میان عبارتها و جملات پاراگراف از نظر خواننده پنهان بماند  </a:t>
            </a:r>
            <a:endParaRPr lang="fa-IR" dirty="0" smtClean="0"/>
          </a:p>
          <a:p>
            <a:pPr marL="0" indent="0" fontAlgn="auto">
              <a:spcAft>
                <a:spcPts val="0"/>
              </a:spcAft>
              <a:buClr>
                <a:schemeClr val="accent1">
                  <a:lumMod val="60000"/>
                  <a:lumOff val="40000"/>
                </a:schemeClr>
              </a:buClr>
              <a:buFont typeface="Wingdings"/>
              <a:buNone/>
              <a:defRPr/>
            </a:pPr>
            <a:endParaRPr lang="fa-IR" sz="2600" dirty="0" smtClean="0">
              <a:solidFill>
                <a:prstClr val="blac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82663" y="457200"/>
            <a:ext cx="7704137" cy="1027113"/>
          </a:xfrm>
        </p:spPr>
        <p:txBody>
          <a:bodyPr/>
          <a:lstStyle/>
          <a:p>
            <a:pPr algn="ctr" fontAlgn="auto">
              <a:spcAft>
                <a:spcPts val="0"/>
              </a:spcAft>
              <a:defRPr/>
            </a:pPr>
            <a:r>
              <a:rPr lang="fa-IR" altLang="en-US" sz="3200" b="1" dirty="0" smtClean="0">
                <a:solidFill>
                  <a:schemeClr val="accent1">
                    <a:lumMod val="60000"/>
                    <a:lumOff val="40000"/>
                  </a:schemeClr>
                </a:solidFill>
              </a:rPr>
              <a:t>عنوان بندی </a:t>
            </a:r>
            <a:endParaRPr lang="en-US" altLang="en-US" sz="3200" b="1" dirty="0" smtClean="0">
              <a:solidFill>
                <a:schemeClr val="accent1">
                  <a:lumMod val="60000"/>
                  <a:lumOff val="40000"/>
                </a:schemeClr>
              </a:solidFill>
            </a:endParaRPr>
          </a:p>
        </p:txBody>
      </p:sp>
      <p:sp>
        <p:nvSpPr>
          <p:cNvPr id="75779" name="Content Placeholder 2"/>
          <p:cNvSpPr>
            <a:spLocks noGrp="1"/>
          </p:cNvSpPr>
          <p:nvPr>
            <p:ph idx="1"/>
          </p:nvPr>
        </p:nvSpPr>
        <p:spPr>
          <a:xfrm>
            <a:off x="684213" y="1700213"/>
            <a:ext cx="7704137" cy="3816350"/>
          </a:xfrm>
        </p:spPr>
        <p:txBody>
          <a:bodyPr>
            <a:normAutofit fontScale="92500" lnSpcReduction="20000"/>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عنوان بندی معقول و مناسب نوشته ها، به خواننده چارچوب بحث را نشان می دهد</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a:t>
            </a:r>
            <a:r>
              <a:rPr lang="fa-IR" altLang="en-US" sz="2600" dirty="0" smtClean="0">
                <a:solidFill>
                  <a:srgbClr val="C00000"/>
                </a:solidFill>
              </a:rPr>
              <a:t>هرعنوان یا زیر عنوان باید به طور معنی دار مطالبی را که دنبال می کند، توضیح دهد.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به طور مثال در گزارشی که درباره مواد سمی در کودهای شیمیایی تهیه شده است عناوینی مانند: «ملاحظات کوتاه مدت» و «ملاحظات بلند مدت» نسبت به عنوانهایی مثل: «اقدامات اولیه می تواند مسمومیت را کاهش دهد» و «برنامه های بلند مدت، مسمومیت را حذف خواهد کرد» کم ارزش ترند.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sz="2600" dirty="0" smtClean="0">
                <a:solidFill>
                  <a:srgbClr val="000000"/>
                </a:solidFill>
              </a:rPr>
              <a:t>-</a:t>
            </a:r>
            <a:r>
              <a:rPr lang="fa-IR" altLang="en-US" sz="2600" dirty="0" smtClean="0">
                <a:solidFill>
                  <a:srgbClr val="C00000"/>
                </a:solidFill>
              </a:rPr>
              <a:t>عناوین باید به تنهایی و بدون مراجعه به متن معنی دار باشند تا خواننده ای که از گزارش سطحی می گذرد بتواند از طریق عناوین، مطلب را دریابد.</a:t>
            </a:r>
            <a:r>
              <a:rPr lang="fa-IR" altLang="en-US" sz="2600" dirty="0" smtClean="0">
                <a:solidFill>
                  <a:srgbClr val="000000"/>
                </a:solidFill>
              </a:rPr>
              <a:t> </a:t>
            </a:r>
            <a:endParaRPr lang="en-US" alt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9750" y="0"/>
            <a:ext cx="7704138" cy="739775"/>
          </a:xfrm>
        </p:spPr>
        <p:txBody>
          <a:bodyPr/>
          <a:lstStyle/>
          <a:p>
            <a:pPr algn="ctr" fontAlgn="auto">
              <a:spcAft>
                <a:spcPts val="0"/>
              </a:spcAft>
              <a:defRPr/>
            </a:pPr>
            <a:r>
              <a:rPr lang="fa-IR" altLang="en-US" sz="2800" b="1" dirty="0" smtClean="0">
                <a:solidFill>
                  <a:schemeClr val="accent1">
                    <a:lumMod val="60000"/>
                    <a:lumOff val="40000"/>
                  </a:schemeClr>
                </a:solidFill>
              </a:rPr>
              <a:t>جدول ها و نمودارها</a:t>
            </a:r>
            <a:endParaRPr lang="en-US" altLang="en-US" sz="2800" b="1" dirty="0" smtClean="0">
              <a:solidFill>
                <a:schemeClr val="accent1">
                  <a:lumMod val="60000"/>
                  <a:lumOff val="40000"/>
                </a:schemeClr>
              </a:solidFill>
            </a:endParaRPr>
          </a:p>
        </p:txBody>
      </p:sp>
      <p:sp>
        <p:nvSpPr>
          <p:cNvPr id="3" name="Content Placeholder 2"/>
          <p:cNvSpPr>
            <a:spLocks noGrp="1"/>
          </p:cNvSpPr>
          <p:nvPr>
            <p:ph idx="1"/>
          </p:nvPr>
        </p:nvSpPr>
        <p:spPr>
          <a:xfrm>
            <a:off x="468313" y="739775"/>
            <a:ext cx="7775575" cy="4992688"/>
          </a:xfrm>
        </p:spPr>
        <p:txBody>
          <a:bodyPr>
            <a:normAutofit fontScale="92500" lnSpcReduction="10000"/>
          </a:bodyPr>
          <a:lstStyle/>
          <a:p>
            <a:pPr marL="0" indent="0" fontAlgn="auto">
              <a:spcAft>
                <a:spcPts val="0"/>
              </a:spcAft>
              <a:buClr>
                <a:srgbClr val="DD8047"/>
              </a:buClr>
              <a:buFont typeface="Wingdings"/>
              <a:buNone/>
              <a:defRPr/>
            </a:pPr>
            <a:r>
              <a:rPr lang="fa-IR" sz="2800" u="sng" dirty="0" smtClean="0">
                <a:solidFill>
                  <a:srgbClr val="C00000"/>
                </a:solidFill>
              </a:rPr>
              <a:t>انواع نمودار: </a:t>
            </a:r>
            <a:endParaRPr lang="fa-IR" sz="2800" u="sng" dirty="0">
              <a:solidFill>
                <a:srgbClr val="C00000"/>
              </a:solidFill>
            </a:endParaRPr>
          </a:p>
          <a:p>
            <a:pPr marL="457200" indent="-457200" algn="just" fontAlgn="auto">
              <a:spcBef>
                <a:spcPct val="0"/>
              </a:spcBef>
              <a:spcAft>
                <a:spcPts val="0"/>
              </a:spcAft>
              <a:buClrTx/>
              <a:buSzPct val="100000"/>
              <a:buFont typeface="+mj-lt"/>
              <a:buAutoNum type="arabicPeriod"/>
              <a:defRPr/>
            </a:pPr>
            <a:r>
              <a:rPr lang="fa-IR" altLang="en-US" sz="2600" dirty="0">
                <a:solidFill>
                  <a:prstClr val="black"/>
                </a:solidFill>
              </a:rPr>
              <a:t> </a:t>
            </a:r>
            <a:r>
              <a:rPr lang="fa-IR" altLang="en-US" sz="2600" dirty="0" smtClean="0">
                <a:solidFill>
                  <a:prstClr val="black"/>
                </a:solidFill>
              </a:rPr>
              <a:t>نمودار ستونی  (</a:t>
            </a:r>
            <a:r>
              <a:rPr lang="en-US" altLang="en-US" sz="2600" dirty="0" smtClean="0">
                <a:solidFill>
                  <a:prstClr val="black"/>
                </a:solidFill>
                <a:latin typeface="Times New Roman" panose="02020603050405020304" pitchFamily="18" charset="0"/>
                <a:cs typeface="Times New Roman" panose="02020603050405020304" pitchFamily="18" charset="0"/>
              </a:rPr>
              <a:t>Column</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نمود ار خطی (</a:t>
            </a:r>
            <a:r>
              <a:rPr lang="en-US" altLang="en-US" sz="2600" dirty="0" smtClean="0">
                <a:solidFill>
                  <a:prstClr val="black"/>
                </a:solidFill>
                <a:latin typeface="Times New Roman" panose="02020603050405020304" pitchFamily="18" charset="0"/>
                <a:cs typeface="Times New Roman" panose="02020603050405020304" pitchFamily="18" charset="0"/>
              </a:rPr>
              <a:t>Line</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دایره ای (</a:t>
            </a:r>
            <a:r>
              <a:rPr lang="en-US" altLang="en-US" sz="2600" dirty="0" smtClean="0">
                <a:solidFill>
                  <a:prstClr val="black"/>
                </a:solidFill>
                <a:latin typeface="Times New Roman" panose="02020603050405020304" pitchFamily="18" charset="0"/>
                <a:cs typeface="Times New Roman" panose="02020603050405020304" pitchFamily="18" charset="0"/>
              </a:rPr>
              <a:t>Pie</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میله ای (</a:t>
            </a:r>
            <a:r>
              <a:rPr lang="en-US" altLang="en-US" sz="2600" dirty="0" smtClean="0">
                <a:solidFill>
                  <a:prstClr val="black"/>
                </a:solidFill>
                <a:latin typeface="Times New Roman" panose="02020603050405020304" pitchFamily="18" charset="0"/>
                <a:cs typeface="Times New Roman" panose="02020603050405020304" pitchFamily="18" charset="0"/>
              </a:rPr>
              <a:t>Bar</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ناحیه ای (</a:t>
            </a:r>
            <a:r>
              <a:rPr lang="en-US" altLang="en-US" sz="2600" dirty="0" smtClean="0">
                <a:solidFill>
                  <a:prstClr val="black"/>
                </a:solidFill>
                <a:latin typeface="Times New Roman" panose="02020603050405020304" pitchFamily="18" charset="0"/>
                <a:cs typeface="Times New Roman" panose="02020603050405020304" pitchFamily="18" charset="0"/>
              </a:rPr>
              <a:t>Area</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پراکندگی (</a:t>
            </a:r>
            <a:r>
              <a:rPr lang="en-US" altLang="en-US" sz="2600" dirty="0" smtClean="0">
                <a:solidFill>
                  <a:prstClr val="black"/>
                </a:solidFill>
                <a:latin typeface="Times New Roman" panose="02020603050405020304" pitchFamily="18" charset="0"/>
                <a:cs typeface="Times New Roman" panose="02020603050405020304" pitchFamily="18" charset="0"/>
              </a:rPr>
              <a:t>X</a:t>
            </a:r>
            <a:r>
              <a:rPr lang="en-US" altLang="en-US" sz="2600" dirty="0" smtClean="0">
                <a:solidFill>
                  <a:prstClr val="black"/>
                </a:solidFill>
              </a:rPr>
              <a:t> </a:t>
            </a:r>
            <a:r>
              <a:rPr lang="en-US" altLang="en-US" sz="2600" dirty="0" smtClean="0">
                <a:solidFill>
                  <a:prstClr val="black"/>
                </a:solidFill>
                <a:latin typeface="Times New Roman" panose="02020603050405020304" pitchFamily="18" charset="0"/>
                <a:cs typeface="Times New Roman" panose="02020603050405020304" pitchFamily="18" charset="0"/>
              </a:rPr>
              <a:t>Y</a:t>
            </a:r>
            <a:r>
              <a:rPr lang="en-US" altLang="en-US" sz="2600" dirty="0" smtClean="0">
                <a:solidFill>
                  <a:prstClr val="black"/>
                </a:solidFill>
              </a:rPr>
              <a:t> </a:t>
            </a:r>
            <a:r>
              <a:rPr lang="en-US" altLang="en-US" sz="2600" dirty="0" smtClean="0">
                <a:solidFill>
                  <a:prstClr val="black"/>
                </a:solidFill>
                <a:latin typeface="Times New Roman" panose="02020603050405020304" pitchFamily="18" charset="0"/>
                <a:cs typeface="Times New Roman" panose="02020603050405020304" pitchFamily="18" charset="0"/>
              </a:rPr>
              <a:t>Scatter</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انباشته یا سهام (</a:t>
            </a:r>
            <a:r>
              <a:rPr lang="en-US" altLang="en-US" sz="2600" dirty="0" smtClean="0">
                <a:solidFill>
                  <a:prstClr val="black"/>
                </a:solidFill>
                <a:latin typeface="Times New Roman" panose="02020603050405020304" pitchFamily="18" charset="0"/>
                <a:cs typeface="Times New Roman" panose="02020603050405020304" pitchFamily="18" charset="0"/>
              </a:rPr>
              <a:t>Stock</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سطحی (</a:t>
            </a:r>
            <a:r>
              <a:rPr lang="en-US" altLang="en-US" sz="2600" dirty="0" smtClean="0">
                <a:solidFill>
                  <a:prstClr val="black"/>
                </a:solidFill>
                <a:latin typeface="Times New Roman" panose="02020603050405020304" pitchFamily="18" charset="0"/>
                <a:cs typeface="Times New Roman" panose="02020603050405020304" pitchFamily="18" charset="0"/>
              </a:rPr>
              <a:t>Surface</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دونات یا حلقه ای (</a:t>
            </a:r>
            <a:r>
              <a:rPr lang="en-US" altLang="en-US" sz="2600" dirty="0" smtClean="0">
                <a:solidFill>
                  <a:prstClr val="black"/>
                </a:solidFill>
                <a:latin typeface="Times New Roman" panose="02020603050405020304" pitchFamily="18" charset="0"/>
                <a:cs typeface="Times New Roman" panose="02020603050405020304" pitchFamily="18" charset="0"/>
              </a:rPr>
              <a:t>Doughnut</a:t>
            </a:r>
            <a:r>
              <a:rPr lang="fa-IR" altLang="en-US" sz="2600" dirty="0" smtClean="0">
                <a:solidFill>
                  <a:prstClr val="black"/>
                </a:solidFill>
              </a:rPr>
              <a:t>)</a:t>
            </a:r>
          </a:p>
          <a:p>
            <a:pPr marL="457200" indent="-457200" algn="just" fontAlgn="auto">
              <a:spcBef>
                <a:spcPct val="0"/>
              </a:spcBef>
              <a:spcAft>
                <a:spcPts val="0"/>
              </a:spcAft>
              <a:buClrTx/>
              <a:buSzPct val="100000"/>
              <a:buFont typeface="+mj-lt"/>
              <a:buAutoNum type="arabicPeriod"/>
              <a:defRPr/>
            </a:pPr>
            <a:r>
              <a:rPr lang="fa-IR" altLang="en-US" sz="2300" dirty="0" smtClean="0"/>
              <a:t>حبابی (</a:t>
            </a:r>
            <a:r>
              <a:rPr lang="en-US" altLang="en-US" sz="2600" dirty="0" smtClean="0">
                <a:latin typeface="Times New Roman" panose="02020603050405020304" pitchFamily="18" charset="0"/>
                <a:cs typeface="Times New Roman" panose="02020603050405020304" pitchFamily="18" charset="0"/>
              </a:rPr>
              <a:t>Bubble</a:t>
            </a:r>
            <a:r>
              <a:rPr lang="fa-IR" altLang="en-US" sz="2300" dirty="0" smtClean="0"/>
              <a:t>)</a:t>
            </a:r>
          </a:p>
          <a:p>
            <a:pPr marL="457200" indent="-457200" algn="just" fontAlgn="auto">
              <a:spcBef>
                <a:spcPct val="0"/>
              </a:spcBef>
              <a:spcAft>
                <a:spcPts val="0"/>
              </a:spcAft>
              <a:buClrTx/>
              <a:buSzPct val="100000"/>
              <a:buFont typeface="+mj-lt"/>
              <a:buAutoNum type="arabicPeriod"/>
              <a:defRPr/>
            </a:pPr>
            <a:r>
              <a:rPr lang="fa-IR" altLang="en-US" sz="2600" dirty="0" smtClean="0">
                <a:solidFill>
                  <a:prstClr val="black"/>
                </a:solidFill>
              </a:rPr>
              <a:t>راداری (</a:t>
            </a:r>
            <a:r>
              <a:rPr lang="en-US" altLang="en-US" sz="2600" dirty="0" smtClean="0">
                <a:solidFill>
                  <a:prstClr val="black"/>
                </a:solidFill>
                <a:latin typeface="Times New Roman" panose="02020603050405020304" pitchFamily="18" charset="0"/>
                <a:cs typeface="Times New Roman" panose="02020603050405020304" pitchFamily="18" charset="0"/>
              </a:rPr>
              <a:t>Radar</a:t>
            </a:r>
            <a:r>
              <a:rPr lang="fa-IR" altLang="en-US" sz="2600" dirty="0" smtClean="0">
                <a:solidFill>
                  <a:prstClr val="black"/>
                </a:solidFill>
              </a:rPr>
              <a:t>)</a:t>
            </a:r>
            <a:endParaRPr lang="fa-IR" altLang="en-US" sz="2600" dirty="0">
              <a:solidFill>
                <a:prstClr val="black"/>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284663" y="457200"/>
            <a:ext cx="4402137" cy="1981200"/>
          </a:xfrm>
        </p:spPr>
        <p:txBody>
          <a:bodyPr/>
          <a:lstStyle/>
          <a:p>
            <a:pPr algn="ctr" fontAlgn="auto">
              <a:spcAft>
                <a:spcPts val="0"/>
              </a:spcAft>
              <a:defRPr/>
            </a:pPr>
            <a:r>
              <a:rPr lang="fa-IR" altLang="en-US" sz="2800" b="1" dirty="0" smtClean="0">
                <a:solidFill>
                  <a:schemeClr val="accent1">
                    <a:lumMod val="60000"/>
                    <a:lumOff val="40000"/>
                  </a:schemeClr>
                </a:solidFill>
              </a:rPr>
              <a:t>نمودار ستونی  </a:t>
            </a:r>
            <a:endParaRPr lang="en-US" altLang="en-US" sz="2800" b="1" dirty="0" smtClean="0">
              <a:solidFill>
                <a:schemeClr val="accent1">
                  <a:lumMod val="60000"/>
                  <a:lumOff val="40000"/>
                </a:schemeClr>
              </a:solidFill>
            </a:endParaRPr>
          </a:p>
        </p:txBody>
      </p:sp>
      <p:sp>
        <p:nvSpPr>
          <p:cNvPr id="77827" name="Content Placeholder 2"/>
          <p:cNvSpPr>
            <a:spLocks noGrp="1"/>
          </p:cNvSpPr>
          <p:nvPr>
            <p:ph idx="1"/>
          </p:nvPr>
        </p:nvSpPr>
        <p:spPr>
          <a:xfrm>
            <a:off x="755650" y="2924175"/>
            <a:ext cx="7704138" cy="2254250"/>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dirty="0" smtClean="0"/>
              <a:t>برای مقایسه متغیرها مورد استفاده قرار می گیرد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dirty="0" smtClean="0"/>
              <a:t>مثلا وقتی می خواهیم آمار </a:t>
            </a:r>
            <a:r>
              <a:rPr lang="fa-IR" altLang="en-US" dirty="0"/>
              <a:t> </a:t>
            </a:r>
            <a:r>
              <a:rPr lang="fa-IR" altLang="en-US" dirty="0" smtClean="0"/>
              <a:t>حضور و غیاب ماهیانه یک نفر  را در ماه های مختلف با هم مقایسه کنیم. </a:t>
            </a:r>
            <a:endParaRPr lang="en-US" altLang="en-US" dirty="0" smtClean="0"/>
          </a:p>
        </p:txBody>
      </p:sp>
      <p:graphicFrame>
        <p:nvGraphicFramePr>
          <p:cNvPr id="72708" name="Chart 3"/>
          <p:cNvGraphicFramePr>
            <a:graphicFrameLocks/>
          </p:cNvGraphicFramePr>
          <p:nvPr/>
        </p:nvGraphicFramePr>
        <p:xfrm>
          <a:off x="492125" y="708025"/>
          <a:ext cx="3725863" cy="2854325"/>
        </p:xfrm>
        <a:graphic>
          <a:graphicData uri="http://schemas.openxmlformats.org/presentationml/2006/ole">
            <mc:AlternateContent xmlns:mc="http://schemas.openxmlformats.org/markup-compatibility/2006">
              <mc:Choice xmlns:v="urn:schemas-microsoft-com:vml" Requires="v">
                <p:oleObj spid="_x0000_s72713" name="Chart" r:id="rId3" imgW="3731075" imgH="2859272" progId="Excel.Chart.8">
                  <p:embed/>
                </p:oleObj>
              </mc:Choice>
              <mc:Fallback>
                <p:oleObj name="Chart" r:id="rId3" imgW="3731075" imgH="2859272"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708025"/>
                        <a:ext cx="3725863" cy="285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27088" y="0"/>
            <a:ext cx="7705725" cy="1125538"/>
          </a:xfrm>
        </p:spPr>
        <p:txBody>
          <a:bodyPr/>
          <a:lstStyle/>
          <a:p>
            <a:pPr algn="ctr" fontAlgn="auto">
              <a:spcAft>
                <a:spcPts val="0"/>
              </a:spcAft>
              <a:defRPr/>
            </a:pPr>
            <a:r>
              <a:rPr lang="fa-IR" altLang="en-US" sz="4000" dirty="0" smtClean="0">
                <a:solidFill>
                  <a:schemeClr val="accent1">
                    <a:lumMod val="60000"/>
                    <a:lumOff val="40000"/>
                  </a:schemeClr>
                </a:solidFill>
              </a:rPr>
              <a:t>کاربرد «گزارش نویسی» </a:t>
            </a:r>
            <a:endParaRPr lang="en-US" altLang="en-US" sz="4000" dirty="0" smtClean="0">
              <a:solidFill>
                <a:schemeClr val="accent1">
                  <a:lumMod val="60000"/>
                  <a:lumOff val="40000"/>
                </a:schemeClr>
              </a:solidFill>
            </a:endParaRPr>
          </a:p>
        </p:txBody>
      </p:sp>
      <p:sp>
        <p:nvSpPr>
          <p:cNvPr id="3" name="Content Placeholder 2"/>
          <p:cNvSpPr>
            <a:spLocks noGrp="1"/>
          </p:cNvSpPr>
          <p:nvPr>
            <p:ph idx="1"/>
          </p:nvPr>
        </p:nvSpPr>
        <p:spPr>
          <a:xfrm>
            <a:off x="395288" y="981075"/>
            <a:ext cx="8137525" cy="4392613"/>
          </a:xfrm>
        </p:spPr>
        <p:txBody>
          <a:bodyPr>
            <a:normAutofit fontScale="62500" lnSpcReduction="20000"/>
          </a:bodyPr>
          <a:lstStyle/>
          <a:p>
            <a:pPr marL="0" indent="0" fontAlgn="auto">
              <a:spcAft>
                <a:spcPts val="0"/>
              </a:spcAft>
              <a:buClr>
                <a:schemeClr val="accent1">
                  <a:lumMod val="60000"/>
                  <a:lumOff val="40000"/>
                </a:schemeClr>
              </a:buClr>
              <a:buFont typeface="Wingdings"/>
              <a:buNone/>
              <a:defRPr/>
            </a:pPr>
            <a:r>
              <a:rPr lang="fa-IR" sz="3200" dirty="0" smtClean="0"/>
              <a:t>کاربرد گزارش نویسی در سازمان به عنوان </a:t>
            </a:r>
            <a:r>
              <a:rPr lang="fa-IR" sz="3200" dirty="0" smtClean="0">
                <a:solidFill>
                  <a:srgbClr val="FF0000"/>
                </a:solidFill>
              </a:rPr>
              <a:t>ابزار مدیریت </a:t>
            </a:r>
            <a:r>
              <a:rPr lang="fa-IR" sz="3200" dirty="0" smtClean="0"/>
              <a:t>در جهت انجام وظایف مدیران و </a:t>
            </a:r>
            <a:r>
              <a:rPr lang="fa-IR" sz="3200" dirty="0" smtClean="0">
                <a:solidFill>
                  <a:srgbClr val="FF0000"/>
                </a:solidFill>
              </a:rPr>
              <a:t>گردش کار مطلوب</a:t>
            </a:r>
            <a:r>
              <a:rPr lang="fa-IR" sz="3200" dirty="0" smtClean="0"/>
              <a:t> در سازمان و </a:t>
            </a:r>
            <a:r>
              <a:rPr lang="fa-IR" sz="3200" u="sng" dirty="0" smtClean="0"/>
              <a:t>ایجاد ارتباطات رسمی</a:t>
            </a:r>
            <a:r>
              <a:rPr lang="fa-IR" sz="3200" dirty="0" smtClean="0">
                <a:solidFill>
                  <a:srgbClr val="FF0000"/>
                </a:solidFill>
              </a:rPr>
              <a:t> </a:t>
            </a:r>
            <a:r>
              <a:rPr lang="fa-IR" sz="3200" dirty="0" smtClean="0"/>
              <a:t>سازمان می باشد. که عمده کارایی آن عبارت است از: </a:t>
            </a:r>
          </a:p>
          <a:p>
            <a:pPr marL="0" indent="0" fontAlgn="auto">
              <a:spcAft>
                <a:spcPts val="0"/>
              </a:spcAft>
              <a:buClr>
                <a:schemeClr val="accent1">
                  <a:lumMod val="60000"/>
                  <a:lumOff val="40000"/>
                </a:schemeClr>
              </a:buClr>
              <a:buFont typeface="Wingdings"/>
              <a:buNone/>
              <a:defRPr/>
            </a:pPr>
            <a:r>
              <a:rPr lang="fa-IR" sz="3200" dirty="0" smtClean="0"/>
              <a:t>برنامه ریزی، سازماندهی و هماهنگی </a:t>
            </a:r>
          </a:p>
          <a:p>
            <a:pPr marL="0" indent="0" fontAlgn="auto">
              <a:spcAft>
                <a:spcPts val="0"/>
              </a:spcAft>
              <a:buClr>
                <a:schemeClr val="accent1">
                  <a:lumMod val="60000"/>
                  <a:lumOff val="40000"/>
                </a:schemeClr>
              </a:buClr>
              <a:buFont typeface="Wingdings"/>
              <a:buNone/>
              <a:defRPr/>
            </a:pPr>
            <a:r>
              <a:rPr lang="fa-IR" sz="3200" dirty="0" smtClean="0"/>
              <a:t>اطلاع از اجرای صحیح دستور (کنترل) </a:t>
            </a:r>
          </a:p>
          <a:p>
            <a:pPr marL="0" indent="0" fontAlgn="auto">
              <a:spcAft>
                <a:spcPts val="0"/>
              </a:spcAft>
              <a:buClr>
                <a:schemeClr val="accent1">
                  <a:lumMod val="60000"/>
                  <a:lumOff val="40000"/>
                </a:schemeClr>
              </a:buClr>
              <a:buFont typeface="Wingdings"/>
              <a:buNone/>
              <a:defRPr/>
            </a:pPr>
            <a:r>
              <a:rPr lang="fa-IR" sz="3200" dirty="0" smtClean="0"/>
              <a:t>آگاهی از وظایف واحدها (هدایت) </a:t>
            </a:r>
          </a:p>
          <a:p>
            <a:pPr marL="0" indent="0" fontAlgn="auto">
              <a:spcAft>
                <a:spcPts val="0"/>
              </a:spcAft>
              <a:buClr>
                <a:schemeClr val="accent1">
                  <a:lumMod val="60000"/>
                  <a:lumOff val="40000"/>
                </a:schemeClr>
              </a:buClr>
              <a:buFont typeface="Wingdings"/>
              <a:buNone/>
              <a:defRPr/>
            </a:pPr>
            <a:r>
              <a:rPr lang="fa-IR" sz="3200" dirty="0" smtClean="0"/>
              <a:t>آگاهی از پیشرفت کار (رهبری) </a:t>
            </a:r>
          </a:p>
          <a:p>
            <a:pPr marL="0" indent="0" fontAlgn="auto">
              <a:spcAft>
                <a:spcPts val="0"/>
              </a:spcAft>
              <a:buClr>
                <a:schemeClr val="accent1">
                  <a:lumMod val="60000"/>
                  <a:lumOff val="40000"/>
                </a:schemeClr>
              </a:buClr>
              <a:buFont typeface="Wingdings"/>
              <a:buNone/>
              <a:defRPr/>
            </a:pPr>
            <a:r>
              <a:rPr lang="fa-IR" sz="3200" dirty="0" smtClean="0"/>
              <a:t>آگاهی از روشهای انجام کار</a:t>
            </a:r>
          </a:p>
          <a:p>
            <a:pPr marL="0" indent="0" fontAlgn="auto">
              <a:spcAft>
                <a:spcPts val="0"/>
              </a:spcAft>
              <a:buClr>
                <a:schemeClr val="accent1">
                  <a:lumMod val="60000"/>
                  <a:lumOff val="40000"/>
                </a:schemeClr>
              </a:buClr>
              <a:buFont typeface="Wingdings"/>
              <a:buNone/>
              <a:defRPr/>
            </a:pPr>
            <a:r>
              <a:rPr lang="fa-IR" sz="3200" dirty="0" smtClean="0"/>
              <a:t>آگاهی از کمال یا نقص فرامین </a:t>
            </a:r>
          </a:p>
          <a:p>
            <a:pPr marL="0" indent="0" fontAlgn="auto">
              <a:spcAft>
                <a:spcPts val="0"/>
              </a:spcAft>
              <a:buClr>
                <a:schemeClr val="accent1">
                  <a:lumMod val="60000"/>
                  <a:lumOff val="40000"/>
                </a:schemeClr>
              </a:buClr>
              <a:buFont typeface="Wingdings"/>
              <a:buNone/>
              <a:defRPr/>
            </a:pPr>
            <a:r>
              <a:rPr lang="fa-IR" sz="3200" dirty="0" smtClean="0"/>
              <a:t>اطلاع از مشکلات (کنترل) </a:t>
            </a:r>
          </a:p>
          <a:p>
            <a:pPr marL="0" indent="0" fontAlgn="auto">
              <a:spcAft>
                <a:spcPts val="0"/>
              </a:spcAft>
              <a:buClr>
                <a:schemeClr val="accent1">
                  <a:lumMod val="60000"/>
                  <a:lumOff val="40000"/>
                </a:schemeClr>
              </a:buClr>
              <a:buFont typeface="Wingdings"/>
              <a:buNone/>
              <a:defRPr/>
            </a:pPr>
            <a:r>
              <a:rPr lang="fa-IR" sz="3200" dirty="0" smtClean="0"/>
              <a:t>ارزیابی توانمندی های مجموعه تحت سرپرستی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982663" y="457200"/>
            <a:ext cx="7704137" cy="1981200"/>
          </a:xfrm>
        </p:spPr>
        <p:txBody>
          <a:bodyPr/>
          <a:lstStyle/>
          <a:p>
            <a:pPr algn="r" fontAlgn="auto">
              <a:spcAft>
                <a:spcPts val="0"/>
              </a:spcAft>
              <a:defRPr/>
            </a:pPr>
            <a:r>
              <a:rPr lang="fa-IR" altLang="en-US" sz="2800" b="1" dirty="0" smtClean="0">
                <a:solidFill>
                  <a:schemeClr val="accent1">
                    <a:lumMod val="60000"/>
                    <a:lumOff val="40000"/>
                  </a:schemeClr>
                </a:solidFill>
              </a:rPr>
              <a:t>نمودار خطی </a:t>
            </a:r>
            <a:endParaRPr lang="en-US" altLang="en-US" sz="2800" b="1" dirty="0" smtClean="0">
              <a:solidFill>
                <a:schemeClr val="accent1">
                  <a:lumMod val="60000"/>
                  <a:lumOff val="40000"/>
                </a:schemeClr>
              </a:solidFill>
            </a:endParaRPr>
          </a:p>
        </p:txBody>
      </p:sp>
      <p:sp>
        <p:nvSpPr>
          <p:cNvPr id="78851" name="Content Placeholder 2"/>
          <p:cNvSpPr>
            <a:spLocks noGrp="1"/>
          </p:cNvSpPr>
          <p:nvPr>
            <p:ph idx="1"/>
          </p:nvPr>
        </p:nvSpPr>
        <p:spPr>
          <a:xfrm>
            <a:off x="982663" y="2667000"/>
            <a:ext cx="7704137" cy="3332163"/>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dirty="0" smtClean="0"/>
              <a:t>برای نشان دادن نحوه رشد یک متغیر در طول زمان </a:t>
            </a:r>
          </a:p>
          <a:p>
            <a:pPr marL="0" indent="0" fontAlgn="auto">
              <a:spcAft>
                <a:spcPts val="0"/>
              </a:spcAft>
              <a:buClr>
                <a:schemeClr val="accent1">
                  <a:lumMod val="60000"/>
                  <a:lumOff val="40000"/>
                </a:schemeClr>
              </a:buClr>
              <a:buFont typeface="Wingdings" panose="05000000000000000000" pitchFamily="2" charset="2"/>
              <a:buNone/>
              <a:defRPr/>
            </a:pPr>
            <a:r>
              <a:rPr lang="fa-IR" altLang="en-US" dirty="0" smtClean="0"/>
              <a:t>مثلا بررسی میزان تغییرات  دمای سردخانه در طول ماه های سال  </a:t>
            </a:r>
            <a:endParaRPr lang="en-US" altLang="en-US" dirty="0" smtClean="0"/>
          </a:p>
        </p:txBody>
      </p:sp>
      <p:graphicFrame>
        <p:nvGraphicFramePr>
          <p:cNvPr id="73732" name="Chart 4"/>
          <p:cNvGraphicFramePr>
            <a:graphicFrameLocks/>
          </p:cNvGraphicFramePr>
          <p:nvPr/>
        </p:nvGraphicFramePr>
        <p:xfrm>
          <a:off x="273050" y="714375"/>
          <a:ext cx="4013200" cy="2709863"/>
        </p:xfrm>
        <a:graphic>
          <a:graphicData uri="http://schemas.openxmlformats.org/presentationml/2006/ole">
            <mc:AlternateContent xmlns:mc="http://schemas.openxmlformats.org/markup-compatibility/2006">
              <mc:Choice xmlns:v="urn:schemas-microsoft-com:vml" Requires="v">
                <p:oleObj spid="_x0000_s73737" name="Chart" r:id="rId3" imgW="4023709" imgH="2712955" progId="Excel.Chart.8">
                  <p:embed/>
                </p:oleObj>
              </mc:Choice>
              <mc:Fallback>
                <p:oleObj name="Chart" r:id="rId3" imgW="4023709" imgH="2712955"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714375"/>
                        <a:ext cx="4013200" cy="270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982663" y="479425"/>
            <a:ext cx="7704137" cy="1098550"/>
          </a:xfrm>
        </p:spPr>
        <p:txBody>
          <a:bodyPr/>
          <a:lstStyle/>
          <a:p>
            <a:pPr algn="ctr" fontAlgn="auto">
              <a:spcAft>
                <a:spcPts val="0"/>
              </a:spcAft>
              <a:defRPr/>
            </a:pPr>
            <a:r>
              <a:rPr lang="fa-IR" altLang="en-US" sz="3200" b="1" dirty="0" smtClean="0">
                <a:solidFill>
                  <a:schemeClr val="accent1">
                    <a:lumMod val="60000"/>
                    <a:lumOff val="40000"/>
                  </a:schemeClr>
                </a:solidFill>
              </a:rPr>
              <a:t>نمودار دایره ای </a:t>
            </a:r>
            <a:endParaRPr lang="en-US" altLang="en-US" sz="3200" b="1" dirty="0" smtClean="0">
              <a:solidFill>
                <a:schemeClr val="accent1">
                  <a:lumMod val="60000"/>
                  <a:lumOff val="40000"/>
                </a:schemeClr>
              </a:solidFill>
            </a:endParaRPr>
          </a:p>
        </p:txBody>
      </p:sp>
      <p:sp>
        <p:nvSpPr>
          <p:cNvPr id="79875" name="Content Placeholder 2"/>
          <p:cNvSpPr>
            <a:spLocks noGrp="1"/>
          </p:cNvSpPr>
          <p:nvPr>
            <p:ph idx="1"/>
          </p:nvPr>
        </p:nvSpPr>
        <p:spPr>
          <a:xfrm>
            <a:off x="982663" y="2667000"/>
            <a:ext cx="7704137" cy="3332163"/>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dirty="0" smtClean="0"/>
              <a:t>برای مقایسه داده ها و متغیرها استفاده می شود. </a:t>
            </a:r>
            <a:endParaRPr lang="en-US" altLang="en-US" dirty="0" smtClean="0"/>
          </a:p>
        </p:txBody>
      </p:sp>
      <p:graphicFrame>
        <p:nvGraphicFramePr>
          <p:cNvPr id="74756" name="Chart 4"/>
          <p:cNvGraphicFramePr>
            <a:graphicFrameLocks/>
          </p:cNvGraphicFramePr>
          <p:nvPr/>
        </p:nvGraphicFramePr>
        <p:xfrm>
          <a:off x="488950" y="1420813"/>
          <a:ext cx="4157663" cy="2492375"/>
        </p:xfrm>
        <a:graphic>
          <a:graphicData uri="http://schemas.openxmlformats.org/presentationml/2006/ole">
            <mc:AlternateContent xmlns:mc="http://schemas.openxmlformats.org/markup-compatibility/2006">
              <mc:Choice xmlns:v="urn:schemas-microsoft-com:vml" Requires="v">
                <p:oleObj spid="_x0000_s74761" name="Chart" r:id="rId3" imgW="4163929" imgH="2505673" progId="Excel.Chart.8">
                  <p:embed/>
                </p:oleObj>
              </mc:Choice>
              <mc:Fallback>
                <p:oleObj name="Chart" r:id="rId3" imgW="4163929" imgH="2505673"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420813"/>
                        <a:ext cx="4157663" cy="249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341438"/>
            <a:ext cx="7705725" cy="4657725"/>
          </a:xfrm>
        </p:spPr>
        <p:txBody>
          <a:bodyPr>
            <a:normAutofit fontScale="92500" lnSpcReduction="20000"/>
          </a:bodyPr>
          <a:lstStyle/>
          <a:p>
            <a:pPr marL="274320" indent="-274320" fontAlgn="auto">
              <a:lnSpc>
                <a:spcPct val="110000"/>
              </a:lnSpc>
              <a:spcAft>
                <a:spcPts val="0"/>
              </a:spcAft>
              <a:buClr>
                <a:schemeClr val="accent1">
                  <a:lumMod val="60000"/>
                  <a:lumOff val="40000"/>
                </a:schemeClr>
              </a:buClr>
              <a:defRPr/>
            </a:pPr>
            <a:r>
              <a:rPr lang="fa-IR" sz="2200" dirty="0" smtClean="0">
                <a:latin typeface="Albertus Medium" pitchFamily="34" charset="0"/>
                <a:cs typeface="B Koodak" pitchFamily="2" charset="-78"/>
              </a:rPr>
              <a:t>هر یک از انواع مطالب</a:t>
            </a:r>
            <a:r>
              <a:rPr lang="en-US" sz="2200" dirty="0" smtClean="0">
                <a:latin typeface="Albertus Medium" pitchFamily="34" charset="0"/>
                <a:cs typeface="B Koodak" pitchFamily="2" charset="-78"/>
              </a:rPr>
              <a:t> </a:t>
            </a:r>
            <a:r>
              <a:rPr lang="fa-IR" sz="2200" dirty="0" smtClean="0">
                <a:latin typeface="Albertus Medium" pitchFamily="34" charset="0"/>
                <a:cs typeface="B Koodak" pitchFamily="2" charset="-78"/>
              </a:rPr>
              <a:t>را در یک بند جدا و مستقل بیاورید.</a:t>
            </a:r>
          </a:p>
          <a:p>
            <a:pPr marL="274320" indent="-274320" fontAlgn="auto">
              <a:lnSpc>
                <a:spcPct val="110000"/>
              </a:lnSpc>
              <a:spcAft>
                <a:spcPts val="0"/>
              </a:spcAft>
              <a:buClr>
                <a:schemeClr val="accent1">
                  <a:lumMod val="60000"/>
                  <a:lumOff val="40000"/>
                </a:schemeClr>
              </a:buClr>
              <a:defRPr/>
            </a:pPr>
            <a:r>
              <a:rPr lang="fa-IR" sz="2200" dirty="0" smtClean="0">
                <a:latin typeface="Albertus Medium" pitchFamily="34" charset="0"/>
                <a:cs typeface="B Koodak" pitchFamily="2" charset="-78"/>
              </a:rPr>
              <a:t>وحدت موضوع: نویسنده باید در سراسر نوشته از اصل موضوع دور نیفتاده و تمام بحث‌ها و مثال‌ها و اجزای نوشته را با هماهنگی کامل، پیرامون موضوع اصلی بیان کرده و تاثیری واحد در ذهن خواننده القا کند.</a:t>
            </a:r>
          </a:p>
          <a:p>
            <a:pPr marL="274320" indent="-274320" fontAlgn="auto">
              <a:lnSpc>
                <a:spcPct val="110000"/>
              </a:lnSpc>
              <a:spcAft>
                <a:spcPts val="0"/>
              </a:spcAft>
              <a:buClr>
                <a:schemeClr val="accent1">
                  <a:lumMod val="60000"/>
                  <a:lumOff val="40000"/>
                </a:schemeClr>
              </a:buClr>
              <a:defRPr/>
            </a:pPr>
            <a:r>
              <a:rPr lang="fa-IR" sz="2200" dirty="0" smtClean="0">
                <a:latin typeface="Albertus Medium" pitchFamily="34" charset="0"/>
                <a:cs typeface="B Koodak" pitchFamily="2" charset="-78"/>
              </a:rPr>
              <a:t>طریقه نقل سخن دیگران: اگر مطلبی را از کسی عیناً در نوشته خود می‌آوریم باید آنرا در داخل گیومه قرار داده و در پاورقی با ذکر منبع و صفحه بدان اشاره کنیم؛ همچنین از نقل گفته‌ها و نوشته‌های دیگران بدون ضرورت واقعی خودداری کنیم.</a:t>
            </a:r>
          </a:p>
          <a:p>
            <a:pPr marL="274320" indent="-274320" fontAlgn="auto">
              <a:lnSpc>
                <a:spcPct val="110000"/>
              </a:lnSpc>
              <a:spcAft>
                <a:spcPts val="0"/>
              </a:spcAft>
              <a:buClr>
                <a:schemeClr val="accent1">
                  <a:lumMod val="60000"/>
                  <a:lumOff val="40000"/>
                </a:schemeClr>
              </a:buClr>
              <a:defRPr/>
            </a:pPr>
            <a:r>
              <a:rPr lang="ar-SA" sz="2200" dirty="0" smtClean="0">
                <a:latin typeface="Albertus Medium" pitchFamily="34" charset="0"/>
                <a:cs typeface="B Koodak" pitchFamily="2" charset="-78"/>
              </a:rPr>
              <a:t>از تكرار اسامي بپرهيزيد</a:t>
            </a:r>
            <a:r>
              <a:rPr lang="fa-IR" sz="2200" dirty="0" smtClean="0">
                <a:latin typeface="Albertus Medium" pitchFamily="34" charset="0"/>
                <a:cs typeface="B Koodak" pitchFamily="2" charset="-78"/>
              </a:rPr>
              <a:t>.</a:t>
            </a:r>
            <a:r>
              <a:rPr lang="en-US" sz="2200" dirty="0" smtClean="0">
                <a:latin typeface="Albertus Medium" pitchFamily="34" charset="0"/>
                <a:cs typeface="B Koodak" pitchFamily="2" charset="-78"/>
              </a:rPr>
              <a:t/>
            </a:r>
            <a:br>
              <a:rPr lang="en-US" sz="2200" dirty="0" smtClean="0">
                <a:latin typeface="Albertus Medium" pitchFamily="34" charset="0"/>
                <a:cs typeface="B Koodak" pitchFamily="2" charset="-78"/>
              </a:rPr>
            </a:br>
            <a:r>
              <a:rPr lang="ar-SA" sz="2200" dirty="0" smtClean="0">
                <a:latin typeface="Albertus Medium" pitchFamily="34" charset="0"/>
                <a:cs typeface="B Koodak" pitchFamily="2" charset="-78"/>
              </a:rPr>
              <a:t>بكوشيد از تكرار نام خود و يا شركت خود در نامه پرهيز كنيد. به طور كلي استفاده از ضمير فاعلي و ضماير ملكي، نوشته شما را روانتر و قابل فهم‌تر مي‌كن</a:t>
            </a:r>
            <a:r>
              <a:rPr lang="fa-IR" sz="2200" dirty="0" smtClean="0">
                <a:latin typeface="Albertus Medium" pitchFamily="34" charset="0"/>
                <a:cs typeface="B Koodak" pitchFamily="2" charset="-78"/>
              </a:rPr>
              <a:t>د.</a:t>
            </a:r>
            <a:endParaRPr lang="en-US" sz="2200" dirty="0" smtClean="0">
              <a:latin typeface="Albertus Medium" pitchFamily="34" charset="0"/>
              <a:cs typeface="B Koodak" pitchFamily="2" charset="-78"/>
            </a:endParaRPr>
          </a:p>
          <a:p>
            <a:pPr marL="274320" indent="-274320" fontAlgn="auto">
              <a:lnSpc>
                <a:spcPct val="110000"/>
              </a:lnSpc>
              <a:spcAft>
                <a:spcPts val="0"/>
              </a:spcAft>
              <a:buClr>
                <a:schemeClr val="accent1">
                  <a:lumMod val="60000"/>
                  <a:lumOff val="40000"/>
                </a:schemeClr>
              </a:buClr>
              <a:defRPr/>
            </a:pPr>
            <a:r>
              <a:rPr lang="fa-IR" sz="2200" dirty="0" smtClean="0">
                <a:latin typeface="Albertus Medium" pitchFamily="34" charset="0"/>
                <a:cs typeface="B Koodak" pitchFamily="2" charset="-78"/>
              </a:rPr>
              <a:t>درست نویسی: تمام محاسن گزارش با یک یا چند غلط املایی و انشایی از بین می‌رود. پس اگر در املای کلمه‌ای تردید کردیم و ناچار بودیم که در نامه به کار ببریم باید به کتاب لغت مراجعه کنیم یا از شخص مطلعی بپرسیم.</a:t>
            </a:r>
            <a:br>
              <a:rPr lang="fa-IR" sz="2200" dirty="0" smtClean="0">
                <a:latin typeface="Albertus Medium" pitchFamily="34" charset="0"/>
                <a:cs typeface="B Koodak" pitchFamily="2" charset="-78"/>
              </a:rPr>
            </a:br>
            <a:endParaRPr lang="fa-IR" sz="2200" dirty="0" smtClean="0">
              <a:latin typeface="Albertus Medium" pitchFamily="34" charset="0"/>
              <a:cs typeface="B Koodak" pitchFamily="2" charset="-78"/>
            </a:endParaRPr>
          </a:p>
          <a:p>
            <a:pPr marL="274320" indent="-274320" fontAlgn="auto">
              <a:lnSpc>
                <a:spcPct val="110000"/>
              </a:lnSpc>
              <a:spcAft>
                <a:spcPts val="0"/>
              </a:spcAft>
              <a:buClr>
                <a:schemeClr val="accent1">
                  <a:lumMod val="60000"/>
                  <a:lumOff val="40000"/>
                </a:schemeClr>
              </a:buClr>
              <a:defRPr/>
            </a:pPr>
            <a:endParaRPr lang="en-US" sz="2200" dirty="0" smtClean="0">
              <a:latin typeface="Albertus Medium" pitchFamily="34" charset="0"/>
              <a:cs typeface="B Koodak" pitchFamily="2" charset="-78"/>
            </a:endParaRPr>
          </a:p>
        </p:txBody>
      </p:sp>
      <p:sp>
        <p:nvSpPr>
          <p:cNvPr id="36868" name="Slide Number Placeholder 6" hidden="1"/>
          <p:cNvSpPr>
            <a:spLocks noGrp="1"/>
          </p:cNvSpPr>
          <p:nvPr>
            <p:ph type="sldNum" sz="quarter" idx="12"/>
          </p:nvPr>
        </p:nvSpPr>
        <p:spPr bwMode="auto">
          <a:xfrm>
            <a:off x="4714875" y="5757863"/>
            <a:ext cx="681038" cy="498475"/>
          </a:xfrm>
          <a:ln>
            <a:miter lim="800000"/>
            <a:headEnd/>
            <a:tailEnd/>
          </a:ln>
        </p:spPr>
        <p:txBody>
          <a:bodyPr rtlCol="0"/>
          <a:lstStyle/>
          <a:p>
            <a:pPr fontAlgn="auto">
              <a:spcBef>
                <a:spcPts val="0"/>
              </a:spcBef>
              <a:spcAft>
                <a:spcPts val="0"/>
              </a:spcAft>
              <a:defRPr/>
            </a:pPr>
            <a:endParaRPr lang="en-US" cap="all" dirty="0">
              <a:solidFill>
                <a:schemeClr val="accent1">
                  <a:lumMod val="60000"/>
                  <a:lumOff val="40000"/>
                </a:schemeClr>
              </a:solidFill>
              <a:latin typeface="+mn-lt"/>
              <a:cs typeface="+mn-cs"/>
            </a:endParaRPr>
          </a:p>
        </p:txBody>
      </p:sp>
      <p:sp>
        <p:nvSpPr>
          <p:cNvPr id="41986" name="Title 1"/>
          <p:cNvSpPr>
            <a:spLocks noGrp="1"/>
          </p:cNvSpPr>
          <p:nvPr>
            <p:ph type="title"/>
          </p:nvPr>
        </p:nvSpPr>
        <p:spPr>
          <a:xfrm>
            <a:off x="457200" y="381000"/>
            <a:ext cx="8229600" cy="838200"/>
          </a:xfrm>
        </p:spPr>
        <p:txBody>
          <a:bodyPr/>
          <a:lstStyle/>
          <a:p>
            <a:pPr algn="ctr" fontAlgn="auto">
              <a:spcAft>
                <a:spcPts val="0"/>
              </a:spcAft>
              <a:defRPr/>
            </a:pPr>
            <a:r>
              <a:rPr lang="ar-SA" b="1" dirty="0" smtClean="0">
                <a:solidFill>
                  <a:srgbClr val="9D2512"/>
                </a:solidFill>
                <a:cs typeface="B Nazanin" pitchFamily="2" charset="-78"/>
              </a:rPr>
              <a:t>مشخصات یک نوشته</a:t>
            </a:r>
            <a:r>
              <a:rPr lang="fa-IR" b="1" dirty="0" smtClean="0">
                <a:solidFill>
                  <a:srgbClr val="9D2512"/>
                </a:solidFill>
                <a:cs typeface="B Nazanin" pitchFamily="2" charset="-78"/>
              </a:rPr>
              <a:t>‌</a:t>
            </a:r>
            <a:r>
              <a:rPr lang="ar-SA" b="1" dirty="0" smtClean="0">
                <a:solidFill>
                  <a:srgbClr val="9D2512"/>
                </a:solidFill>
                <a:cs typeface="B Nazanin" pitchFamily="2" charset="-78"/>
              </a:rPr>
              <a:t>ی خوب </a:t>
            </a:r>
            <a:endParaRPr lang="en-US" b="1" dirty="0" smtClean="0">
              <a:solidFill>
                <a:srgbClr val="9D2512"/>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341438"/>
            <a:ext cx="7705725" cy="4319587"/>
          </a:xfrm>
        </p:spPr>
        <p:txBody>
          <a:bodyPr/>
          <a:lstStyle/>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 در پايان هر جمله خبري</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 براي مكث‌هايي كه وجودشان براي درك جمله لازم است. توجه داشته باشيد بجاي آخرين ويرگول از حرف ربط «و» استفاده كنيد.</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 جمله‌هايي كه داراي مفهوم كامل هستند و با هم ربط منطقي دارند، بانقطه ويرگول از هم جدا مي‌شوند.</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a:t>
            </a:r>
            <a:r>
              <a:rPr lang="fa-IR" b="1" dirty="0" smtClean="0">
                <a:cs typeface="B Nazanin" pitchFamily="2" charset="-78"/>
                <a:sym typeface="Wingdings" pitchFamily="2" charset="2"/>
              </a:rPr>
              <a:t>:» در موارد زير بكار مي‌رود:</a:t>
            </a:r>
          </a:p>
          <a:p>
            <a:pPr marL="411480" fontAlgn="auto">
              <a:spcAft>
                <a:spcPts val="0"/>
              </a:spcAft>
              <a:buClr>
                <a:schemeClr val="accent1">
                  <a:lumMod val="60000"/>
                  <a:lumOff val="40000"/>
                </a:schemeClr>
              </a:buClr>
              <a:buFont typeface="Wingdings 2" pitchFamily="18" charset="2"/>
              <a:buNone/>
              <a:defRPr/>
            </a:pPr>
            <a:r>
              <a:rPr lang="fa-IR" b="1" dirty="0" smtClean="0">
                <a:cs typeface="B Nazanin" pitchFamily="2" charset="-78"/>
                <a:sym typeface="Wingdings" pitchFamily="2" charset="2"/>
              </a:rPr>
              <a:t>الف-قبل از نقل قول مستقيم</a:t>
            </a:r>
          </a:p>
          <a:p>
            <a:pPr marL="411480" fontAlgn="auto">
              <a:spcAft>
                <a:spcPts val="0"/>
              </a:spcAft>
              <a:buClr>
                <a:schemeClr val="accent1">
                  <a:lumMod val="60000"/>
                  <a:lumOff val="40000"/>
                </a:schemeClr>
              </a:buClr>
              <a:buFont typeface="Wingdings 2" pitchFamily="18" charset="2"/>
              <a:buNone/>
              <a:defRPr/>
            </a:pPr>
            <a:r>
              <a:rPr lang="fa-IR" b="1" dirty="0" smtClean="0">
                <a:cs typeface="B Nazanin" pitchFamily="2" charset="-78"/>
                <a:sym typeface="Wingdings" pitchFamily="2" charset="2"/>
              </a:rPr>
              <a:t>ب-قبل از ذكر مثال</a:t>
            </a:r>
            <a:endParaRPr lang="en-US" b="1" dirty="0" smtClean="0">
              <a:cs typeface="B Nazanin" pitchFamily="2" charset="-78"/>
            </a:endParaRPr>
          </a:p>
        </p:txBody>
      </p:sp>
      <p:sp>
        <p:nvSpPr>
          <p:cNvPr id="37892" name="Slide Number Placeholder 6" hidden="1"/>
          <p:cNvSpPr>
            <a:spLocks noGrp="1"/>
          </p:cNvSpPr>
          <p:nvPr>
            <p:ph type="sldNum" sz="quarter" idx="12"/>
          </p:nvPr>
        </p:nvSpPr>
        <p:spPr bwMode="auto">
          <a:xfrm>
            <a:off x="4714875" y="5757863"/>
            <a:ext cx="681038" cy="498475"/>
          </a:xfrm>
          <a:ln>
            <a:miter lim="800000"/>
            <a:headEnd/>
            <a:tailEnd/>
          </a:ln>
        </p:spPr>
        <p:txBody>
          <a:bodyPr rtlCol="0"/>
          <a:lstStyle/>
          <a:p>
            <a:pPr fontAlgn="auto">
              <a:spcBef>
                <a:spcPts val="0"/>
              </a:spcBef>
              <a:spcAft>
                <a:spcPts val="0"/>
              </a:spcAft>
              <a:defRPr/>
            </a:pPr>
            <a:endParaRPr lang="en-US" cap="all" dirty="0">
              <a:solidFill>
                <a:schemeClr val="accent1">
                  <a:lumMod val="60000"/>
                  <a:lumOff val="40000"/>
                </a:schemeClr>
              </a:solidFill>
              <a:latin typeface="+mn-lt"/>
              <a:cs typeface="+mn-cs"/>
            </a:endParaRPr>
          </a:p>
        </p:txBody>
      </p:sp>
      <p:sp>
        <p:nvSpPr>
          <p:cNvPr id="43010" name="Title 1"/>
          <p:cNvSpPr>
            <a:spLocks noGrp="1"/>
          </p:cNvSpPr>
          <p:nvPr>
            <p:ph type="title"/>
          </p:nvPr>
        </p:nvSpPr>
        <p:spPr>
          <a:xfrm>
            <a:off x="457200" y="457200"/>
            <a:ext cx="8229600" cy="762000"/>
          </a:xfrm>
        </p:spPr>
        <p:txBody>
          <a:bodyPr/>
          <a:lstStyle/>
          <a:p>
            <a:pPr algn="ctr" fontAlgn="auto">
              <a:spcAft>
                <a:spcPts val="0"/>
              </a:spcAft>
              <a:defRPr/>
            </a:pPr>
            <a:r>
              <a:rPr lang="fa-IR" b="1" dirty="0" smtClean="0">
                <a:solidFill>
                  <a:srgbClr val="FF0000"/>
                </a:solidFill>
              </a:rPr>
              <a:t>نشانه گذاري</a:t>
            </a:r>
            <a:endParaRPr lang="en-US" b="1" dirty="0" smtClean="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827088" y="1341438"/>
            <a:ext cx="7705725" cy="4319587"/>
          </a:xfrm>
        </p:spPr>
        <p:txBody>
          <a:bodyPr/>
          <a:lstStyle/>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 در موارد زير بكار مي‌رود:</a:t>
            </a:r>
          </a:p>
          <a:p>
            <a:pPr marL="411480" fontAlgn="auto">
              <a:spcAft>
                <a:spcPts val="0"/>
              </a:spcAft>
              <a:buClr>
                <a:schemeClr val="accent1">
                  <a:lumMod val="60000"/>
                  <a:lumOff val="40000"/>
                </a:schemeClr>
              </a:buClr>
              <a:buFont typeface="Wingdings 2" pitchFamily="18" charset="2"/>
              <a:buNone/>
              <a:defRPr/>
            </a:pPr>
            <a:r>
              <a:rPr lang="fa-IR" b="1" dirty="0" smtClean="0">
                <a:cs typeface="B Nazanin" pitchFamily="2" charset="-78"/>
              </a:rPr>
              <a:t>  توضيحات مترجم يا نويسنده مانند: استقراض (قرض گرفتن) يا آوردن نام استان بعد از نام شهر يا محلي كه براي اكثر خوانندگان آشنا نيست.</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 در پايان جمله‌هاي پرسشي.</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سه نقطه «...» برای نشان دادنِ حذف یك كلمه یا بخشی از متن، نشانه افتادگی از متن اصلی و يا نشان ادامه مطلب.</a:t>
            </a:r>
          </a:p>
          <a:p>
            <a:pPr marL="411480" fontAlgn="auto">
              <a:spcAft>
                <a:spcPts val="0"/>
              </a:spcAft>
              <a:buClr>
                <a:schemeClr val="accent1">
                  <a:lumMod val="60000"/>
                  <a:lumOff val="40000"/>
                </a:schemeClr>
              </a:buClr>
              <a:buFont typeface="Wingdings"/>
              <a:buChar char=""/>
              <a:defRPr/>
            </a:pPr>
            <a:r>
              <a:rPr lang="fa-IR" b="1" dirty="0" smtClean="0">
                <a:cs typeface="B Nazanin" pitchFamily="2" charset="-78"/>
              </a:rPr>
              <a:t>حركت‌گذاري و گذاشتن تشديد تنها وقتي لازم است كه احتمال بدخواني داده شود. مانند: اسبِ سواري، حِرَف، سرِچشمه، بنّا، كُره، كُرّه، بُرد، بَرد، بُرَد. </a:t>
            </a:r>
          </a:p>
          <a:p>
            <a:pPr marL="411480" fontAlgn="auto">
              <a:spcAft>
                <a:spcPts val="0"/>
              </a:spcAft>
              <a:buClr>
                <a:schemeClr val="accent1">
                  <a:lumMod val="60000"/>
                  <a:lumOff val="40000"/>
                </a:schemeClr>
              </a:buClr>
              <a:buFont typeface="Wingdings"/>
              <a:buChar char=""/>
              <a:defRPr/>
            </a:pPr>
            <a:endParaRPr lang="en-US" b="1" dirty="0" smtClean="0">
              <a:cs typeface="B Nazanin" pitchFamily="2" charset="-78"/>
            </a:endParaRPr>
          </a:p>
        </p:txBody>
      </p:sp>
      <p:sp>
        <p:nvSpPr>
          <p:cNvPr id="38916" name="Slide Number Placeholder 6" hidden="1"/>
          <p:cNvSpPr>
            <a:spLocks noGrp="1"/>
          </p:cNvSpPr>
          <p:nvPr>
            <p:ph type="sldNum" sz="quarter" idx="12"/>
          </p:nvPr>
        </p:nvSpPr>
        <p:spPr bwMode="auto">
          <a:xfrm>
            <a:off x="4714875" y="5757863"/>
            <a:ext cx="681038" cy="498475"/>
          </a:xfrm>
          <a:ln>
            <a:miter lim="800000"/>
            <a:headEnd/>
            <a:tailEnd/>
          </a:ln>
        </p:spPr>
        <p:txBody>
          <a:bodyPr rtlCol="0"/>
          <a:lstStyle/>
          <a:p>
            <a:pPr fontAlgn="auto">
              <a:spcBef>
                <a:spcPts val="0"/>
              </a:spcBef>
              <a:spcAft>
                <a:spcPts val="0"/>
              </a:spcAft>
              <a:defRPr/>
            </a:pPr>
            <a:endParaRPr lang="en-US" cap="all" dirty="0">
              <a:solidFill>
                <a:schemeClr val="accent1">
                  <a:lumMod val="60000"/>
                  <a:lumOff val="40000"/>
                </a:schemeClr>
              </a:solidFill>
              <a:latin typeface="+mn-lt"/>
              <a:cs typeface="+mn-cs"/>
            </a:endParaRPr>
          </a:p>
        </p:txBody>
      </p:sp>
      <p:sp>
        <p:nvSpPr>
          <p:cNvPr id="44034" name="Title 5"/>
          <p:cNvSpPr>
            <a:spLocks noGrp="1"/>
          </p:cNvSpPr>
          <p:nvPr>
            <p:ph type="title"/>
          </p:nvPr>
        </p:nvSpPr>
        <p:spPr>
          <a:xfrm>
            <a:off x="457200" y="381000"/>
            <a:ext cx="8229600" cy="762000"/>
          </a:xfrm>
        </p:spPr>
        <p:txBody>
          <a:bodyPr/>
          <a:lstStyle/>
          <a:p>
            <a:pPr algn="ctr" fontAlgn="auto">
              <a:spcAft>
                <a:spcPts val="0"/>
              </a:spcAft>
              <a:defRPr/>
            </a:pPr>
            <a:r>
              <a:rPr lang="fa-IR" b="1" dirty="0" smtClean="0">
                <a:solidFill>
                  <a:srgbClr val="FF0000"/>
                </a:solidFill>
              </a:rPr>
              <a:t>نشانه گذاري</a:t>
            </a:r>
            <a:endParaRPr lang="en-US" dirty="0" smtClean="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719138" y="1557338"/>
            <a:ext cx="7705725" cy="3332162"/>
          </a:xfrm>
        </p:spPr>
        <p:txBody>
          <a:bodyPr/>
          <a:lstStyle/>
          <a:p>
            <a:pPr fontAlgn="auto">
              <a:spcAft>
                <a:spcPts val="0"/>
              </a:spcAft>
              <a:buClr>
                <a:schemeClr val="accent1">
                  <a:lumMod val="60000"/>
                  <a:lumOff val="40000"/>
                </a:schemeClr>
              </a:buClr>
              <a:defRPr/>
            </a:pPr>
            <a:r>
              <a:rPr lang="fa-IR" b="1" dirty="0" smtClean="0">
                <a:cs typeface="B Nazanin" pitchFamily="2" charset="-78"/>
              </a:rPr>
              <a:t>«» در موارد زير بكار مي‌رود:</a:t>
            </a:r>
          </a:p>
          <a:p>
            <a:pPr fontAlgn="auto">
              <a:spcAft>
                <a:spcPts val="0"/>
              </a:spcAft>
              <a:buClr>
                <a:schemeClr val="accent1">
                  <a:lumMod val="60000"/>
                  <a:lumOff val="40000"/>
                </a:schemeClr>
              </a:buClr>
              <a:buFont typeface="Wingdings 2" pitchFamily="18" charset="2"/>
              <a:buNone/>
              <a:defRPr/>
            </a:pPr>
            <a:r>
              <a:rPr lang="fa-IR" b="1" dirty="0" smtClean="0">
                <a:cs typeface="B Nazanin" pitchFamily="2" charset="-78"/>
              </a:rPr>
              <a:t>   الف-در دو طرف نقل قول مستقيم يا جزئي،</a:t>
            </a:r>
          </a:p>
          <a:p>
            <a:pPr fontAlgn="auto">
              <a:spcAft>
                <a:spcPts val="0"/>
              </a:spcAft>
              <a:buClr>
                <a:schemeClr val="accent1">
                  <a:lumMod val="60000"/>
                  <a:lumOff val="40000"/>
                </a:schemeClr>
              </a:buClr>
              <a:buFont typeface="Wingdings 2" pitchFamily="18" charset="2"/>
              <a:buNone/>
              <a:defRPr/>
            </a:pPr>
            <a:r>
              <a:rPr lang="fa-IR" b="1" dirty="0" smtClean="0">
                <a:cs typeface="B Nazanin" pitchFamily="2" charset="-78"/>
              </a:rPr>
              <a:t>   ب-براي تاكيد يا مهمتر ساختن يك عبارت يا اصطلاح</a:t>
            </a:r>
          </a:p>
          <a:p>
            <a:pPr fontAlgn="auto">
              <a:spcAft>
                <a:spcPts val="0"/>
              </a:spcAft>
              <a:buClr>
                <a:schemeClr val="accent1">
                  <a:lumMod val="60000"/>
                  <a:lumOff val="40000"/>
                </a:schemeClr>
              </a:buClr>
              <a:buFont typeface="Wingdings 2" pitchFamily="18" charset="2"/>
              <a:buNone/>
              <a:defRPr/>
            </a:pPr>
            <a:r>
              <a:rPr lang="fa-IR" b="1" dirty="0" smtClean="0">
                <a:cs typeface="B Nazanin" pitchFamily="2" charset="-78"/>
              </a:rPr>
              <a:t>   ج-براي ذكر واژگان بيگانه كه به فارسي نوشته مي‌شوند ولي براي خواننده نا‌آشنا هستند</a:t>
            </a:r>
          </a:p>
          <a:p>
            <a:pPr fontAlgn="auto">
              <a:spcAft>
                <a:spcPts val="0"/>
              </a:spcAft>
              <a:buClr>
                <a:schemeClr val="accent1">
                  <a:lumMod val="60000"/>
                  <a:lumOff val="40000"/>
                </a:schemeClr>
              </a:buClr>
              <a:buFont typeface="Wingdings 2" pitchFamily="18" charset="2"/>
              <a:buNone/>
              <a:defRPr/>
            </a:pPr>
            <a:r>
              <a:rPr lang="fa-IR" b="1" dirty="0" smtClean="0">
                <a:cs typeface="B Nazanin" pitchFamily="2" charset="-78"/>
              </a:rPr>
              <a:t>   د- مشخص ساختن اسم‌های خاص و اَعلام و اصطلاحات</a:t>
            </a:r>
          </a:p>
          <a:p>
            <a:pPr fontAlgn="auto">
              <a:spcAft>
                <a:spcPts val="0"/>
              </a:spcAft>
              <a:buClr>
                <a:schemeClr val="accent1">
                  <a:lumMod val="60000"/>
                  <a:lumOff val="40000"/>
                </a:schemeClr>
              </a:buClr>
              <a:defRPr/>
            </a:pPr>
            <a:r>
              <a:rPr lang="fa-IR" b="1" dirty="0" smtClean="0">
                <a:cs typeface="B Nazanin" pitchFamily="2" charset="-78"/>
              </a:rPr>
              <a:t>«!» در پايان جمله‌هايي كه حيرت، خوشحالي و يا استهزاء را برساند.</a:t>
            </a:r>
          </a:p>
          <a:p>
            <a:pPr fontAlgn="auto">
              <a:spcAft>
                <a:spcPts val="0"/>
              </a:spcAft>
              <a:buClr>
                <a:schemeClr val="accent1">
                  <a:lumMod val="60000"/>
                  <a:lumOff val="40000"/>
                </a:schemeClr>
              </a:buClr>
              <a:buFont typeface="Wingdings 2" pitchFamily="18" charset="2"/>
              <a:buNone/>
              <a:defRPr/>
            </a:pPr>
            <a:endParaRPr lang="en-US" b="1" dirty="0" smtClean="0">
              <a:cs typeface="B Nazanin" pitchFamily="2" charset="-78"/>
            </a:endParaRPr>
          </a:p>
        </p:txBody>
      </p:sp>
      <p:sp>
        <p:nvSpPr>
          <p:cNvPr id="39940" name="Slide Number Placeholder 6" hidden="1"/>
          <p:cNvSpPr>
            <a:spLocks noGrp="1"/>
          </p:cNvSpPr>
          <p:nvPr>
            <p:ph type="sldNum" sz="quarter" idx="12"/>
          </p:nvPr>
        </p:nvSpPr>
        <p:spPr bwMode="auto">
          <a:xfrm>
            <a:off x="4714875" y="5757863"/>
            <a:ext cx="681038" cy="498475"/>
          </a:xfrm>
          <a:ln>
            <a:miter lim="800000"/>
            <a:headEnd/>
            <a:tailEnd/>
          </a:ln>
        </p:spPr>
        <p:txBody>
          <a:bodyPr rtlCol="0"/>
          <a:lstStyle/>
          <a:p>
            <a:pPr fontAlgn="auto">
              <a:spcBef>
                <a:spcPts val="0"/>
              </a:spcBef>
              <a:spcAft>
                <a:spcPts val="0"/>
              </a:spcAft>
              <a:defRPr/>
            </a:pPr>
            <a:endParaRPr lang="en-US" cap="all" dirty="0">
              <a:solidFill>
                <a:schemeClr val="accent1">
                  <a:lumMod val="60000"/>
                  <a:lumOff val="40000"/>
                </a:schemeClr>
              </a:solidFill>
              <a:latin typeface="+mn-lt"/>
              <a:cs typeface="+mn-cs"/>
            </a:endParaRPr>
          </a:p>
        </p:txBody>
      </p:sp>
      <p:sp>
        <p:nvSpPr>
          <p:cNvPr id="45058" name="Title 3"/>
          <p:cNvSpPr>
            <a:spLocks noGrp="1"/>
          </p:cNvSpPr>
          <p:nvPr>
            <p:ph type="title"/>
          </p:nvPr>
        </p:nvSpPr>
        <p:spPr>
          <a:xfrm>
            <a:off x="457200" y="304800"/>
            <a:ext cx="8229600" cy="762000"/>
          </a:xfrm>
        </p:spPr>
        <p:txBody>
          <a:bodyPr/>
          <a:lstStyle/>
          <a:p>
            <a:pPr algn="ctr" fontAlgn="auto">
              <a:spcAft>
                <a:spcPts val="0"/>
              </a:spcAft>
              <a:defRPr/>
            </a:pPr>
            <a:r>
              <a:rPr lang="fa-IR" b="1" dirty="0" smtClean="0">
                <a:solidFill>
                  <a:srgbClr val="FF0000"/>
                </a:solidFill>
              </a:rPr>
              <a:t>نشانه گذاري</a:t>
            </a:r>
            <a:endParaRPr lang="en-US" dirty="0" smtClean="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38" y="1268413"/>
            <a:ext cx="7705725" cy="4176712"/>
          </a:xfrm>
        </p:spPr>
        <p:txBody>
          <a:bodyPr/>
          <a:lstStyle/>
          <a:p>
            <a:pPr marL="274320" indent="-274320" fontAlgn="auto">
              <a:spcAft>
                <a:spcPts val="0"/>
              </a:spcAft>
              <a:buClr>
                <a:schemeClr val="accent1">
                  <a:lumMod val="60000"/>
                  <a:lumOff val="40000"/>
                </a:schemeClr>
              </a:buClr>
              <a:buFont typeface="Wingdings 2"/>
              <a:buChar char=""/>
              <a:defRPr/>
            </a:pPr>
            <a:r>
              <a:rPr lang="fa-IR" b="1" dirty="0" smtClean="0">
                <a:cs typeface="B Nazanin" pitchFamily="2" charset="-78"/>
              </a:rPr>
              <a:t>خط فاصله «ـ» در مواردی از قبیل: </a:t>
            </a:r>
            <a:br>
              <a:rPr lang="fa-IR" b="1" dirty="0" smtClean="0">
                <a:cs typeface="B Nazanin" pitchFamily="2" charset="-78"/>
              </a:rPr>
            </a:br>
            <a:r>
              <a:rPr lang="fa-IR" b="1" dirty="0" smtClean="0">
                <a:cs typeface="B Nazanin" pitchFamily="2" charset="-78"/>
              </a:rPr>
              <a:t>ـ دو سوی جمله معترضه </a:t>
            </a:r>
            <a:br>
              <a:rPr lang="fa-IR" b="1" dirty="0" smtClean="0">
                <a:cs typeface="B Nazanin" pitchFamily="2" charset="-78"/>
              </a:rPr>
            </a:br>
            <a:r>
              <a:rPr lang="fa-IR" b="1" dirty="0" smtClean="0">
                <a:cs typeface="B Nazanin" pitchFamily="2" charset="-78"/>
              </a:rPr>
              <a:t>ـ میان كلمات تركیبی (علمي‌ ـ فرهنگي)</a:t>
            </a:r>
            <a:br>
              <a:rPr lang="fa-IR" b="1" dirty="0" smtClean="0">
                <a:cs typeface="B Nazanin" pitchFamily="2" charset="-78"/>
              </a:rPr>
            </a:br>
            <a:r>
              <a:rPr lang="fa-IR" b="1" dirty="0" smtClean="0">
                <a:cs typeface="B Nazanin" pitchFamily="2" charset="-78"/>
              </a:rPr>
              <a:t>ـ پس از كلماتی كه بخشی از آن‌ها به سطر بعد منتقل می‌شود</a:t>
            </a:r>
            <a:br>
              <a:rPr lang="fa-IR" b="1" dirty="0" smtClean="0">
                <a:cs typeface="B Nazanin" pitchFamily="2" charset="-78"/>
              </a:rPr>
            </a:br>
            <a:r>
              <a:rPr lang="fa-IR" b="1" dirty="0" smtClean="0">
                <a:cs typeface="B Nazanin" pitchFamily="2" charset="-78"/>
              </a:rPr>
              <a:t>ـ در گفت و گوهایی كه در نمایش‌نامه و داستان است</a:t>
            </a:r>
            <a:br>
              <a:rPr lang="fa-IR" b="1" dirty="0" smtClean="0">
                <a:cs typeface="B Nazanin" pitchFamily="2" charset="-78"/>
              </a:rPr>
            </a:br>
            <a:r>
              <a:rPr lang="fa-IR" b="1" dirty="0" smtClean="0">
                <a:cs typeface="B Nazanin" pitchFamily="2" charset="-78"/>
              </a:rPr>
              <a:t>ـ هنگام تقسیم‌بندی‌ها پس از اعداد(1ـ)؛ در این مورد، بعضی هم پس از اعداد در تقسیم بندی یا در پاورقی‌ها، به جای خط فاصله، نقطه می‌گذارند(1.)</a:t>
            </a:r>
          </a:p>
          <a:p>
            <a:pPr marL="274320" indent="-274320" fontAlgn="auto">
              <a:spcAft>
                <a:spcPts val="0"/>
              </a:spcAft>
              <a:buClr>
                <a:schemeClr val="accent1">
                  <a:lumMod val="60000"/>
                  <a:lumOff val="40000"/>
                </a:schemeClr>
              </a:buClr>
              <a:buFont typeface="Wingdings 2"/>
              <a:buChar char=""/>
              <a:defRPr/>
            </a:pPr>
            <a:r>
              <a:rPr lang="fa-IR" b="1" dirty="0" smtClean="0">
                <a:cs typeface="B Nazanin" pitchFamily="2" charset="-78"/>
              </a:rPr>
              <a:t>كروشه [ ] برای افزودن چیزی به متن اصلی، یا بیان اختلاف نسخه. </a:t>
            </a:r>
          </a:p>
          <a:p>
            <a:pPr marL="274320" indent="-274320" fontAlgn="auto">
              <a:spcAft>
                <a:spcPts val="0"/>
              </a:spcAft>
              <a:buClr>
                <a:schemeClr val="accent1">
                  <a:lumMod val="60000"/>
                  <a:lumOff val="40000"/>
                </a:schemeClr>
              </a:buClr>
              <a:buFont typeface="Wingdings 2"/>
              <a:buChar char=""/>
              <a:defRPr/>
            </a:pPr>
            <a:r>
              <a:rPr lang="fa-IR" b="1" dirty="0" smtClean="0">
                <a:cs typeface="B Nazanin" pitchFamily="2" charset="-78"/>
              </a:rPr>
              <a:t>ستاره «*» اغلب در سمت چپ بالای كلمه‌ای در عنوان یا متن برای توضیح خاصي در پاورقی گذاشته می‌شود. </a:t>
            </a:r>
            <a:endParaRPr lang="en-US" b="1" dirty="0">
              <a:cs typeface="B Nazanin" pitchFamily="2" charset="-78"/>
            </a:endParaRPr>
          </a:p>
        </p:txBody>
      </p:sp>
      <p:sp>
        <p:nvSpPr>
          <p:cNvPr id="40964" name="Slide Number Placeholder 6" hidden="1"/>
          <p:cNvSpPr>
            <a:spLocks noGrp="1"/>
          </p:cNvSpPr>
          <p:nvPr>
            <p:ph type="sldNum" sz="quarter" idx="12"/>
          </p:nvPr>
        </p:nvSpPr>
        <p:spPr bwMode="auto">
          <a:xfrm>
            <a:off x="4714875" y="5757863"/>
            <a:ext cx="681038" cy="498475"/>
          </a:xfrm>
          <a:ln>
            <a:miter lim="800000"/>
            <a:headEnd/>
            <a:tailEnd/>
          </a:ln>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3386ECBF-21CC-4584-9135-9699CA73BF96}" type="slidenum">
              <a:rPr lang="en-US" altLang="en-US">
                <a:solidFill>
                  <a:srgbClr val="75A2CE"/>
                </a:solidFill>
              </a:rPr>
              <a:pPr/>
              <a:t>66</a:t>
            </a:fld>
            <a:endParaRPr lang="en-US" altLang="en-US">
              <a:solidFill>
                <a:srgbClr val="75A2CE"/>
              </a:solidFill>
            </a:endParaRPr>
          </a:p>
        </p:txBody>
      </p:sp>
      <p:sp>
        <p:nvSpPr>
          <p:cNvPr id="46082" name="Title 1"/>
          <p:cNvSpPr>
            <a:spLocks noGrp="1"/>
          </p:cNvSpPr>
          <p:nvPr>
            <p:ph type="title"/>
          </p:nvPr>
        </p:nvSpPr>
        <p:spPr>
          <a:xfrm>
            <a:off x="457200" y="457200"/>
            <a:ext cx="8229600" cy="685800"/>
          </a:xfrm>
        </p:spPr>
        <p:txBody>
          <a:bodyPr>
            <a:normAutofit fontScale="90000"/>
          </a:bodyPr>
          <a:lstStyle/>
          <a:p>
            <a:pPr algn="ctr" fontAlgn="auto">
              <a:spcAft>
                <a:spcPts val="0"/>
              </a:spcAft>
              <a:defRPr/>
            </a:pPr>
            <a:r>
              <a:rPr lang="fa-IR" b="1" dirty="0" smtClean="0">
                <a:solidFill>
                  <a:srgbClr val="FF0000"/>
                </a:solidFill>
              </a:rPr>
              <a:t>نشانه گذاري</a:t>
            </a:r>
            <a:endParaRPr lang="en-US" dirty="0" smtClean="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395288" y="1268413"/>
            <a:ext cx="7993062" cy="4392612"/>
          </a:xfrm>
        </p:spPr>
        <p:txBody>
          <a:bodyPr>
            <a:normAutofit lnSpcReduction="10000"/>
          </a:bodyPr>
          <a:lstStyle/>
          <a:p>
            <a:pPr algn="just" fontAlgn="auto">
              <a:spcAft>
                <a:spcPts val="0"/>
              </a:spcAft>
              <a:buClr>
                <a:schemeClr val="accent1">
                  <a:lumMod val="60000"/>
                  <a:lumOff val="40000"/>
                </a:schemeClr>
              </a:buClr>
              <a:defRPr/>
            </a:pPr>
            <a:r>
              <a:rPr lang="fa-IR" sz="2800" dirty="0" smtClean="0">
                <a:cs typeface="B Nazanin" pitchFamily="2" charset="-78"/>
              </a:rPr>
              <a:t>فاصله انداختن بین علامت‌هایی چون «. ، ؛ : ؟ !»با کلمه‌ی قبلی خود غلط است و رعايت نكردن فاصله بین آنها و کلمه‌ی بعدی‌ هم درست نيست. درست این است:</a:t>
            </a:r>
            <a:r>
              <a:rPr lang="en-US" sz="2800" dirty="0" smtClean="0">
                <a:cs typeface="B Nazanin" pitchFamily="2" charset="-78"/>
              </a:rPr>
              <a:t> </a:t>
            </a:r>
          </a:p>
          <a:p>
            <a:pPr algn="just" fontAlgn="auto">
              <a:spcAft>
                <a:spcPts val="0"/>
              </a:spcAft>
              <a:buClr>
                <a:schemeClr val="accent1">
                  <a:lumMod val="60000"/>
                  <a:lumOff val="40000"/>
                </a:schemeClr>
              </a:buClr>
              <a:defRPr/>
            </a:pPr>
            <a:r>
              <a:rPr lang="fa-IR" sz="2800" dirty="0" smtClean="0">
                <a:cs typeface="B Nazanin" pitchFamily="2" charset="-78"/>
              </a:rPr>
              <a:t>كلمه + علامت نقطه‌گذاری + فاصله (</a:t>
            </a:r>
            <a:r>
              <a:rPr lang="en-US" sz="2800" dirty="0" smtClean="0">
                <a:cs typeface="B Nazanin" pitchFamily="2" charset="-78"/>
              </a:rPr>
              <a:t>space</a:t>
            </a:r>
            <a:r>
              <a:rPr lang="fa-IR" sz="2800" dirty="0" smtClean="0">
                <a:cs typeface="B Nazanin" pitchFamily="2" charset="-78"/>
              </a:rPr>
              <a:t>)</a:t>
            </a:r>
            <a:r>
              <a:rPr lang="en-US" sz="2800" dirty="0" smtClean="0">
                <a:cs typeface="B Nazanin" pitchFamily="2" charset="-78"/>
              </a:rPr>
              <a:t> </a:t>
            </a:r>
            <a:r>
              <a:rPr lang="fa-IR" sz="2800" dirty="0" smtClean="0">
                <a:cs typeface="B Nazanin" pitchFamily="2" charset="-78"/>
              </a:rPr>
              <a:t>+ کلمه‌ بعد.</a:t>
            </a:r>
            <a:endParaRPr lang="en-US" sz="2800" dirty="0" smtClean="0">
              <a:cs typeface="B Nazanin" pitchFamily="2" charset="-78"/>
            </a:endParaRPr>
          </a:p>
          <a:p>
            <a:pPr algn="just" fontAlgn="auto">
              <a:spcAft>
                <a:spcPts val="0"/>
              </a:spcAft>
              <a:buClr>
                <a:schemeClr val="accent1">
                  <a:lumMod val="60000"/>
                  <a:lumOff val="40000"/>
                </a:schemeClr>
              </a:buClr>
              <a:defRPr/>
            </a:pPr>
            <a:r>
              <a:rPr lang="fa-IR" sz="2800" dirty="0" smtClean="0">
                <a:cs typeface="B Nazanin" pitchFamily="2" charset="-78"/>
              </a:rPr>
              <a:t>رعایت این شیوه، هم شکل ظاهری متن را زیباتر می‌کند و هم باعث می‌شود نقطه‌گذاری‌های متن شما در هر حالتی از دیده شدن در مونیتور و یا چاپ شدن روی کاغذ به هنگام پرینت، به هیچ وجه از انتهای سطر پایین نیفتند</a:t>
            </a:r>
            <a:r>
              <a:rPr lang="en-US" sz="2800" dirty="0" smtClean="0">
                <a:cs typeface="B Nazanin" pitchFamily="2" charset="-78"/>
              </a:rPr>
              <a:t>.</a:t>
            </a:r>
          </a:p>
        </p:txBody>
      </p:sp>
      <p:sp>
        <p:nvSpPr>
          <p:cNvPr id="41988" name="Slide Number Placeholder 6" hidden="1"/>
          <p:cNvSpPr>
            <a:spLocks noGrp="1"/>
          </p:cNvSpPr>
          <p:nvPr>
            <p:ph type="sldNum" sz="quarter" idx="12"/>
          </p:nvPr>
        </p:nvSpPr>
        <p:spPr bwMode="auto">
          <a:xfrm>
            <a:off x="4714875" y="5757863"/>
            <a:ext cx="681038" cy="498475"/>
          </a:xfrm>
          <a:ln>
            <a:miter lim="800000"/>
            <a:headEnd/>
            <a:tailEnd/>
          </a:ln>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227C16EC-663F-48D6-8985-9AD8FEAE8B8B}" type="slidenum">
              <a:rPr lang="en-US" altLang="en-US">
                <a:solidFill>
                  <a:srgbClr val="75A2CE"/>
                </a:solidFill>
              </a:rPr>
              <a:pPr/>
              <a:t>67</a:t>
            </a:fld>
            <a:endParaRPr lang="en-US" altLang="en-US">
              <a:solidFill>
                <a:srgbClr val="75A2CE"/>
              </a:solidFill>
            </a:endParaRPr>
          </a:p>
        </p:txBody>
      </p:sp>
      <p:sp>
        <p:nvSpPr>
          <p:cNvPr id="57347" name="Title 3"/>
          <p:cNvSpPr>
            <a:spLocks noGrp="1"/>
          </p:cNvSpPr>
          <p:nvPr>
            <p:ph type="title"/>
          </p:nvPr>
        </p:nvSpPr>
        <p:spPr>
          <a:xfrm>
            <a:off x="228600" y="304800"/>
            <a:ext cx="8613775" cy="685800"/>
          </a:xfrm>
        </p:spPr>
        <p:txBody>
          <a:bodyPr/>
          <a:lstStyle/>
          <a:p>
            <a:pPr algn="ctr" fontAlgn="auto">
              <a:spcAft>
                <a:spcPts val="0"/>
              </a:spcAft>
              <a:defRPr/>
            </a:pPr>
            <a:r>
              <a:rPr lang="fa-IR" sz="3200" b="1" dirty="0" smtClean="0">
                <a:solidFill>
                  <a:srgbClr val="FF0000"/>
                </a:solidFill>
              </a:rPr>
              <a:t>درست بنويسيم</a:t>
            </a:r>
            <a:endParaRPr lang="fa-IR" sz="3200" dirty="0">
              <a:solidFill>
                <a:srgbClr val="FF0000"/>
              </a:solidFill>
            </a:endParaRPr>
          </a:p>
        </p:txBody>
      </p:sp>
    </p:spTree>
  </p:cSld>
  <p:clrMapOvr>
    <a:masterClrMapping/>
  </p:clrMapOvr>
  <p:transition spd="slow">
    <p:cover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4"/>
          <p:cNvSpPr>
            <a:spLocks noGrp="1"/>
          </p:cNvSpPr>
          <p:nvPr>
            <p:ph idx="1"/>
          </p:nvPr>
        </p:nvSpPr>
        <p:spPr>
          <a:xfrm>
            <a:off x="711200" y="1557338"/>
            <a:ext cx="7705725" cy="3887787"/>
          </a:xfrm>
        </p:spPr>
        <p:txBody>
          <a:bodyPr>
            <a:normAutofit fontScale="92500"/>
          </a:bodyPr>
          <a:lstStyle/>
          <a:p>
            <a:pPr algn="justLow" fontAlgn="auto">
              <a:lnSpc>
                <a:spcPct val="160000"/>
              </a:lnSpc>
              <a:spcAft>
                <a:spcPts val="0"/>
              </a:spcAft>
              <a:buClr>
                <a:schemeClr val="accent1">
                  <a:lumMod val="60000"/>
                  <a:lumOff val="40000"/>
                </a:schemeClr>
              </a:buClr>
              <a:defRPr/>
            </a:pPr>
            <a:r>
              <a:rPr lang="fa-IR" sz="2600" dirty="0" smtClean="0">
                <a:cs typeface="B Nazanin" pitchFamily="2" charset="-78"/>
              </a:rPr>
              <a:t>«می» و «نمی» فعل‌ها جدا نوشته می‌شوند، اما نباید به هنگام تایپ کردن از</a:t>
            </a:r>
            <a:r>
              <a:rPr lang="en-US" sz="2600" dirty="0" smtClean="0">
                <a:cs typeface="B Nazanin" pitchFamily="2" charset="-78"/>
              </a:rPr>
              <a:t> space </a:t>
            </a:r>
            <a:r>
              <a:rPr lang="fa-IR" sz="2600" dirty="0" smtClean="0">
                <a:cs typeface="B Nazanin" pitchFamily="2" charset="-78"/>
              </a:rPr>
              <a:t> (کلید فاصله) استفاده کرد.</a:t>
            </a:r>
            <a:r>
              <a:rPr lang="en-US" sz="2600" dirty="0" smtClean="0">
                <a:cs typeface="B Nazanin" pitchFamily="2" charset="-78"/>
              </a:rPr>
              <a:t>space </a:t>
            </a:r>
            <a:r>
              <a:rPr lang="fa-IR" sz="2600" dirty="0" smtClean="0">
                <a:cs typeface="B Nazanin" pitchFamily="2" charset="-78"/>
              </a:rPr>
              <a:t> برای ایجاد فاصله میان کلمات مستقل به‌کار گرفته می‌شود. در این موارد و برخی موارد دیگر باید از (نیم‌فاصله) استفاده کرد. استفاده از (نیم‌فاصله) باعث می‌شود که پیشوند افعال در عین این که جدا دیده می‌شود، در هیچ شرایطی هم از کلمه‌‌ی اصلی خود جدا نشود و مثلا «می» تهِ خط نمی‌ماند و ریشه‌ی فعل اولِ خط بعدی بیفتد. </a:t>
            </a:r>
            <a:endParaRPr lang="en-US" sz="2600" dirty="0" smtClean="0">
              <a:cs typeface="B Nazanin" pitchFamily="2" charset="-78"/>
            </a:endParaRPr>
          </a:p>
          <a:p>
            <a:pPr fontAlgn="auto">
              <a:lnSpc>
                <a:spcPct val="160000"/>
              </a:lnSpc>
              <a:spcAft>
                <a:spcPts val="0"/>
              </a:spcAft>
              <a:buClr>
                <a:schemeClr val="accent1">
                  <a:lumMod val="60000"/>
                  <a:lumOff val="40000"/>
                </a:schemeClr>
              </a:buClr>
              <a:defRPr/>
            </a:pPr>
            <a:endParaRPr lang="en-US" dirty="0" smtClean="0"/>
          </a:p>
        </p:txBody>
      </p:sp>
      <p:sp>
        <p:nvSpPr>
          <p:cNvPr id="43011" name="Slide Number Placeholder 5"/>
          <p:cNvSpPr>
            <a:spLocks noGrp="1"/>
          </p:cNvSpPr>
          <p:nvPr>
            <p:ph type="sldNum" sz="quarter" idx="12"/>
          </p:nvPr>
        </p:nvSpPr>
        <p:spPr bwMode="auto">
          <a:xfrm>
            <a:off x="8305800" y="6096000"/>
            <a:ext cx="457200" cy="441325"/>
          </a:xfrm>
          <a:ln>
            <a:miter lim="800000"/>
            <a:headEnd/>
            <a:tailEnd/>
          </a:ln>
        </p:spPr>
        <p:txBody>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fld id="{D897404D-C164-4641-B1FB-177B76B44494}" type="slidenum">
              <a:rPr lang="en-US" altLang="en-US">
                <a:solidFill>
                  <a:srgbClr val="75A2CE"/>
                </a:solidFill>
              </a:rPr>
              <a:pPr/>
              <a:t>68</a:t>
            </a:fld>
            <a:endParaRPr lang="en-US" altLang="en-US">
              <a:solidFill>
                <a:srgbClr val="75A2CE"/>
              </a:solidFill>
            </a:endParaRPr>
          </a:p>
        </p:txBody>
      </p:sp>
      <p:sp>
        <p:nvSpPr>
          <p:cNvPr id="82948" name="Rectangle 7"/>
          <p:cNvSpPr>
            <a:spLocks noChangeArrowheads="1"/>
          </p:cNvSpPr>
          <p:nvPr/>
        </p:nvSpPr>
        <p:spPr bwMode="auto">
          <a:xfrm>
            <a:off x="4114800" y="304800"/>
            <a:ext cx="898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itchFamily="34" charset="0"/>
                <a:cs typeface="B Zar" pitchFamily="2" charset="-78"/>
              </a:defRPr>
            </a:lvl1pPr>
            <a:lvl2pPr marL="742950" indent="-285750">
              <a:defRPr>
                <a:solidFill>
                  <a:schemeClr val="tx1"/>
                </a:solidFill>
                <a:latin typeface="Impact" pitchFamily="34" charset="0"/>
                <a:cs typeface="B Zar" pitchFamily="2" charset="-78"/>
              </a:defRPr>
            </a:lvl2pPr>
            <a:lvl3pPr marL="1143000" indent="-228600">
              <a:defRPr>
                <a:solidFill>
                  <a:schemeClr val="tx1"/>
                </a:solidFill>
                <a:latin typeface="Impact" pitchFamily="34" charset="0"/>
                <a:cs typeface="B Zar" pitchFamily="2" charset="-78"/>
              </a:defRPr>
            </a:lvl3pPr>
            <a:lvl4pPr marL="1600200" indent="-228600">
              <a:defRPr>
                <a:solidFill>
                  <a:schemeClr val="tx1"/>
                </a:solidFill>
                <a:latin typeface="Impact" pitchFamily="34" charset="0"/>
                <a:cs typeface="B Zar" pitchFamily="2" charset="-78"/>
              </a:defRPr>
            </a:lvl4pPr>
            <a:lvl5pPr marL="2057400" indent="-228600">
              <a:defRPr>
                <a:solidFill>
                  <a:schemeClr val="tx1"/>
                </a:solidFill>
                <a:latin typeface="Impact" pitchFamily="34" charset="0"/>
                <a:cs typeface="B Zar" pitchFamily="2" charset="-78"/>
              </a:defRPr>
            </a:lvl5pPr>
            <a:lvl6pPr marL="2514600" indent="-228600" defTabSz="457200" fontAlgn="base">
              <a:spcBef>
                <a:spcPct val="0"/>
              </a:spcBef>
              <a:spcAft>
                <a:spcPct val="0"/>
              </a:spcAft>
              <a:defRPr>
                <a:solidFill>
                  <a:schemeClr val="tx1"/>
                </a:solidFill>
                <a:latin typeface="Impact" pitchFamily="34" charset="0"/>
                <a:cs typeface="B Zar" pitchFamily="2" charset="-78"/>
              </a:defRPr>
            </a:lvl6pPr>
            <a:lvl7pPr marL="2971800" indent="-228600" defTabSz="457200" fontAlgn="base">
              <a:spcBef>
                <a:spcPct val="0"/>
              </a:spcBef>
              <a:spcAft>
                <a:spcPct val="0"/>
              </a:spcAft>
              <a:defRPr>
                <a:solidFill>
                  <a:schemeClr val="tx1"/>
                </a:solidFill>
                <a:latin typeface="Impact" pitchFamily="34" charset="0"/>
                <a:cs typeface="B Zar" pitchFamily="2" charset="-78"/>
              </a:defRPr>
            </a:lvl7pPr>
            <a:lvl8pPr marL="3429000" indent="-228600" defTabSz="457200" fontAlgn="base">
              <a:spcBef>
                <a:spcPct val="0"/>
              </a:spcBef>
              <a:spcAft>
                <a:spcPct val="0"/>
              </a:spcAft>
              <a:defRPr>
                <a:solidFill>
                  <a:schemeClr val="tx1"/>
                </a:solidFill>
                <a:latin typeface="Impact" pitchFamily="34" charset="0"/>
                <a:cs typeface="B Zar" pitchFamily="2" charset="-78"/>
              </a:defRPr>
            </a:lvl8pPr>
            <a:lvl9pPr marL="3886200" indent="-228600" defTabSz="457200" fontAlgn="base">
              <a:spcBef>
                <a:spcPct val="0"/>
              </a:spcBef>
              <a:spcAft>
                <a:spcPct val="0"/>
              </a:spcAft>
              <a:defRPr>
                <a:solidFill>
                  <a:schemeClr val="tx1"/>
                </a:solidFill>
                <a:latin typeface="Impact" pitchFamily="34" charset="0"/>
                <a:cs typeface="B Zar" pitchFamily="2" charset="-78"/>
              </a:defRPr>
            </a:lvl9pPr>
          </a:lstStyle>
          <a:p>
            <a:pPr eaLnBrk="1" hangingPunct="1"/>
            <a:r>
              <a:rPr lang="fa-IR" altLang="en-US" sz="3200" b="1">
                <a:solidFill>
                  <a:srgbClr val="FF0000"/>
                </a:solidFill>
                <a:cs typeface="B Titr" pitchFamily="2" charset="-78"/>
              </a:rPr>
              <a:t>توجه</a:t>
            </a:r>
            <a:endParaRPr lang="fa-IR" altLang="en-US" sz="3200">
              <a:solidFill>
                <a:srgbClr val="FF0000"/>
              </a:solidFill>
              <a:cs typeface="B Titr" pitchFamily="2" charset="-78"/>
            </a:endParaRPr>
          </a:p>
        </p:txBody>
      </p:sp>
    </p:spTree>
  </p:cSld>
  <p:clrMapOvr>
    <a:masterClrMapping/>
  </p:clrMapOvr>
  <p:transition spd="slow">
    <p:strips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a:xfrm rot="16200000">
            <a:off x="4572000" y="0"/>
            <a:ext cx="0" cy="0"/>
          </a:xfrm>
        </p:spPr>
        <p:txBody>
          <a:bodyPr rtlCol="0"/>
          <a:lstStyle/>
          <a:p>
            <a:pPr fontAlgn="auto">
              <a:spcBef>
                <a:spcPts val="0"/>
              </a:spcBef>
              <a:spcAft>
                <a:spcPts val="0"/>
              </a:spcAft>
              <a:defRPr/>
            </a:pPr>
            <a:endParaRPr lang="en-US" cap="all" dirty="0">
              <a:solidFill>
                <a:srgbClr val="00FFFF"/>
              </a:solidFill>
              <a:latin typeface="+mn-lt"/>
              <a:cs typeface="+mn-cs"/>
            </a:endParaRPr>
          </a:p>
        </p:txBody>
      </p:sp>
      <p:graphicFrame>
        <p:nvGraphicFramePr>
          <p:cNvPr id="5" name="Table 4"/>
          <p:cNvGraphicFramePr>
            <a:graphicFrameLocks noGrp="1"/>
          </p:cNvGraphicFramePr>
          <p:nvPr/>
        </p:nvGraphicFramePr>
        <p:xfrm>
          <a:off x="755650" y="620713"/>
          <a:ext cx="7467600" cy="4725988"/>
        </p:xfrm>
        <a:graphic>
          <a:graphicData uri="http://schemas.openxmlformats.org/drawingml/2006/table">
            <a:tbl>
              <a:tblPr rtl="1" firstRow="1" bandRow="1">
                <a:tableStyleId>{21E4AEA4-8DFA-4A89-87EB-49C32662AFE0}</a:tableStyleId>
              </a:tblPr>
              <a:tblGrid>
                <a:gridCol w="3464442">
                  <a:extLst>
                    <a:ext uri="{9D8B030D-6E8A-4147-A177-3AD203B41FA5}">
                      <a16:colId xmlns:a16="http://schemas.microsoft.com/office/drawing/2014/main" val="20000"/>
                    </a:ext>
                  </a:extLst>
                </a:gridCol>
                <a:gridCol w="4003158">
                  <a:extLst>
                    <a:ext uri="{9D8B030D-6E8A-4147-A177-3AD203B41FA5}">
                      <a16:colId xmlns:a16="http://schemas.microsoft.com/office/drawing/2014/main" val="20001"/>
                    </a:ext>
                  </a:extLst>
                </a:gridCol>
              </a:tblGrid>
              <a:tr h="547980">
                <a:tc>
                  <a:txBody>
                    <a:bodyPr/>
                    <a:lstStyle/>
                    <a:p>
                      <a:pPr algn="ctr" rtl="1"/>
                      <a:r>
                        <a:rPr lang="fa-IR" sz="2000" dirty="0" smtClean="0">
                          <a:latin typeface="IranNastaliq" pitchFamily="18" charset="0"/>
                          <a:cs typeface="B Roya" pitchFamily="2" charset="-78"/>
                        </a:rPr>
                        <a:t>بنویسید</a:t>
                      </a:r>
                      <a:endParaRPr lang="fa-IR" sz="2000" dirty="0">
                        <a:solidFill>
                          <a:srgbClr val="FF0000"/>
                        </a:solidFill>
                        <a:latin typeface="IranNastaliq" pitchFamily="18" charset="0"/>
                        <a:cs typeface="B Roya" pitchFamily="2" charset="-78"/>
                      </a:endParaRPr>
                    </a:p>
                  </a:txBody>
                  <a:tcPr marT="45727" marB="45727"/>
                </a:tc>
                <a:tc>
                  <a:txBody>
                    <a:bodyPr/>
                    <a:lstStyle/>
                    <a:p>
                      <a:pPr algn="ctr" rtl="1"/>
                      <a:r>
                        <a:rPr lang="fa-IR" sz="2000" dirty="0" smtClean="0">
                          <a:latin typeface="IranNastaliq" pitchFamily="18" charset="0"/>
                          <a:cs typeface="B Roya" pitchFamily="2" charset="-78"/>
                        </a:rPr>
                        <a:t>ننویسید</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0"/>
                  </a:ext>
                </a:extLst>
              </a:tr>
              <a:tr h="547980">
                <a:tc>
                  <a:txBody>
                    <a:bodyPr/>
                    <a:lstStyle/>
                    <a:p>
                      <a:pPr rtl="1"/>
                      <a:r>
                        <a:rPr lang="fa-IR" sz="2000" dirty="0" smtClean="0">
                          <a:solidFill>
                            <a:srgbClr val="008000"/>
                          </a:solidFill>
                          <a:latin typeface="IranNastaliq" pitchFamily="18" charset="0"/>
                          <a:cs typeface="B Roya" pitchFamily="2" charset="-78"/>
                        </a:rPr>
                        <a:t>وزیرمحترم</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مقام معظم وزارت</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1"/>
                  </a:ext>
                </a:extLst>
              </a:tr>
              <a:tr h="547980">
                <a:tc>
                  <a:txBody>
                    <a:bodyPr/>
                    <a:lstStyle/>
                    <a:p>
                      <a:pPr rtl="1"/>
                      <a:r>
                        <a:rPr lang="fa-IR" sz="2000" dirty="0" smtClean="0">
                          <a:solidFill>
                            <a:srgbClr val="008000"/>
                          </a:solidFill>
                          <a:latin typeface="IranNastaliq" pitchFamily="18" charset="0"/>
                          <a:cs typeface="B Roya" pitchFamily="2" charset="-78"/>
                        </a:rPr>
                        <a:t>وزارت تعاون</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وزارت محترم تعاون</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2"/>
                  </a:ext>
                </a:extLst>
              </a:tr>
              <a:tr h="642414">
                <a:tc>
                  <a:txBody>
                    <a:bodyPr/>
                    <a:lstStyle/>
                    <a:p>
                      <a:pPr rtl="1"/>
                      <a:r>
                        <a:rPr lang="fa-IR" sz="2000" dirty="0" smtClean="0">
                          <a:solidFill>
                            <a:srgbClr val="008000"/>
                          </a:solidFill>
                          <a:latin typeface="IranNastaliq" pitchFamily="18" charset="0"/>
                          <a:cs typeface="B Roya" pitchFamily="2" charset="-78"/>
                        </a:rPr>
                        <a:t>وزارت تعاون – مدیریت محترم امور مالی</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وزارت محترم تعاون-مدیریت محترم امور مالی</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3"/>
                  </a:ext>
                </a:extLst>
              </a:tr>
              <a:tr h="547980">
                <a:tc>
                  <a:txBody>
                    <a:bodyPr/>
                    <a:lstStyle/>
                    <a:p>
                      <a:pPr rtl="1"/>
                      <a:r>
                        <a:rPr lang="fa-IR" sz="2000" dirty="0" smtClean="0">
                          <a:solidFill>
                            <a:srgbClr val="008000"/>
                          </a:solidFill>
                          <a:latin typeface="IranNastaliq" pitchFamily="18" charset="0"/>
                          <a:cs typeface="B Roya" pitchFamily="2" charset="-78"/>
                        </a:rPr>
                        <a:t>سازمان/شرکت</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سازمان محترم/شرکت محترم</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4"/>
                  </a:ext>
                </a:extLst>
              </a:tr>
              <a:tr h="945827">
                <a:tc>
                  <a:txBody>
                    <a:bodyPr/>
                    <a:lstStyle/>
                    <a:p>
                      <a:pPr rtl="1"/>
                      <a:r>
                        <a:rPr lang="fa-IR" sz="2000" dirty="0" smtClean="0">
                          <a:solidFill>
                            <a:srgbClr val="008000"/>
                          </a:solidFill>
                          <a:latin typeface="IranNastaliq" pitchFamily="18" charset="0"/>
                          <a:cs typeface="B Roya" pitchFamily="2" charset="-78"/>
                        </a:rPr>
                        <a:t>جناب آقای...</a:t>
                      </a:r>
                    </a:p>
                    <a:p>
                      <a:pPr rtl="1"/>
                      <a:r>
                        <a:rPr lang="fa-IR" sz="2000" dirty="0" smtClean="0">
                          <a:solidFill>
                            <a:srgbClr val="008000"/>
                          </a:solidFill>
                          <a:latin typeface="IranNastaliq" pitchFamily="18" charset="0"/>
                          <a:cs typeface="B Roya" pitchFamily="2" charset="-78"/>
                        </a:rPr>
                        <a:t>مدیر کل محترم ...</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مدیر کل محترم ....</a:t>
                      </a:r>
                    </a:p>
                    <a:p>
                      <a:pPr rtl="1"/>
                      <a:r>
                        <a:rPr lang="fa-IR" sz="2000" dirty="0" smtClean="0">
                          <a:solidFill>
                            <a:srgbClr val="FF0000"/>
                          </a:solidFill>
                          <a:latin typeface="IranNastaliq" pitchFamily="18" charset="0"/>
                          <a:cs typeface="B Roya" pitchFamily="2" charset="-78"/>
                        </a:rPr>
                        <a:t>جناب آقای ....</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5"/>
                  </a:ext>
                </a:extLst>
              </a:tr>
              <a:tr h="945827">
                <a:tc>
                  <a:txBody>
                    <a:bodyPr/>
                    <a:lstStyle/>
                    <a:p>
                      <a:pPr rtl="1"/>
                      <a:r>
                        <a:rPr lang="fa-IR" sz="2000" dirty="0" smtClean="0">
                          <a:solidFill>
                            <a:srgbClr val="008000"/>
                          </a:solidFill>
                          <a:latin typeface="IranNastaliq" pitchFamily="18" charset="0"/>
                          <a:cs typeface="B Roya" pitchFamily="2" charset="-78"/>
                        </a:rPr>
                        <a:t>سرکارخانم....</a:t>
                      </a:r>
                    </a:p>
                    <a:p>
                      <a:pPr rtl="1"/>
                      <a:r>
                        <a:rPr lang="fa-IR" sz="2000" dirty="0" smtClean="0">
                          <a:solidFill>
                            <a:srgbClr val="008000"/>
                          </a:solidFill>
                          <a:latin typeface="IranNastaliq" pitchFamily="18" charset="0"/>
                          <a:cs typeface="B Roya" pitchFamily="2" charset="-78"/>
                        </a:rPr>
                        <a:t>رئیس محترم اداره ....</a:t>
                      </a:r>
                      <a:endParaRPr lang="fa-IR" sz="2000" dirty="0">
                        <a:solidFill>
                          <a:srgbClr val="008000"/>
                        </a:solidFill>
                        <a:latin typeface="IranNastaliq" pitchFamily="18" charset="0"/>
                        <a:cs typeface="B Roya" pitchFamily="2" charset="-78"/>
                      </a:endParaRPr>
                    </a:p>
                  </a:txBody>
                  <a:tcPr marT="45727" marB="45727"/>
                </a:tc>
                <a:tc>
                  <a:txBody>
                    <a:bodyPr/>
                    <a:lstStyle/>
                    <a:p>
                      <a:pPr rtl="1"/>
                      <a:r>
                        <a:rPr lang="fa-IR" sz="2000" dirty="0" smtClean="0">
                          <a:solidFill>
                            <a:srgbClr val="FF0000"/>
                          </a:solidFill>
                          <a:latin typeface="IranNastaliq" pitchFamily="18" charset="0"/>
                          <a:cs typeface="B Roya" pitchFamily="2" charset="-78"/>
                        </a:rPr>
                        <a:t>سرکار خانم...</a:t>
                      </a:r>
                    </a:p>
                    <a:p>
                      <a:pPr rtl="1"/>
                      <a:r>
                        <a:rPr lang="fa-IR" sz="2000" dirty="0" smtClean="0">
                          <a:solidFill>
                            <a:srgbClr val="FF0000"/>
                          </a:solidFill>
                          <a:latin typeface="IranNastaliq" pitchFamily="18" charset="0"/>
                          <a:cs typeface="B Roya" pitchFamily="2" charset="-78"/>
                        </a:rPr>
                        <a:t>ریاست محترمه اداره....</a:t>
                      </a:r>
                      <a:endParaRPr lang="fa-IR" sz="2000" dirty="0">
                        <a:solidFill>
                          <a:srgbClr val="FF0000"/>
                        </a:solidFill>
                        <a:latin typeface="IranNastaliq" pitchFamily="18" charset="0"/>
                        <a:cs typeface="B Roya" pitchFamily="2" charset="-78"/>
                      </a:endParaRPr>
                    </a:p>
                  </a:txBody>
                  <a:tcPr marT="45727" marB="45727"/>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87450" y="115888"/>
            <a:ext cx="6911975" cy="1190625"/>
          </a:xfrm>
        </p:spPr>
        <p:txBody>
          <a:bodyPr/>
          <a:lstStyle/>
          <a:p>
            <a:pPr algn="ctr" fontAlgn="auto">
              <a:spcAft>
                <a:spcPts val="0"/>
              </a:spcAft>
              <a:defRPr/>
            </a:pPr>
            <a:r>
              <a:rPr lang="fa-IR" altLang="en-US" sz="3600" dirty="0" smtClean="0">
                <a:solidFill>
                  <a:schemeClr val="accent1">
                    <a:lumMod val="60000"/>
                    <a:lumOff val="40000"/>
                  </a:schemeClr>
                </a:solidFill>
              </a:rPr>
              <a:t>تهیه گزارش </a:t>
            </a:r>
            <a:endParaRPr lang="en-US" altLang="en-US" sz="36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395288" y="1306513"/>
            <a:ext cx="8153400" cy="4672012"/>
          </a:xfrm>
          <a:extLst/>
        </p:spPr>
        <p:txBody>
          <a:bodyPr>
            <a:spAutoFit/>
          </a:bodyPr>
          <a:lstStyle>
            <a:lvl1pPr algn="l" rtl="0" eaLnBrk="0" hangingPunct="0">
              <a:spcBef>
                <a:spcPct val="20000"/>
              </a:spcBef>
              <a:buChar char="•"/>
              <a:defRPr sz="3200">
                <a:solidFill>
                  <a:schemeClr val="tx1"/>
                </a:solidFill>
                <a:latin typeface="Times New Roman" pitchFamily="18" charset="0"/>
                <a:cs typeface="Arial" pitchFamily="34" charset="0"/>
              </a:defRPr>
            </a:lvl1pPr>
            <a:lvl2pPr marL="742950" indent="-285750" algn="l" rtl="0" eaLnBrk="0" hangingPunct="0">
              <a:spcBef>
                <a:spcPct val="20000"/>
              </a:spcBef>
              <a:buChar char="–"/>
              <a:defRPr sz="2800">
                <a:solidFill>
                  <a:schemeClr val="tx1"/>
                </a:solidFill>
                <a:latin typeface="Times New Roman" pitchFamily="18" charset="0"/>
                <a:cs typeface="Arial" pitchFamily="34" charset="0"/>
              </a:defRPr>
            </a:lvl2pPr>
            <a:lvl3pPr marL="1143000" indent="-228600" algn="l" rtl="0" eaLnBrk="0" hangingPunct="0">
              <a:spcBef>
                <a:spcPct val="20000"/>
              </a:spcBef>
              <a:buChar char="•"/>
              <a:defRPr sz="2400">
                <a:solidFill>
                  <a:schemeClr val="tx1"/>
                </a:solidFill>
                <a:latin typeface="Times New Roman" pitchFamily="18" charset="0"/>
                <a:cs typeface="Arial" pitchFamily="34" charset="0"/>
              </a:defRPr>
            </a:lvl3pPr>
            <a:lvl4pPr marL="1600200" indent="-228600" algn="l" rtl="0" eaLnBrk="0" hangingPunct="0">
              <a:spcBef>
                <a:spcPct val="20000"/>
              </a:spcBef>
              <a:buChar char="–"/>
              <a:defRPr sz="2000">
                <a:solidFill>
                  <a:schemeClr val="tx1"/>
                </a:solidFill>
                <a:latin typeface="Times New Roman" pitchFamily="18" charset="0"/>
                <a:cs typeface="Arial" pitchFamily="34" charset="0"/>
              </a:defRPr>
            </a:lvl4pPr>
            <a:lvl5pPr marL="2057400" indent="-228600" algn="l" rtl="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marL="0" indent="0" algn="just" rtl="1" fontAlgn="auto">
              <a:spcBef>
                <a:spcPct val="0"/>
              </a:spcBef>
              <a:spcAft>
                <a:spcPts val="0"/>
              </a:spcAft>
              <a:buClr>
                <a:schemeClr val="accent1">
                  <a:lumMod val="60000"/>
                  <a:lumOff val="40000"/>
                </a:schemeClr>
              </a:buClr>
              <a:buFont typeface="Wingdings"/>
              <a:buNone/>
              <a:defRPr/>
            </a:pPr>
            <a:r>
              <a:rPr lang="fa-IR" altLang="en-US" sz="2800" dirty="0" smtClean="0">
                <a:cs typeface="B Zar" panose="00000400000000000000" pitchFamily="2" charset="-78"/>
              </a:rPr>
              <a:t>قبل از اینکه تصمیم به تدوین گزارش بگیرید باید بدانید که گزارش را برای چه شخصی یا اشخاصی تهیه می کنید. در واقع </a:t>
            </a:r>
            <a:r>
              <a:rPr lang="fa-IR" altLang="en-US" sz="2800" u="sng" dirty="0" smtClean="0">
                <a:solidFill>
                  <a:srgbClr val="FF0000"/>
                </a:solidFill>
                <a:cs typeface="B Zar" panose="00000400000000000000" pitchFamily="2" charset="-78"/>
              </a:rPr>
              <a:t>چه کسی یا کسانی</a:t>
            </a:r>
            <a:r>
              <a:rPr lang="fa-IR" altLang="en-US" sz="2800" dirty="0" smtClean="0">
                <a:cs typeface="B Zar" panose="00000400000000000000" pitchFamily="2" charset="-78"/>
              </a:rPr>
              <a:t>، براساس گزارش شما </a:t>
            </a:r>
            <a:r>
              <a:rPr lang="fa-IR" altLang="en-US" sz="2800" dirty="0" smtClean="0">
                <a:solidFill>
                  <a:srgbClr val="FF0000"/>
                </a:solidFill>
                <a:cs typeface="B Zar" panose="00000400000000000000" pitchFamily="2" charset="-78"/>
              </a:rPr>
              <a:t>تصمیم گرفته و اقدام خواهند </a:t>
            </a:r>
            <a:r>
              <a:rPr lang="fa-IR" altLang="en-US" sz="2800" dirty="0" smtClean="0">
                <a:cs typeface="B Zar" panose="00000400000000000000" pitchFamily="2" charset="-78"/>
              </a:rPr>
              <a:t>کرد. </a:t>
            </a:r>
          </a:p>
          <a:p>
            <a:pPr marL="0" indent="0" algn="just" rtl="1" fontAlgn="auto">
              <a:spcBef>
                <a:spcPct val="0"/>
              </a:spcBef>
              <a:spcAft>
                <a:spcPts val="0"/>
              </a:spcAft>
              <a:buClr>
                <a:schemeClr val="accent1">
                  <a:lumMod val="60000"/>
                  <a:lumOff val="40000"/>
                </a:schemeClr>
              </a:buClr>
              <a:buFont typeface="Wingdings"/>
              <a:buNone/>
              <a:defRPr/>
            </a:pPr>
            <a:r>
              <a:rPr lang="fa-IR" altLang="en-US" sz="2800" dirty="0" smtClean="0">
                <a:cs typeface="B Zar" panose="00000400000000000000" pitchFamily="2" charset="-78"/>
              </a:rPr>
              <a:t>دانستن افکار، تمایلات، خلق و خوی، تحصیلات، تجربیات و نحوه تصمیم گیری خواننده گزارش و این که او خود تصمیم می گیرد یا آن که گزارش را برای اظهار نظر به نزد دیگران ارسال می کند، برای تهیه کننده گزارش بسیار مهم است. زیرا </a:t>
            </a:r>
            <a:r>
              <a:rPr lang="fa-IR" altLang="en-US" sz="2800" u="sng" dirty="0" smtClean="0">
                <a:cs typeface="B Zar" panose="00000400000000000000" pitchFamily="2" charset="-78"/>
              </a:rPr>
              <a:t>با آگاهی از این مسائل می تواند گزارش خود را به شکلی تهیه کند که رسیدن به هدف را سریعتر و مطمئن تر کند</a:t>
            </a:r>
            <a:r>
              <a:rPr lang="fa-IR" altLang="en-US" sz="2800" dirty="0" smtClean="0">
                <a:cs typeface="B Zar" panose="00000400000000000000" pitchFamily="2" charset="-78"/>
              </a:rPr>
              <a:t>. </a:t>
            </a:r>
            <a:endParaRPr lang="en-US" altLang="en-US" sz="2800" dirty="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82663" y="188913"/>
            <a:ext cx="7704137" cy="1223962"/>
          </a:xfrm>
        </p:spPr>
        <p:txBody>
          <a:bodyPr/>
          <a:lstStyle/>
          <a:p>
            <a:pPr algn="ctr" fontAlgn="auto">
              <a:spcAft>
                <a:spcPts val="0"/>
              </a:spcAft>
              <a:defRPr/>
            </a:pPr>
            <a:r>
              <a:rPr lang="fa-IR" altLang="en-US" sz="4000" dirty="0" smtClean="0">
                <a:solidFill>
                  <a:schemeClr val="accent1">
                    <a:lumMod val="60000"/>
                    <a:lumOff val="40000"/>
                  </a:schemeClr>
                </a:solidFill>
              </a:rPr>
              <a:t>انواع گزارش </a:t>
            </a:r>
            <a:endParaRPr lang="en-US" altLang="en-US" sz="4000" dirty="0" smtClean="0">
              <a:solidFill>
                <a:schemeClr val="accent1">
                  <a:lumMod val="60000"/>
                  <a:lumOff val="40000"/>
                </a:schemeClr>
              </a:solidFill>
            </a:endParaRPr>
          </a:p>
        </p:txBody>
      </p:sp>
      <p:sp>
        <p:nvSpPr>
          <p:cNvPr id="3" name="Content Placeholder 2"/>
          <p:cNvSpPr>
            <a:spLocks noGrp="1"/>
          </p:cNvSpPr>
          <p:nvPr>
            <p:ph idx="1"/>
          </p:nvPr>
        </p:nvSpPr>
        <p:spPr>
          <a:xfrm>
            <a:off x="1014413" y="1844675"/>
            <a:ext cx="7705725" cy="3333750"/>
          </a:xfrm>
        </p:spPr>
        <p:txBody>
          <a:bodyPr/>
          <a:lstStyle/>
          <a:p>
            <a:pPr marL="0" indent="0" fontAlgn="auto">
              <a:lnSpc>
                <a:spcPct val="200000"/>
              </a:lnSpc>
              <a:spcAft>
                <a:spcPts val="0"/>
              </a:spcAft>
              <a:buClr>
                <a:schemeClr val="accent1">
                  <a:lumMod val="60000"/>
                  <a:lumOff val="40000"/>
                </a:schemeClr>
              </a:buClr>
              <a:buFont typeface="Wingdings"/>
              <a:buNone/>
              <a:defRPr/>
            </a:pPr>
            <a:r>
              <a:rPr lang="fa-IR" b="1" dirty="0" smtClean="0"/>
              <a:t>انواع گزارش از نظر نوع ارائه: </a:t>
            </a:r>
          </a:p>
          <a:p>
            <a:pPr marL="457200" indent="-457200" algn="just" fontAlgn="auto">
              <a:lnSpc>
                <a:spcPct val="200000"/>
              </a:lnSpc>
              <a:spcBef>
                <a:spcPct val="0"/>
              </a:spcBef>
              <a:spcAft>
                <a:spcPts val="0"/>
              </a:spcAft>
              <a:buClrTx/>
              <a:buSzPct val="100000"/>
              <a:buFont typeface="+mj-lt"/>
              <a:buAutoNum type="arabicPeriod"/>
              <a:defRPr/>
            </a:pPr>
            <a:r>
              <a:rPr lang="fa-IR" altLang="en-US" sz="2400" b="1" dirty="0" smtClean="0">
                <a:solidFill>
                  <a:prstClr val="black"/>
                </a:solidFill>
              </a:rPr>
              <a:t>گزارش کتبی </a:t>
            </a:r>
          </a:p>
          <a:p>
            <a:pPr marL="457200" indent="-457200" algn="just" fontAlgn="auto">
              <a:lnSpc>
                <a:spcPct val="200000"/>
              </a:lnSpc>
              <a:spcBef>
                <a:spcPct val="0"/>
              </a:spcBef>
              <a:spcAft>
                <a:spcPts val="0"/>
              </a:spcAft>
              <a:buClrTx/>
              <a:buSzPct val="100000"/>
              <a:buFont typeface="+mj-lt"/>
              <a:buAutoNum type="arabicPeriod"/>
              <a:defRPr/>
            </a:pPr>
            <a:r>
              <a:rPr lang="fa-IR" altLang="en-US" sz="2400" b="1" dirty="0" smtClean="0">
                <a:solidFill>
                  <a:prstClr val="black"/>
                </a:solidFill>
              </a:rPr>
              <a:t>گزارش شفاهی</a:t>
            </a:r>
            <a:endParaRPr lang="fa-IR" b="1" dirty="0" smtClean="0"/>
          </a:p>
          <a:p>
            <a:pPr marL="0" indent="0" fontAlgn="auto">
              <a:spcAft>
                <a:spcPts val="0"/>
              </a:spcAft>
              <a:buClr>
                <a:schemeClr val="accent1">
                  <a:lumMod val="60000"/>
                  <a:lumOff val="40000"/>
                </a:schemeClr>
              </a:buClr>
              <a:buFont typeface="Wingdings"/>
              <a:buNone/>
              <a:defRPr/>
            </a:pP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827088" y="115888"/>
            <a:ext cx="7705725" cy="1009650"/>
          </a:xfrm>
        </p:spPr>
        <p:txBody>
          <a:bodyPr/>
          <a:lstStyle/>
          <a:p>
            <a:pPr algn="ctr" fontAlgn="auto">
              <a:spcAft>
                <a:spcPts val="0"/>
              </a:spcAft>
              <a:defRPr/>
            </a:pPr>
            <a:r>
              <a:rPr lang="fa-IR" altLang="en-US" sz="2800" dirty="0" smtClean="0">
                <a:solidFill>
                  <a:schemeClr val="accent1">
                    <a:lumMod val="60000"/>
                    <a:lumOff val="40000"/>
                  </a:schemeClr>
                </a:solidFill>
              </a:rPr>
              <a:t>مقایسه گزارش کتبی و شفاهی </a:t>
            </a:r>
            <a:endParaRPr lang="en-US" altLang="en-US" sz="2800" dirty="0" smtClean="0">
              <a:solidFill>
                <a:schemeClr val="accent1">
                  <a:lumMod val="60000"/>
                  <a:lumOff val="40000"/>
                </a:schemeClr>
              </a:solidFill>
            </a:endParaRPr>
          </a:p>
        </p:txBody>
      </p:sp>
      <p:graphicFrame>
        <p:nvGraphicFramePr>
          <p:cNvPr id="4" name="Content Placeholder 3"/>
          <p:cNvGraphicFramePr>
            <a:graphicFrameLocks noGrp="1"/>
          </p:cNvGraphicFramePr>
          <p:nvPr>
            <p:ph idx="1"/>
          </p:nvPr>
        </p:nvGraphicFramePr>
        <p:xfrm>
          <a:off x="611188" y="1484313"/>
          <a:ext cx="7704137" cy="3336921"/>
        </p:xfrm>
        <a:graphic>
          <a:graphicData uri="http://schemas.openxmlformats.org/drawingml/2006/table">
            <a:tbl>
              <a:tblPr firstRow="1" bandRow="1">
                <a:tableStyleId>{5940675A-B579-460E-94D1-54222C63F5DA}</a:tableStyleId>
              </a:tblPr>
              <a:tblGrid>
                <a:gridCol w="2040060">
                  <a:extLst>
                    <a:ext uri="{9D8B030D-6E8A-4147-A177-3AD203B41FA5}">
                      <a16:colId xmlns:a16="http://schemas.microsoft.com/office/drawing/2014/main" val="20000"/>
                    </a:ext>
                  </a:extLst>
                </a:gridCol>
                <a:gridCol w="2041208">
                  <a:extLst>
                    <a:ext uri="{9D8B030D-6E8A-4147-A177-3AD203B41FA5}">
                      <a16:colId xmlns:a16="http://schemas.microsoft.com/office/drawing/2014/main" val="20001"/>
                    </a:ext>
                  </a:extLst>
                </a:gridCol>
                <a:gridCol w="3622869">
                  <a:extLst>
                    <a:ext uri="{9D8B030D-6E8A-4147-A177-3AD203B41FA5}">
                      <a16:colId xmlns:a16="http://schemas.microsoft.com/office/drawing/2014/main" val="20002"/>
                    </a:ext>
                  </a:extLst>
                </a:gridCol>
              </a:tblGrid>
              <a:tr h="370769">
                <a:tc>
                  <a:txBody>
                    <a:bodyPr/>
                    <a:lstStyle/>
                    <a:p>
                      <a:pPr algn="ctr"/>
                      <a:r>
                        <a:rPr lang="fa-IR" sz="1800" b="1" dirty="0" smtClean="0">
                          <a:cs typeface="B Zar" panose="00000400000000000000" pitchFamily="2" charset="-78"/>
                        </a:rPr>
                        <a:t>شفاهی </a:t>
                      </a:r>
                      <a:endParaRPr lang="en-US" sz="1800" b="1" dirty="0">
                        <a:cs typeface="B Zar" panose="00000400000000000000" pitchFamily="2" charset="-78"/>
                      </a:endParaRPr>
                    </a:p>
                  </a:txBody>
                  <a:tcPr marL="86402" marR="86402" marT="45711" marB="45711"/>
                </a:tc>
                <a:tc>
                  <a:txBody>
                    <a:bodyPr/>
                    <a:lstStyle/>
                    <a:p>
                      <a:pPr algn="ctr"/>
                      <a:r>
                        <a:rPr lang="fa-IR" sz="1800" b="1" dirty="0" smtClean="0">
                          <a:cs typeface="B Zar" panose="00000400000000000000" pitchFamily="2" charset="-78"/>
                        </a:rPr>
                        <a:t>کتبی</a:t>
                      </a:r>
                      <a:r>
                        <a:rPr lang="fa-IR" sz="1800" b="1" baseline="0" dirty="0" smtClean="0">
                          <a:cs typeface="B Zar" panose="00000400000000000000" pitchFamily="2" charset="-78"/>
                        </a:rPr>
                        <a:t> </a:t>
                      </a:r>
                      <a:endParaRPr lang="en-US" sz="1800" b="1" dirty="0">
                        <a:cs typeface="B Zar" panose="00000400000000000000" pitchFamily="2" charset="-78"/>
                      </a:endParaRPr>
                    </a:p>
                  </a:txBody>
                  <a:tcPr marL="86402" marR="86402" marT="45711" marB="45711"/>
                </a:tc>
                <a:tc>
                  <a:txBody>
                    <a:bodyPr/>
                    <a:lstStyle/>
                    <a:p>
                      <a:endParaRPr lang="en-US" sz="1800" dirty="0"/>
                    </a:p>
                  </a:txBody>
                  <a:tcPr marL="86402" marR="86402" marT="45711" marB="45711"/>
                </a:tc>
                <a:extLst>
                  <a:ext uri="{0D108BD9-81ED-4DB2-BD59-A6C34878D82A}">
                    <a16:rowId xmlns:a16="http://schemas.microsoft.com/office/drawing/2014/main" val="10000"/>
                  </a:ext>
                </a:extLst>
              </a:tr>
              <a:tr h="370769">
                <a:tc>
                  <a:txBody>
                    <a:bodyPr/>
                    <a:lstStyle/>
                    <a:p>
                      <a:endParaRPr lang="en-US" sz="1800" dirty="0"/>
                    </a:p>
                  </a:txBody>
                  <a:tcPr marL="86402" marR="86402" marT="45711" marB="45711">
                    <a:solidFill>
                      <a:schemeClr val="accent1">
                        <a:lumMod val="75000"/>
                      </a:schemeClr>
                    </a:solidFill>
                  </a:tcPr>
                </a:tc>
                <a:tc>
                  <a:txBody>
                    <a:bodyPr/>
                    <a:lstStyle/>
                    <a:p>
                      <a:endParaRPr lang="en-US" sz="1800" dirty="0"/>
                    </a:p>
                  </a:txBody>
                  <a:tcPr marL="86402" marR="86402" marT="45711" marB="45711"/>
                </a:tc>
                <a:tc>
                  <a:txBody>
                    <a:bodyPr/>
                    <a:lstStyle/>
                    <a:p>
                      <a:pPr algn="r"/>
                      <a:r>
                        <a:rPr lang="fa-IR" sz="1800" b="1" dirty="0" smtClean="0">
                          <a:cs typeface="B Zar" panose="00000400000000000000" pitchFamily="2" charset="-78"/>
                        </a:rPr>
                        <a:t>هزینه </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1"/>
                  </a:ext>
                </a:extLst>
              </a:tr>
              <a:tr h="370769">
                <a:tc>
                  <a:txBody>
                    <a:bodyPr/>
                    <a:lstStyle/>
                    <a:p>
                      <a:endParaRPr lang="en-US" sz="1800" dirty="0"/>
                    </a:p>
                  </a:txBody>
                  <a:tcPr marL="86402" marR="86402" marT="45711" marB="45711">
                    <a:solidFill>
                      <a:schemeClr val="accent1">
                        <a:lumMod val="75000"/>
                      </a:schemeClr>
                    </a:solidFill>
                  </a:tcPr>
                </a:tc>
                <a:tc>
                  <a:txBody>
                    <a:bodyPr/>
                    <a:lstStyle/>
                    <a:p>
                      <a:endParaRPr lang="en-US" sz="1800"/>
                    </a:p>
                  </a:txBody>
                  <a:tcPr marL="86402" marR="86402" marT="45711" marB="45711"/>
                </a:tc>
                <a:tc>
                  <a:txBody>
                    <a:bodyPr/>
                    <a:lstStyle/>
                    <a:p>
                      <a:pPr algn="r"/>
                      <a:r>
                        <a:rPr lang="fa-IR" sz="1800" b="1" dirty="0" smtClean="0">
                          <a:cs typeface="B Zar" panose="00000400000000000000" pitchFamily="2" charset="-78"/>
                        </a:rPr>
                        <a:t>تاثیر گزارشگر</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2"/>
                  </a:ext>
                </a:extLst>
              </a:tr>
              <a:tr h="370769">
                <a:tc>
                  <a:txBody>
                    <a:bodyPr/>
                    <a:lstStyle/>
                    <a:p>
                      <a:endParaRPr lang="en-US" sz="1800" dirty="0"/>
                    </a:p>
                  </a:txBody>
                  <a:tcPr marL="86402" marR="86402" marT="45711" marB="45711">
                    <a:solidFill>
                      <a:schemeClr val="accent1">
                        <a:lumMod val="75000"/>
                      </a:schemeClr>
                    </a:solidFill>
                  </a:tcPr>
                </a:tc>
                <a:tc>
                  <a:txBody>
                    <a:bodyPr/>
                    <a:lstStyle/>
                    <a:p>
                      <a:endParaRPr lang="en-US" sz="1800"/>
                    </a:p>
                  </a:txBody>
                  <a:tcPr marL="86402" marR="86402" marT="45711" marB="45711"/>
                </a:tc>
                <a:tc>
                  <a:txBody>
                    <a:bodyPr/>
                    <a:lstStyle/>
                    <a:p>
                      <a:pPr algn="r"/>
                      <a:r>
                        <a:rPr lang="fa-IR" sz="1800" b="1" dirty="0" smtClean="0">
                          <a:cs typeface="B Zar" panose="00000400000000000000" pitchFamily="2" charset="-78"/>
                        </a:rPr>
                        <a:t>سختی کار</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3"/>
                  </a:ext>
                </a:extLst>
              </a:tr>
              <a:tr h="370769">
                <a:tc>
                  <a:txBody>
                    <a:bodyPr/>
                    <a:lstStyle/>
                    <a:p>
                      <a:endParaRPr lang="en-US" sz="1800" dirty="0"/>
                    </a:p>
                  </a:txBody>
                  <a:tcPr marL="86402" marR="86402" marT="45711" marB="45711">
                    <a:solidFill>
                      <a:schemeClr val="accent1">
                        <a:lumMod val="75000"/>
                      </a:schemeClr>
                    </a:solidFill>
                  </a:tcPr>
                </a:tc>
                <a:tc>
                  <a:txBody>
                    <a:bodyPr/>
                    <a:lstStyle/>
                    <a:p>
                      <a:endParaRPr lang="en-US" sz="1800"/>
                    </a:p>
                  </a:txBody>
                  <a:tcPr marL="86402" marR="86402" marT="45711" marB="45711"/>
                </a:tc>
                <a:tc>
                  <a:txBody>
                    <a:bodyPr/>
                    <a:lstStyle/>
                    <a:p>
                      <a:pPr algn="r"/>
                      <a:r>
                        <a:rPr lang="fa-IR" sz="1800" b="1" dirty="0" smtClean="0">
                          <a:cs typeface="B Zar" panose="00000400000000000000" pitchFamily="2" charset="-78"/>
                        </a:rPr>
                        <a:t>طرح و اخذ فوری</a:t>
                      </a:r>
                      <a:r>
                        <a:rPr lang="fa-IR" sz="1800" b="1" baseline="0" dirty="0" smtClean="0">
                          <a:cs typeface="B Zar" panose="00000400000000000000" pitchFamily="2" charset="-78"/>
                        </a:rPr>
                        <a:t> نتیجه </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4"/>
                  </a:ext>
                </a:extLst>
              </a:tr>
              <a:tr h="370769">
                <a:tc>
                  <a:txBody>
                    <a:bodyPr/>
                    <a:lstStyle/>
                    <a:p>
                      <a:endParaRPr lang="en-US" sz="1800"/>
                    </a:p>
                  </a:txBody>
                  <a:tcPr marL="86402" marR="86402" marT="45711" marB="45711"/>
                </a:tc>
                <a:tc>
                  <a:txBody>
                    <a:bodyPr/>
                    <a:lstStyle/>
                    <a:p>
                      <a:endParaRPr lang="en-US" sz="1800" dirty="0"/>
                    </a:p>
                  </a:txBody>
                  <a:tcPr marL="86402" marR="86402" marT="45711" marB="45711">
                    <a:solidFill>
                      <a:schemeClr val="accent1">
                        <a:lumMod val="75000"/>
                      </a:schemeClr>
                    </a:solidFill>
                  </a:tcPr>
                </a:tc>
                <a:tc>
                  <a:txBody>
                    <a:bodyPr/>
                    <a:lstStyle/>
                    <a:p>
                      <a:pPr algn="r"/>
                      <a:r>
                        <a:rPr lang="fa-IR" sz="1800" b="1" dirty="0" smtClean="0">
                          <a:cs typeface="B Zar" panose="00000400000000000000" pitchFamily="2" charset="-78"/>
                        </a:rPr>
                        <a:t>مستندسازی</a:t>
                      </a:r>
                      <a:r>
                        <a:rPr lang="fa-IR" sz="1800" b="1" baseline="0" dirty="0" smtClean="0">
                          <a:cs typeface="B Zar" panose="00000400000000000000" pitchFamily="2" charset="-78"/>
                        </a:rPr>
                        <a:t> و تطبیق با استانداردها</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5"/>
                  </a:ext>
                </a:extLst>
              </a:tr>
              <a:tr h="370769">
                <a:tc>
                  <a:txBody>
                    <a:bodyPr/>
                    <a:lstStyle/>
                    <a:p>
                      <a:endParaRPr lang="en-US" sz="1800"/>
                    </a:p>
                  </a:txBody>
                  <a:tcPr marL="86402" marR="86402" marT="45711" marB="45711"/>
                </a:tc>
                <a:tc>
                  <a:txBody>
                    <a:bodyPr/>
                    <a:lstStyle/>
                    <a:p>
                      <a:endParaRPr lang="en-US" sz="1800" dirty="0"/>
                    </a:p>
                  </a:txBody>
                  <a:tcPr marL="86402" marR="86402" marT="45711" marB="45711">
                    <a:solidFill>
                      <a:schemeClr val="accent1">
                        <a:lumMod val="75000"/>
                      </a:schemeClr>
                    </a:solidFill>
                  </a:tcPr>
                </a:tc>
                <a:tc>
                  <a:txBody>
                    <a:bodyPr/>
                    <a:lstStyle/>
                    <a:p>
                      <a:pPr algn="r"/>
                      <a:r>
                        <a:rPr lang="fa-IR" sz="1800" b="1" dirty="0" smtClean="0">
                          <a:cs typeface="B Zar" panose="00000400000000000000" pitchFamily="2" charset="-78"/>
                        </a:rPr>
                        <a:t>ضبط</a:t>
                      </a:r>
                      <a:r>
                        <a:rPr lang="fa-IR" sz="1800" b="1" baseline="0" dirty="0" smtClean="0">
                          <a:cs typeface="B Zar" panose="00000400000000000000" pitchFamily="2" charset="-78"/>
                        </a:rPr>
                        <a:t> و بایگانی و ارائه به عموم </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6"/>
                  </a:ext>
                </a:extLst>
              </a:tr>
              <a:tr h="370769">
                <a:tc>
                  <a:txBody>
                    <a:bodyPr/>
                    <a:lstStyle/>
                    <a:p>
                      <a:endParaRPr lang="en-US" sz="1800"/>
                    </a:p>
                  </a:txBody>
                  <a:tcPr marL="86402" marR="86402" marT="45711" marB="45711"/>
                </a:tc>
                <a:tc>
                  <a:txBody>
                    <a:bodyPr/>
                    <a:lstStyle/>
                    <a:p>
                      <a:endParaRPr lang="en-US" sz="1800" dirty="0"/>
                    </a:p>
                  </a:txBody>
                  <a:tcPr marL="86402" marR="86402" marT="45711" marB="45711">
                    <a:solidFill>
                      <a:schemeClr val="accent1">
                        <a:lumMod val="75000"/>
                      </a:schemeClr>
                    </a:solidFill>
                  </a:tcPr>
                </a:tc>
                <a:tc>
                  <a:txBody>
                    <a:bodyPr/>
                    <a:lstStyle/>
                    <a:p>
                      <a:pPr algn="r"/>
                      <a:r>
                        <a:rPr lang="fa-IR" sz="1800" b="1" dirty="0" smtClean="0">
                          <a:cs typeface="B Zar" panose="00000400000000000000" pitchFamily="2" charset="-78"/>
                        </a:rPr>
                        <a:t>اخذ اعتماد و قابل استناد بودن </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7"/>
                  </a:ext>
                </a:extLst>
              </a:tr>
              <a:tr h="370769">
                <a:tc>
                  <a:txBody>
                    <a:bodyPr/>
                    <a:lstStyle/>
                    <a:p>
                      <a:endParaRPr lang="en-US" sz="1800"/>
                    </a:p>
                  </a:txBody>
                  <a:tcPr marL="86402" marR="86402" marT="45711" marB="45711"/>
                </a:tc>
                <a:tc>
                  <a:txBody>
                    <a:bodyPr/>
                    <a:lstStyle/>
                    <a:p>
                      <a:endParaRPr lang="en-US" sz="1800" dirty="0"/>
                    </a:p>
                  </a:txBody>
                  <a:tcPr marL="86402" marR="86402" marT="45711" marB="45711">
                    <a:solidFill>
                      <a:schemeClr val="accent1">
                        <a:lumMod val="75000"/>
                      </a:schemeClr>
                    </a:solidFill>
                  </a:tcPr>
                </a:tc>
                <a:tc>
                  <a:txBody>
                    <a:bodyPr/>
                    <a:lstStyle/>
                    <a:p>
                      <a:pPr algn="r"/>
                      <a:r>
                        <a:rPr lang="fa-IR" sz="1800" b="1" dirty="0" smtClean="0">
                          <a:cs typeface="B Zar" panose="00000400000000000000" pitchFamily="2" charset="-78"/>
                        </a:rPr>
                        <a:t>زمان و مکان </a:t>
                      </a:r>
                      <a:endParaRPr lang="en-US" sz="1800" b="1" dirty="0">
                        <a:cs typeface="B Zar" panose="00000400000000000000" pitchFamily="2" charset="-78"/>
                      </a:endParaRPr>
                    </a:p>
                  </a:txBody>
                  <a:tcPr marL="86402" marR="86402" marT="45711" marB="45711"/>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755650" y="260350"/>
            <a:ext cx="7704138" cy="1981200"/>
          </a:xfrm>
        </p:spPr>
        <p:txBody>
          <a:bodyPr/>
          <a:lstStyle/>
          <a:p>
            <a:pPr algn="r" fontAlgn="auto">
              <a:spcAft>
                <a:spcPts val="0"/>
              </a:spcAft>
              <a:defRPr/>
            </a:pPr>
            <a:r>
              <a:rPr lang="fa-IR" altLang="en-US" sz="3600" dirty="0" smtClean="0">
                <a:solidFill>
                  <a:schemeClr val="accent1">
                    <a:lumMod val="60000"/>
                    <a:lumOff val="40000"/>
                  </a:schemeClr>
                </a:solidFill>
              </a:rPr>
              <a:t>انواع گزارش برحسب نوع و شکل کلی: </a:t>
            </a:r>
            <a:endParaRPr lang="en-US" altLang="en-US" sz="3600" dirty="0" smtClean="0">
              <a:solidFill>
                <a:schemeClr val="accent1">
                  <a:lumMod val="60000"/>
                  <a:lumOff val="40000"/>
                </a:schemeClr>
              </a:solidFill>
            </a:endParaRPr>
          </a:p>
        </p:txBody>
      </p:sp>
      <p:sp>
        <p:nvSpPr>
          <p:cNvPr id="3" name="Content Placeholder 2"/>
          <p:cNvSpPr>
            <a:spLocks noGrp="1"/>
          </p:cNvSpPr>
          <p:nvPr>
            <p:ph idx="1"/>
          </p:nvPr>
        </p:nvSpPr>
        <p:spPr>
          <a:xfrm>
            <a:off x="741363" y="2133600"/>
            <a:ext cx="7704137" cy="3332163"/>
          </a:xfrm>
        </p:spPr>
        <p:txBody>
          <a:bodyPr/>
          <a:lstStyle/>
          <a:p>
            <a:pPr marL="457200" indent="-457200" algn="just" fontAlgn="auto">
              <a:lnSpc>
                <a:spcPct val="250000"/>
              </a:lnSpc>
              <a:spcBef>
                <a:spcPct val="0"/>
              </a:spcBef>
              <a:spcAft>
                <a:spcPts val="0"/>
              </a:spcAft>
              <a:buClr>
                <a:srgbClr val="DD8047"/>
              </a:buClr>
              <a:buFont typeface="+mj-lt"/>
              <a:buAutoNum type="arabicPeriod"/>
              <a:defRPr/>
            </a:pPr>
            <a:r>
              <a:rPr lang="fa-IR" altLang="en-US" sz="2400" b="1" dirty="0" smtClean="0">
                <a:solidFill>
                  <a:prstClr val="black"/>
                </a:solidFill>
              </a:rPr>
              <a:t>گزارش های رسمی کوتاه</a:t>
            </a:r>
          </a:p>
          <a:p>
            <a:pPr marL="457200" indent="-457200" algn="just" fontAlgn="auto">
              <a:lnSpc>
                <a:spcPct val="250000"/>
              </a:lnSpc>
              <a:spcBef>
                <a:spcPct val="0"/>
              </a:spcBef>
              <a:spcAft>
                <a:spcPts val="0"/>
              </a:spcAft>
              <a:buClr>
                <a:srgbClr val="DD8047"/>
              </a:buClr>
              <a:buFont typeface="+mj-lt"/>
              <a:buAutoNum type="arabicPeriod"/>
              <a:defRPr/>
            </a:pPr>
            <a:r>
              <a:rPr lang="fa-IR" altLang="en-US" sz="2400" b="1" dirty="0">
                <a:solidFill>
                  <a:prstClr val="black"/>
                </a:solidFill>
              </a:rPr>
              <a:t>گزارش های رسمی بلند </a:t>
            </a:r>
          </a:p>
          <a:p>
            <a:pPr marL="457200" indent="-457200" algn="just" fontAlgn="auto">
              <a:spcBef>
                <a:spcPct val="0"/>
              </a:spcBef>
              <a:spcAft>
                <a:spcPts val="0"/>
              </a:spcAft>
              <a:buClr>
                <a:srgbClr val="DD8047"/>
              </a:buClr>
              <a:buFont typeface="+mj-lt"/>
              <a:buAutoNum type="arabicPeriod"/>
              <a:defRPr/>
            </a:pPr>
            <a:endParaRPr lang="fa-IR" altLang="en-US" sz="2400" dirty="0" smtClean="0">
              <a:solidFill>
                <a:prstClr val="black"/>
              </a:solidFill>
            </a:endParaRPr>
          </a:p>
          <a:p>
            <a:pPr marL="0" indent="0" algn="just" fontAlgn="auto">
              <a:spcBef>
                <a:spcPct val="0"/>
              </a:spcBef>
              <a:spcAft>
                <a:spcPts val="0"/>
              </a:spcAft>
              <a:buClr>
                <a:srgbClr val="DD8047"/>
              </a:buClr>
              <a:buFont typeface="Wingdings"/>
              <a:buNone/>
              <a:defRPr/>
            </a:pPr>
            <a:r>
              <a:rPr lang="fa-IR" altLang="en-US" sz="2400" dirty="0" smtClean="0">
                <a:solidFill>
                  <a:prstClr val="black"/>
                </a:solidFill>
              </a:rPr>
              <a:t>         </a:t>
            </a:r>
          </a:p>
          <a:p>
            <a:pPr marL="457200" indent="-457200" algn="just" fontAlgn="auto">
              <a:spcBef>
                <a:spcPct val="0"/>
              </a:spcBef>
              <a:spcAft>
                <a:spcPts val="0"/>
              </a:spcAft>
              <a:buClr>
                <a:srgbClr val="DD8047"/>
              </a:buClr>
              <a:buFont typeface="+mj-lt"/>
              <a:buAutoNum type="arabicPeriod"/>
              <a:defRPr/>
            </a:pPr>
            <a:endParaRPr lang="fa-IR" altLang="en-US" sz="2400" dirty="0">
              <a:solidFill>
                <a:prstClr val="black"/>
              </a:solidFill>
            </a:endParaRPr>
          </a:p>
          <a:p>
            <a:pPr marL="0" indent="0" fontAlgn="auto">
              <a:spcAft>
                <a:spcPts val="0"/>
              </a:spcAft>
              <a:buClr>
                <a:schemeClr val="accent1">
                  <a:lumMod val="60000"/>
                  <a:lumOff val="40000"/>
                </a:schemeClr>
              </a:buClr>
              <a:buFont typeface="Wingdings"/>
              <a:buNone/>
              <a:defRPr/>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82663" y="457200"/>
            <a:ext cx="7704137" cy="1981200"/>
          </a:xfrm>
        </p:spPr>
        <p:txBody>
          <a:bodyPr/>
          <a:lstStyle/>
          <a:p>
            <a:pPr algn="ctr" fontAlgn="auto">
              <a:spcAft>
                <a:spcPts val="0"/>
              </a:spcAft>
              <a:defRPr/>
            </a:pPr>
            <a:r>
              <a:rPr lang="fa-IR" altLang="en-US" sz="2400" dirty="0" smtClean="0">
                <a:solidFill>
                  <a:schemeClr val="accent1">
                    <a:lumMod val="60000"/>
                    <a:lumOff val="40000"/>
                  </a:schemeClr>
                </a:solidFill>
              </a:rPr>
              <a:t>گزارش رسمی کوتاه</a:t>
            </a:r>
            <a:endParaRPr lang="en-US" altLang="en-US" sz="2400" dirty="0" smtClean="0">
              <a:solidFill>
                <a:schemeClr val="accent1">
                  <a:lumMod val="60000"/>
                  <a:lumOff val="40000"/>
                </a:schemeClr>
              </a:solidFill>
            </a:endParaRPr>
          </a:p>
        </p:txBody>
      </p:sp>
      <p:sp>
        <p:nvSpPr>
          <p:cNvPr id="84995" name="Content Placeholder 2"/>
          <p:cNvSpPr>
            <a:spLocks noGrp="1"/>
          </p:cNvSpPr>
          <p:nvPr>
            <p:ph idx="1"/>
          </p:nvPr>
        </p:nvSpPr>
        <p:spPr>
          <a:xfrm>
            <a:off x="539750" y="1989138"/>
            <a:ext cx="7704138" cy="3332162"/>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3200" dirty="0" smtClean="0"/>
              <a:t>گزارشی که معمولا تا سه صفحه مرسوم اداری تهیه می شود و از سادگی برخوردار است و موضوع آن مسائل ساده و روزمره اداری است. </a:t>
            </a:r>
            <a:endParaRPr lang="en-US" altLang="en-US" sz="32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982663" y="457200"/>
            <a:ext cx="7704137" cy="1458913"/>
          </a:xfrm>
        </p:spPr>
        <p:txBody>
          <a:bodyPr/>
          <a:lstStyle/>
          <a:p>
            <a:pPr algn="ctr" fontAlgn="auto">
              <a:spcAft>
                <a:spcPts val="0"/>
              </a:spcAft>
              <a:defRPr/>
            </a:pPr>
            <a:r>
              <a:rPr lang="fa-IR" altLang="en-US" sz="3200" dirty="0" smtClean="0">
                <a:solidFill>
                  <a:schemeClr val="accent1">
                    <a:lumMod val="60000"/>
                    <a:lumOff val="40000"/>
                  </a:schemeClr>
                </a:solidFill>
              </a:rPr>
              <a:t>گزارش رسمی بلند </a:t>
            </a:r>
            <a:endParaRPr lang="en-US" altLang="en-US" sz="3200" dirty="0" smtClean="0">
              <a:solidFill>
                <a:schemeClr val="accent1">
                  <a:lumMod val="60000"/>
                  <a:lumOff val="40000"/>
                </a:schemeClr>
              </a:solidFill>
            </a:endParaRPr>
          </a:p>
        </p:txBody>
      </p:sp>
      <p:sp>
        <p:nvSpPr>
          <p:cNvPr id="86019" name="Content Placeholder 2"/>
          <p:cNvSpPr>
            <a:spLocks noGrp="1"/>
          </p:cNvSpPr>
          <p:nvPr>
            <p:ph idx="1"/>
          </p:nvPr>
        </p:nvSpPr>
        <p:spPr>
          <a:xfrm>
            <a:off x="827088" y="1890713"/>
            <a:ext cx="7705725" cy="3333750"/>
          </a:xfrm>
        </p:spPr>
        <p:txBody>
          <a:bodyPr/>
          <a:lstStyle/>
          <a:p>
            <a:pPr marL="0" indent="0" fontAlgn="auto">
              <a:lnSpc>
                <a:spcPct val="200000"/>
              </a:lnSpc>
              <a:spcAft>
                <a:spcPts val="0"/>
              </a:spcAft>
              <a:buClr>
                <a:schemeClr val="accent1">
                  <a:lumMod val="60000"/>
                  <a:lumOff val="40000"/>
                </a:schemeClr>
              </a:buClr>
              <a:buFont typeface="Wingdings" panose="05000000000000000000" pitchFamily="2" charset="2"/>
              <a:buNone/>
              <a:defRPr/>
            </a:pPr>
            <a:r>
              <a:rPr lang="fa-IR" altLang="en-US" sz="2800" dirty="0" smtClean="0"/>
              <a:t>گزارشی که معمولا بیش از سه صفحه است. این نوع گزارش ها بیشتر به موضوعاتی علمی، پژوهشی، اجتماعی، فنی و موارد مشابه مربوط می شود که  اغلب از نظر زمان تهیه نیز طولانی است</a:t>
            </a:r>
            <a:endParaRPr lang="en-US" altLang="en-US" sz="28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982663" y="457200"/>
            <a:ext cx="7704137" cy="1243013"/>
          </a:xfrm>
        </p:spPr>
        <p:txBody>
          <a:bodyPr/>
          <a:lstStyle/>
          <a:p>
            <a:pPr algn="ctr" fontAlgn="auto">
              <a:spcAft>
                <a:spcPts val="0"/>
              </a:spcAft>
              <a:defRPr/>
            </a:pPr>
            <a:r>
              <a:rPr lang="fa-IR" altLang="en-US" sz="2800" dirty="0" smtClean="0">
                <a:solidFill>
                  <a:schemeClr val="accent1">
                    <a:lumMod val="60000"/>
                    <a:lumOff val="40000"/>
                  </a:schemeClr>
                </a:solidFill>
              </a:rPr>
              <a:t>انواع گزارش برحسب دوره و مدت </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684213" y="2133600"/>
            <a:ext cx="7704137" cy="3116263"/>
          </a:xfrm>
        </p:spPr>
        <p:txBody>
          <a:bodyPr/>
          <a:lstStyle/>
          <a:p>
            <a:pPr marL="457200" indent="-457200" algn="just" fontAlgn="auto">
              <a:lnSpc>
                <a:spcPct val="200000"/>
              </a:lnSpc>
              <a:spcBef>
                <a:spcPct val="0"/>
              </a:spcBef>
              <a:spcAft>
                <a:spcPts val="0"/>
              </a:spcAft>
              <a:buClr>
                <a:srgbClr val="DD8047"/>
              </a:buClr>
              <a:buFont typeface="+mj-lt"/>
              <a:buAutoNum type="arabicPeriod"/>
              <a:defRPr/>
            </a:pPr>
            <a:r>
              <a:rPr lang="fa-IR" altLang="en-US" sz="3200" b="1" dirty="0">
                <a:solidFill>
                  <a:prstClr val="black"/>
                </a:solidFill>
              </a:rPr>
              <a:t>گزارش </a:t>
            </a:r>
            <a:r>
              <a:rPr lang="fa-IR" altLang="en-US" sz="3200" b="1" dirty="0" smtClean="0">
                <a:solidFill>
                  <a:prstClr val="black"/>
                </a:solidFill>
              </a:rPr>
              <a:t>ادواری</a:t>
            </a:r>
          </a:p>
          <a:p>
            <a:pPr marL="457200" indent="-457200" algn="just" fontAlgn="auto">
              <a:lnSpc>
                <a:spcPct val="200000"/>
              </a:lnSpc>
              <a:spcBef>
                <a:spcPct val="0"/>
              </a:spcBef>
              <a:spcAft>
                <a:spcPts val="0"/>
              </a:spcAft>
              <a:buClr>
                <a:srgbClr val="DD8047"/>
              </a:buClr>
              <a:buFont typeface="+mj-lt"/>
              <a:buAutoNum type="arabicPeriod"/>
              <a:defRPr/>
            </a:pPr>
            <a:r>
              <a:rPr lang="fa-IR" altLang="en-US" sz="3200" b="1" dirty="0">
                <a:solidFill>
                  <a:prstClr val="black"/>
                </a:solidFill>
              </a:rPr>
              <a:t>گزارش اتفاقی </a:t>
            </a:r>
          </a:p>
          <a:p>
            <a:pPr marL="457200" indent="-457200" algn="just" fontAlgn="auto">
              <a:spcBef>
                <a:spcPct val="0"/>
              </a:spcBef>
              <a:spcAft>
                <a:spcPts val="0"/>
              </a:spcAft>
              <a:buClr>
                <a:srgbClr val="DD8047"/>
              </a:buClr>
              <a:buFont typeface="+mj-lt"/>
              <a:buAutoNum type="arabicPeriod"/>
              <a:defRPr/>
            </a:pPr>
            <a:endParaRPr lang="fa-IR" altLang="en-US" sz="2400" dirty="0">
              <a:solidFill>
                <a:prstClr val="black"/>
              </a:solidFill>
            </a:endParaRPr>
          </a:p>
          <a:p>
            <a:pPr marL="0" indent="0" algn="just" fontAlgn="auto">
              <a:spcBef>
                <a:spcPct val="0"/>
              </a:spcBef>
              <a:spcAft>
                <a:spcPts val="0"/>
              </a:spcAft>
              <a:buClr>
                <a:srgbClr val="DD8047"/>
              </a:buClr>
              <a:buFont typeface="Wingdings"/>
              <a:buNone/>
              <a:defRPr/>
            </a:pPr>
            <a:r>
              <a:rPr lang="fa-IR" altLang="en-US" sz="2400" dirty="0">
                <a:solidFill>
                  <a:prstClr val="black"/>
                </a:solidFill>
              </a:rPr>
              <a:t>         </a:t>
            </a:r>
          </a:p>
          <a:p>
            <a:pPr marL="0" indent="0" fontAlgn="auto">
              <a:spcAft>
                <a:spcPts val="0"/>
              </a:spcAft>
              <a:buClr>
                <a:schemeClr val="accent1">
                  <a:lumMod val="60000"/>
                  <a:lumOff val="40000"/>
                </a:schemeClr>
              </a:buClr>
              <a:buFont typeface="Wingdings"/>
              <a:buNone/>
              <a:defRPr/>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84213" y="-100013"/>
            <a:ext cx="7704137" cy="1152526"/>
          </a:xfrm>
        </p:spPr>
        <p:txBody>
          <a:bodyPr/>
          <a:lstStyle/>
          <a:p>
            <a:pPr algn="ctr" fontAlgn="auto">
              <a:spcAft>
                <a:spcPts val="0"/>
              </a:spcAft>
              <a:defRPr/>
            </a:pPr>
            <a:r>
              <a:rPr lang="fa-IR" altLang="en-US" sz="3200" dirty="0" smtClean="0">
                <a:solidFill>
                  <a:schemeClr val="accent1">
                    <a:lumMod val="60000"/>
                    <a:lumOff val="40000"/>
                  </a:schemeClr>
                </a:solidFill>
              </a:rPr>
              <a:t>انواع گزارش برحسب هدف </a:t>
            </a:r>
            <a:endParaRPr lang="en-US" altLang="en-US" sz="3200" dirty="0" smtClean="0">
              <a:solidFill>
                <a:schemeClr val="accent1">
                  <a:lumMod val="60000"/>
                  <a:lumOff val="40000"/>
                </a:schemeClr>
              </a:solidFill>
            </a:endParaRPr>
          </a:p>
        </p:txBody>
      </p:sp>
      <p:sp>
        <p:nvSpPr>
          <p:cNvPr id="3" name="Content Placeholder 2"/>
          <p:cNvSpPr>
            <a:spLocks noGrp="1"/>
          </p:cNvSpPr>
          <p:nvPr>
            <p:ph idx="1"/>
          </p:nvPr>
        </p:nvSpPr>
        <p:spPr>
          <a:xfrm>
            <a:off x="900113" y="1041400"/>
            <a:ext cx="7704137" cy="4516438"/>
          </a:xfrm>
        </p:spPr>
        <p:txBody>
          <a:bodyPr/>
          <a:lstStyle/>
          <a:p>
            <a:pPr marL="457200" indent="-457200" algn="just" fontAlgn="auto">
              <a:spcBef>
                <a:spcPct val="0"/>
              </a:spcBef>
              <a:spcAft>
                <a:spcPts val="0"/>
              </a:spcAft>
              <a:buClr>
                <a:srgbClr val="DD8047"/>
              </a:buClr>
              <a:buFont typeface="+mj-lt"/>
              <a:buAutoNum type="arabicPeriod"/>
              <a:defRPr/>
            </a:pPr>
            <a:r>
              <a:rPr lang="fa-IR" altLang="en-US" sz="2400" dirty="0" smtClean="0">
                <a:solidFill>
                  <a:srgbClr val="FF0000"/>
                </a:solidFill>
              </a:rPr>
              <a:t>گزارش کار  </a:t>
            </a:r>
            <a:endParaRPr lang="fa-IR" altLang="en-US" sz="2400" dirty="0">
              <a:solidFill>
                <a:srgbClr val="FF0000"/>
              </a:solidFill>
            </a:endParaRPr>
          </a:p>
          <a:p>
            <a:pPr marL="457200" indent="-457200" algn="just" fontAlgn="auto">
              <a:spcBef>
                <a:spcPct val="0"/>
              </a:spcBef>
              <a:spcAft>
                <a:spcPts val="0"/>
              </a:spcAft>
              <a:buClr>
                <a:srgbClr val="DD8047"/>
              </a:buClr>
              <a:buFont typeface="+mj-lt"/>
              <a:buAutoNum type="arabicPeriod"/>
              <a:defRPr/>
            </a:pPr>
            <a:r>
              <a:rPr lang="fa-IR" altLang="en-US" sz="2400" dirty="0">
                <a:solidFill>
                  <a:prstClr val="black"/>
                </a:solidFill>
              </a:rPr>
              <a:t>گزارش </a:t>
            </a:r>
            <a:r>
              <a:rPr lang="fa-IR" altLang="en-US" sz="2400" dirty="0" smtClean="0">
                <a:solidFill>
                  <a:prstClr val="black"/>
                </a:solidFill>
              </a:rPr>
              <a:t>فنی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علل مسأله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و راه حل مسأله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اطلاعی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مشورتی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انتقادی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srgbClr val="FF0000"/>
                </a:solidFill>
              </a:rPr>
              <a:t>گزارش تحصیلی (پژوهشی)</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srgbClr val="FF0000"/>
                </a:solidFill>
              </a:rPr>
              <a:t>گزارش اداری </a:t>
            </a:r>
          </a:p>
          <a:p>
            <a:pPr marL="457200" indent="-457200" algn="just" fontAlgn="auto">
              <a:spcBef>
                <a:spcPct val="0"/>
              </a:spcBef>
              <a:spcAft>
                <a:spcPts val="0"/>
              </a:spcAft>
              <a:buClr>
                <a:srgbClr val="DD8047"/>
              </a:buClr>
              <a:buFont typeface="+mj-lt"/>
              <a:buAutoNum type="arabicPeriod"/>
              <a:defRPr/>
            </a:pPr>
            <a:r>
              <a:rPr lang="fa-IR" altLang="en-US" sz="2400" dirty="0" smtClean="0">
                <a:solidFill>
                  <a:prstClr val="black"/>
                </a:solidFill>
              </a:rPr>
              <a:t>گزارش بازرگانی </a:t>
            </a:r>
            <a:endParaRPr lang="fa-IR" altLang="en-US" sz="2400" dirty="0">
              <a:solidFill>
                <a:prstClr val="black"/>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11188" y="188913"/>
            <a:ext cx="8153400" cy="990600"/>
          </a:xfrm>
        </p:spPr>
        <p:txBody>
          <a:bodyPr/>
          <a:lstStyle/>
          <a:p>
            <a:pPr algn="ctr" fontAlgn="auto">
              <a:spcAft>
                <a:spcPts val="0"/>
              </a:spcAft>
              <a:defRPr/>
            </a:pPr>
            <a:r>
              <a:rPr lang="fa-IR" altLang="en-US" sz="3600" dirty="0" smtClean="0">
                <a:solidFill>
                  <a:schemeClr val="accent1">
                    <a:lumMod val="60000"/>
                    <a:lumOff val="40000"/>
                  </a:schemeClr>
                </a:solidFill>
              </a:rPr>
              <a:t>گزارش اداری </a:t>
            </a:r>
            <a:endParaRPr lang="en-US" altLang="en-US" sz="3600" dirty="0" smtClean="0">
              <a:solidFill>
                <a:schemeClr val="accent1">
                  <a:lumMod val="60000"/>
                  <a:lumOff val="40000"/>
                </a:schemeClr>
              </a:solidFill>
            </a:endParaRPr>
          </a:p>
        </p:txBody>
      </p:sp>
      <p:sp>
        <p:nvSpPr>
          <p:cNvPr id="89091" name="Content Placeholder 2"/>
          <p:cNvSpPr>
            <a:spLocks noGrp="1"/>
          </p:cNvSpPr>
          <p:nvPr>
            <p:ph idx="1"/>
          </p:nvPr>
        </p:nvSpPr>
        <p:spPr>
          <a:xfrm>
            <a:off x="835025" y="1700213"/>
            <a:ext cx="7705725" cy="3333750"/>
          </a:xfrm>
        </p:spPr>
        <p:txBody>
          <a:bodyPr/>
          <a:lstStyle/>
          <a:p>
            <a:pPr marL="0" indent="0" fontAlgn="auto">
              <a:spcAft>
                <a:spcPts val="0"/>
              </a:spcAft>
              <a:buClr>
                <a:schemeClr val="accent1">
                  <a:lumMod val="60000"/>
                  <a:lumOff val="40000"/>
                </a:schemeClr>
              </a:buClr>
              <a:buFont typeface="Wingdings" panose="05000000000000000000" pitchFamily="2" charset="2"/>
              <a:buNone/>
              <a:defRPr/>
            </a:pPr>
            <a:r>
              <a:rPr lang="fa-IR" altLang="en-US" sz="2800" dirty="0" smtClean="0"/>
              <a:t>گزارش های اداری را معمولا کارکنان سازمانها تهیه و به مقامات بالاتر ارائه می کنند. غالبا گزارشهای اداری با یک نامه همراه است که دارای تاریخ و شماره ثبت گزارش است و علت تهیه گزارش در آن ذکر شده است. </a:t>
            </a:r>
          </a:p>
          <a:p>
            <a:pPr marL="0" indent="0" fontAlgn="auto">
              <a:spcAft>
                <a:spcPts val="0"/>
              </a:spcAft>
              <a:buClr>
                <a:schemeClr val="accent1">
                  <a:lumMod val="60000"/>
                  <a:lumOff val="40000"/>
                </a:schemeClr>
              </a:buClr>
              <a:buFont typeface="Wingdings" panose="05000000000000000000" pitchFamily="2" charset="2"/>
              <a:buNone/>
              <a:defRPr/>
            </a:pPr>
            <a:endParaRPr lang="en-US" altLang="en-US" sz="28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755650" y="0"/>
            <a:ext cx="7704138" cy="981075"/>
          </a:xfrm>
        </p:spPr>
        <p:txBody>
          <a:bodyPr/>
          <a:lstStyle/>
          <a:p>
            <a:pPr algn="ctr" fontAlgn="auto">
              <a:spcAft>
                <a:spcPts val="0"/>
              </a:spcAft>
              <a:defRPr/>
            </a:pPr>
            <a:r>
              <a:rPr lang="fa-IR" altLang="en-US" sz="2800" dirty="0" smtClean="0">
                <a:solidFill>
                  <a:schemeClr val="accent1">
                    <a:lumMod val="60000"/>
                    <a:lumOff val="40000"/>
                  </a:schemeClr>
                </a:solidFill>
              </a:rPr>
              <a:t>انواع گزارشهای اداری: </a:t>
            </a:r>
            <a:endParaRPr lang="en-US" altLang="en-US" sz="2800" dirty="0" smtClean="0">
              <a:solidFill>
                <a:schemeClr val="accent1">
                  <a:lumMod val="60000"/>
                  <a:lumOff val="40000"/>
                </a:schemeClr>
              </a:solidFill>
            </a:endParaRPr>
          </a:p>
        </p:txBody>
      </p:sp>
      <p:sp>
        <p:nvSpPr>
          <p:cNvPr id="3" name="Content Placeholder 2"/>
          <p:cNvSpPr>
            <a:spLocks noGrp="1"/>
          </p:cNvSpPr>
          <p:nvPr>
            <p:ph idx="1"/>
          </p:nvPr>
        </p:nvSpPr>
        <p:spPr>
          <a:xfrm>
            <a:off x="973138" y="2205038"/>
            <a:ext cx="7704137" cy="3332162"/>
          </a:xfrm>
        </p:spPr>
        <p:txBody>
          <a:bodyPr/>
          <a:lstStyle/>
          <a:p>
            <a:pPr marL="457200" indent="-457200" algn="just" fontAlgn="auto">
              <a:lnSpc>
                <a:spcPct val="200000"/>
              </a:lnSpc>
              <a:spcBef>
                <a:spcPct val="0"/>
              </a:spcBef>
              <a:spcAft>
                <a:spcPts val="0"/>
              </a:spcAft>
              <a:buClr>
                <a:srgbClr val="DD8047"/>
              </a:buClr>
              <a:buFont typeface="+mj-lt"/>
              <a:buAutoNum type="arabicPeriod"/>
              <a:defRPr/>
            </a:pPr>
            <a:r>
              <a:rPr lang="fa-IR" altLang="en-US" sz="2400" dirty="0">
                <a:solidFill>
                  <a:prstClr val="black"/>
                </a:solidFill>
              </a:rPr>
              <a:t>گزارش </a:t>
            </a:r>
            <a:r>
              <a:rPr lang="fa-IR" altLang="en-US" sz="2400" dirty="0" smtClean="0">
                <a:solidFill>
                  <a:prstClr val="black"/>
                </a:solidFill>
              </a:rPr>
              <a:t>های دوره ای (ماهانه، سالانه، ترازنامه) </a:t>
            </a:r>
            <a:endParaRPr lang="fa-IR" altLang="en-US" sz="2400" dirty="0">
              <a:solidFill>
                <a:prstClr val="black"/>
              </a:solidFill>
            </a:endParaRPr>
          </a:p>
          <a:p>
            <a:pPr marL="457200" indent="-457200" algn="just" fontAlgn="auto">
              <a:lnSpc>
                <a:spcPct val="200000"/>
              </a:lnSpc>
              <a:spcBef>
                <a:spcPct val="0"/>
              </a:spcBef>
              <a:spcAft>
                <a:spcPts val="0"/>
              </a:spcAft>
              <a:buClr>
                <a:srgbClr val="DD8047"/>
              </a:buClr>
              <a:buFont typeface="+mj-lt"/>
              <a:buAutoNum type="arabicPeriod"/>
              <a:defRPr/>
            </a:pPr>
            <a:r>
              <a:rPr lang="fa-IR" altLang="en-US" sz="2400" dirty="0" smtClean="0">
                <a:solidFill>
                  <a:prstClr val="black"/>
                </a:solidFill>
              </a:rPr>
              <a:t>گزارش پیشنهادی </a:t>
            </a:r>
          </a:p>
          <a:p>
            <a:pPr marL="457200" indent="-457200" algn="just" fontAlgn="auto">
              <a:lnSpc>
                <a:spcPct val="200000"/>
              </a:lnSpc>
              <a:spcBef>
                <a:spcPct val="0"/>
              </a:spcBef>
              <a:spcAft>
                <a:spcPts val="0"/>
              </a:spcAft>
              <a:buClr>
                <a:srgbClr val="DD8047"/>
              </a:buClr>
              <a:buFont typeface="+mj-lt"/>
              <a:buAutoNum type="arabicPeriod"/>
              <a:defRPr/>
            </a:pPr>
            <a:r>
              <a:rPr lang="fa-IR" altLang="en-US" sz="2400" dirty="0" smtClean="0">
                <a:solidFill>
                  <a:prstClr val="black"/>
                </a:solidFill>
              </a:rPr>
              <a:t>گزارش آماری مربوط به پیشرفت کارهای سازمان </a:t>
            </a:r>
          </a:p>
          <a:p>
            <a:pPr marL="457200" indent="-457200" algn="just" fontAlgn="auto">
              <a:lnSpc>
                <a:spcPct val="200000"/>
              </a:lnSpc>
              <a:spcBef>
                <a:spcPct val="0"/>
              </a:spcBef>
              <a:spcAft>
                <a:spcPts val="0"/>
              </a:spcAft>
              <a:buClr>
                <a:srgbClr val="DD8047"/>
              </a:buClr>
              <a:buFont typeface="+mj-lt"/>
              <a:buAutoNum type="arabicPeriod"/>
              <a:defRPr/>
            </a:pPr>
            <a:r>
              <a:rPr lang="fa-IR" altLang="en-US" sz="2400" dirty="0" smtClean="0">
                <a:solidFill>
                  <a:prstClr val="black"/>
                </a:solidFill>
              </a:rPr>
              <a:t>گزارش وضعیت (تجزیه و تحلیل موقعیت دیروز و امروز سازمان) </a:t>
            </a:r>
          </a:p>
          <a:p>
            <a:pPr marL="457200" indent="-457200" algn="just" fontAlgn="auto">
              <a:lnSpc>
                <a:spcPct val="200000"/>
              </a:lnSpc>
              <a:spcBef>
                <a:spcPct val="0"/>
              </a:spcBef>
              <a:spcAft>
                <a:spcPts val="0"/>
              </a:spcAft>
              <a:buClr>
                <a:srgbClr val="DD8047"/>
              </a:buClr>
              <a:buFont typeface="+mj-lt"/>
              <a:buAutoNum type="arabicPeriod"/>
              <a:defRPr/>
            </a:pPr>
            <a:endParaRPr lang="fa-IR" altLang="en-US" sz="2400" dirty="0">
              <a:solidFill>
                <a:prstClr val="black"/>
              </a:solidFill>
            </a:endParaRPr>
          </a:p>
          <a:p>
            <a:pPr marL="0" indent="0" fontAlgn="auto">
              <a:lnSpc>
                <a:spcPct val="200000"/>
              </a:lnSpc>
              <a:spcAft>
                <a:spcPts val="0"/>
              </a:spcAft>
              <a:buClr>
                <a:schemeClr val="accent1">
                  <a:lumMod val="60000"/>
                  <a:lumOff val="40000"/>
                </a:schemeClr>
              </a:buClr>
              <a:buFont typeface="Wingdings"/>
              <a:buNone/>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982663" y="457200"/>
            <a:ext cx="7704137" cy="1027113"/>
          </a:xfrm>
        </p:spPr>
        <p:txBody>
          <a:bodyPr/>
          <a:lstStyle/>
          <a:p>
            <a:pPr algn="ctr" fontAlgn="auto">
              <a:spcAft>
                <a:spcPts val="0"/>
              </a:spcAft>
              <a:defRPr/>
            </a:pPr>
            <a:r>
              <a:rPr lang="fa-IR" altLang="en-US" sz="3200" dirty="0" smtClean="0">
                <a:solidFill>
                  <a:schemeClr val="accent1">
                    <a:lumMod val="60000"/>
                    <a:lumOff val="40000"/>
                  </a:schemeClr>
                </a:solidFill>
              </a:rPr>
              <a:t>گزارش پژوهشی</a:t>
            </a:r>
            <a:endParaRPr lang="en-US" altLang="en-US" sz="3200" dirty="0" smtClean="0">
              <a:solidFill>
                <a:schemeClr val="accent1">
                  <a:lumMod val="60000"/>
                  <a:lumOff val="40000"/>
                </a:schemeClr>
              </a:solidFill>
            </a:endParaRPr>
          </a:p>
        </p:txBody>
      </p:sp>
      <p:sp>
        <p:nvSpPr>
          <p:cNvPr id="91139" name="Content Placeholder 2"/>
          <p:cNvSpPr>
            <a:spLocks noGrp="1"/>
          </p:cNvSpPr>
          <p:nvPr>
            <p:ph idx="1"/>
          </p:nvPr>
        </p:nvSpPr>
        <p:spPr>
          <a:xfrm>
            <a:off x="900113" y="1844675"/>
            <a:ext cx="7704137" cy="3333750"/>
          </a:xfrm>
        </p:spPr>
        <p:txBody>
          <a:bodyPr/>
          <a:lstStyle/>
          <a:p>
            <a:pPr algn="just" fontAlgn="auto">
              <a:spcBef>
                <a:spcPct val="0"/>
              </a:spcBef>
              <a:spcAft>
                <a:spcPts val="0"/>
              </a:spcAft>
              <a:buClr>
                <a:srgbClr val="DD8047"/>
              </a:buClr>
              <a:buFont typeface="Wingdings" panose="05000000000000000000" pitchFamily="2" charset="2"/>
              <a:buChar char="q"/>
              <a:defRPr/>
            </a:pPr>
            <a:r>
              <a:rPr lang="fa-IR" altLang="en-US" sz="2400" dirty="0" smtClean="0">
                <a:solidFill>
                  <a:srgbClr val="000000"/>
                </a:solidFill>
              </a:rPr>
              <a:t>پایان نامه </a:t>
            </a:r>
          </a:p>
          <a:p>
            <a:pPr algn="just" fontAlgn="auto">
              <a:spcBef>
                <a:spcPct val="0"/>
              </a:spcBef>
              <a:spcAft>
                <a:spcPts val="0"/>
              </a:spcAft>
              <a:buClr>
                <a:srgbClr val="DD8047"/>
              </a:buClr>
              <a:buFont typeface="Wingdings" panose="05000000000000000000" pitchFamily="2" charset="2"/>
              <a:buChar char="q"/>
              <a:defRPr/>
            </a:pPr>
            <a:r>
              <a:rPr lang="fa-IR" altLang="en-US" sz="2400" dirty="0" smtClean="0">
                <a:solidFill>
                  <a:srgbClr val="000000"/>
                </a:solidFill>
              </a:rPr>
              <a:t>طرح تحقیقاتی </a:t>
            </a:r>
          </a:p>
          <a:p>
            <a:pPr algn="just" fontAlgn="auto">
              <a:spcBef>
                <a:spcPct val="0"/>
              </a:spcBef>
              <a:spcAft>
                <a:spcPts val="0"/>
              </a:spcAft>
              <a:buClr>
                <a:srgbClr val="DD8047"/>
              </a:buClr>
              <a:buFont typeface="Wingdings" panose="05000000000000000000" pitchFamily="2" charset="2"/>
              <a:buChar char="q"/>
              <a:defRPr/>
            </a:pPr>
            <a:r>
              <a:rPr lang="fa-IR" altLang="en-US" sz="2400" dirty="0" smtClean="0">
                <a:solidFill>
                  <a:srgbClr val="000000"/>
                </a:solidFill>
              </a:rPr>
              <a:t>مقاله </a:t>
            </a:r>
          </a:p>
          <a:p>
            <a:pPr fontAlgn="auto">
              <a:spcAft>
                <a:spcPts val="0"/>
              </a:spcAft>
              <a:buClr>
                <a:schemeClr val="accent1">
                  <a:lumMod val="60000"/>
                  <a:lumOff val="40000"/>
                </a:schemeClr>
              </a:buClr>
              <a:buFont typeface="Wingdings" panose="05000000000000000000" pitchFamily="2" charset="2"/>
              <a:buChar char="q"/>
              <a:defRPr/>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0"/>
            <a:ext cx="7704138" cy="1196975"/>
          </a:xfrm>
        </p:spPr>
        <p:txBody>
          <a:bodyPr/>
          <a:lstStyle/>
          <a:p>
            <a:pPr algn="ctr" fontAlgn="auto">
              <a:spcAft>
                <a:spcPts val="0"/>
              </a:spcAft>
              <a:defRPr/>
            </a:pPr>
            <a:r>
              <a:rPr lang="fa-IR" altLang="en-US" sz="3600" dirty="0" smtClean="0">
                <a:solidFill>
                  <a:schemeClr val="accent1">
                    <a:lumMod val="60000"/>
                    <a:lumOff val="40000"/>
                  </a:schemeClr>
                </a:solidFill>
              </a:rPr>
              <a:t>تهیه گزارش </a:t>
            </a:r>
            <a:endParaRPr lang="en-US" altLang="en-US" sz="3600" dirty="0" smtClean="0">
              <a:solidFill>
                <a:schemeClr val="accent1">
                  <a:lumMod val="60000"/>
                  <a:lumOff val="40000"/>
                </a:schemeClr>
              </a:solidFill>
            </a:endParaRPr>
          </a:p>
        </p:txBody>
      </p:sp>
      <p:sp>
        <p:nvSpPr>
          <p:cNvPr id="4" name="Text Box 2"/>
          <p:cNvSpPr txBox="1">
            <a:spLocks noGrp="1" noChangeArrowheads="1"/>
          </p:cNvSpPr>
          <p:nvPr>
            <p:ph idx="1"/>
          </p:nvPr>
        </p:nvSpPr>
        <p:spPr>
          <a:xfrm>
            <a:off x="684213" y="1196975"/>
            <a:ext cx="7862887" cy="3951288"/>
          </a:xfrm>
          <a:extLst/>
        </p:spPr>
        <p:txBody>
          <a:bodyPr wrap="square">
            <a:spAutoFit/>
          </a:bodyPr>
          <a:lstStyle>
            <a:lvl1pPr algn="l" rtl="0" eaLnBrk="0" hangingPunct="0">
              <a:spcBef>
                <a:spcPct val="20000"/>
              </a:spcBef>
              <a:buChar char="•"/>
              <a:defRPr sz="3200">
                <a:solidFill>
                  <a:schemeClr val="tx1"/>
                </a:solidFill>
                <a:latin typeface="Times New Roman" pitchFamily="18" charset="0"/>
                <a:cs typeface="Arial" pitchFamily="34" charset="0"/>
              </a:defRPr>
            </a:lvl1pPr>
            <a:lvl2pPr marL="742950" indent="-285750" algn="l" rtl="0" eaLnBrk="0" hangingPunct="0">
              <a:spcBef>
                <a:spcPct val="20000"/>
              </a:spcBef>
              <a:buChar char="–"/>
              <a:defRPr sz="2800">
                <a:solidFill>
                  <a:schemeClr val="tx1"/>
                </a:solidFill>
                <a:latin typeface="Times New Roman" pitchFamily="18" charset="0"/>
                <a:cs typeface="Arial" pitchFamily="34" charset="0"/>
              </a:defRPr>
            </a:lvl2pPr>
            <a:lvl3pPr marL="1143000" indent="-228600" algn="l" rtl="0" eaLnBrk="0" hangingPunct="0">
              <a:spcBef>
                <a:spcPct val="20000"/>
              </a:spcBef>
              <a:buChar char="•"/>
              <a:defRPr sz="2400">
                <a:solidFill>
                  <a:schemeClr val="tx1"/>
                </a:solidFill>
                <a:latin typeface="Times New Roman" pitchFamily="18" charset="0"/>
                <a:cs typeface="Arial" pitchFamily="34" charset="0"/>
              </a:defRPr>
            </a:lvl3pPr>
            <a:lvl4pPr marL="1600200" indent="-228600" algn="l" rtl="0" eaLnBrk="0" hangingPunct="0">
              <a:spcBef>
                <a:spcPct val="20000"/>
              </a:spcBef>
              <a:buChar char="–"/>
              <a:defRPr sz="2000">
                <a:solidFill>
                  <a:schemeClr val="tx1"/>
                </a:solidFill>
                <a:latin typeface="Times New Roman" pitchFamily="18" charset="0"/>
                <a:cs typeface="Arial" pitchFamily="34" charset="0"/>
              </a:defRPr>
            </a:lvl4pPr>
            <a:lvl5pPr marL="2057400" indent="-228600" algn="l" rtl="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marL="0" indent="0" algn="just" rtl="1" fontAlgn="auto">
              <a:lnSpc>
                <a:spcPct val="150000"/>
              </a:lnSpc>
              <a:spcBef>
                <a:spcPct val="0"/>
              </a:spcBef>
              <a:spcAft>
                <a:spcPts val="0"/>
              </a:spcAft>
              <a:buClr>
                <a:schemeClr val="accent1">
                  <a:lumMod val="60000"/>
                  <a:lumOff val="40000"/>
                </a:schemeClr>
              </a:buClr>
              <a:buFont typeface="Wingdings"/>
              <a:buNone/>
              <a:defRPr/>
            </a:pPr>
            <a:r>
              <a:rPr lang="fa-IR" altLang="en-US" sz="2800" dirty="0" smtClean="0">
                <a:cs typeface="B Zar" panose="00000400000000000000" pitchFamily="2" charset="-78"/>
              </a:rPr>
              <a:t> تهیه گزارش به دو شکل انجام می گیرد: </a:t>
            </a:r>
          </a:p>
          <a:p>
            <a:pPr marL="0" indent="0" algn="just" rtl="1" fontAlgn="auto">
              <a:lnSpc>
                <a:spcPct val="150000"/>
              </a:lnSpc>
              <a:spcBef>
                <a:spcPct val="0"/>
              </a:spcBef>
              <a:spcAft>
                <a:spcPts val="0"/>
              </a:spcAft>
              <a:buClr>
                <a:schemeClr val="accent1">
                  <a:lumMod val="60000"/>
                  <a:lumOff val="40000"/>
                </a:schemeClr>
              </a:buClr>
              <a:buFont typeface="Arial" pitchFamily="34" charset="0"/>
              <a:buNone/>
              <a:defRPr/>
            </a:pPr>
            <a:r>
              <a:rPr lang="fa-IR" altLang="en-US" sz="4000" dirty="0" smtClean="0">
                <a:cs typeface="B Zar" panose="00000400000000000000" pitchFamily="2" charset="-78"/>
              </a:rPr>
              <a:t>1-از شما خواسته می شود که گزارشی تهیه کنید </a:t>
            </a:r>
          </a:p>
          <a:p>
            <a:pPr marL="0" indent="0" algn="just" rtl="1" fontAlgn="auto">
              <a:lnSpc>
                <a:spcPct val="150000"/>
              </a:lnSpc>
              <a:spcBef>
                <a:spcPct val="0"/>
              </a:spcBef>
              <a:spcAft>
                <a:spcPts val="0"/>
              </a:spcAft>
              <a:buClr>
                <a:schemeClr val="accent1">
                  <a:lumMod val="60000"/>
                  <a:lumOff val="40000"/>
                </a:schemeClr>
              </a:buClr>
              <a:buFont typeface="Arial" pitchFamily="34" charset="0"/>
              <a:buNone/>
              <a:defRPr/>
            </a:pPr>
            <a:endParaRPr lang="fa-IR" altLang="en-US" sz="4000" dirty="0" smtClean="0">
              <a:cs typeface="B Zar" panose="00000400000000000000" pitchFamily="2" charset="-78"/>
            </a:endParaRPr>
          </a:p>
          <a:p>
            <a:pPr marL="0" indent="0" algn="just" rtl="1" fontAlgn="auto">
              <a:lnSpc>
                <a:spcPct val="150000"/>
              </a:lnSpc>
              <a:spcBef>
                <a:spcPct val="0"/>
              </a:spcBef>
              <a:spcAft>
                <a:spcPts val="0"/>
              </a:spcAft>
              <a:buClr>
                <a:schemeClr val="accent1">
                  <a:lumMod val="60000"/>
                  <a:lumOff val="40000"/>
                </a:schemeClr>
              </a:buClr>
              <a:buFont typeface="Arial" pitchFamily="34" charset="0"/>
              <a:buNone/>
              <a:defRPr/>
            </a:pPr>
            <a:r>
              <a:rPr lang="fa-IR" altLang="en-US" sz="4000" dirty="0" smtClean="0">
                <a:cs typeface="B Zar" panose="00000400000000000000" pitchFamily="2" charset="-78"/>
              </a:rPr>
              <a:t>2-خود شروع به تهیه گزارشی می نمایید </a:t>
            </a:r>
            <a:endParaRPr lang="en-US" altLang="en-US" sz="4000" dirty="0">
              <a:cs typeface="B Zar" panose="00000400000000000000" pitchFamily="2" charset="-78"/>
            </a:endParaRPr>
          </a:p>
          <a:p>
            <a:pPr marL="320040" indent="-320040" algn="ctr" rtl="1" fontAlgn="auto">
              <a:spcBef>
                <a:spcPct val="0"/>
              </a:spcBef>
              <a:spcAft>
                <a:spcPts val="0"/>
              </a:spcAft>
              <a:buClr>
                <a:schemeClr val="accent1">
                  <a:lumMod val="60000"/>
                  <a:lumOff val="40000"/>
                </a:schemeClr>
              </a:buClr>
              <a:buFontTx/>
              <a:buNone/>
              <a:defRPr/>
            </a:pPr>
            <a:endParaRPr lang="en-US" alt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9750" y="115888"/>
            <a:ext cx="7704138" cy="1152525"/>
          </a:xfrm>
        </p:spPr>
        <p:txBody>
          <a:bodyPr/>
          <a:lstStyle/>
          <a:p>
            <a:pPr algn="r" fontAlgn="auto">
              <a:spcAft>
                <a:spcPts val="0"/>
              </a:spcAft>
              <a:defRPr/>
            </a:pPr>
            <a:r>
              <a:rPr lang="fa-IR" altLang="en-US" dirty="0" smtClean="0">
                <a:solidFill>
                  <a:schemeClr val="accent1">
                    <a:lumMod val="60000"/>
                    <a:lumOff val="40000"/>
                  </a:schemeClr>
                </a:solidFill>
              </a:rPr>
              <a:t>کار عملی </a:t>
            </a:r>
            <a:endParaRPr lang="en-US" altLang="en-US" dirty="0" smtClean="0">
              <a:solidFill>
                <a:schemeClr val="accent1">
                  <a:lumMod val="60000"/>
                  <a:lumOff val="40000"/>
                </a:schemeClr>
              </a:solidFill>
            </a:endParaRPr>
          </a:p>
        </p:txBody>
      </p:sp>
      <p:sp>
        <p:nvSpPr>
          <p:cNvPr id="3" name="Content Placeholder 2"/>
          <p:cNvSpPr>
            <a:spLocks noGrp="1"/>
          </p:cNvSpPr>
          <p:nvPr>
            <p:ph idx="1"/>
          </p:nvPr>
        </p:nvSpPr>
        <p:spPr>
          <a:xfrm>
            <a:off x="611188" y="1700213"/>
            <a:ext cx="7705725" cy="3333750"/>
          </a:xfrm>
        </p:spPr>
        <p:txBody>
          <a:bodyPr>
            <a:normAutofit fontScale="85000" lnSpcReduction="20000"/>
          </a:bodyPr>
          <a:lstStyle/>
          <a:p>
            <a:pPr marL="0" indent="0" fontAlgn="auto">
              <a:spcAft>
                <a:spcPts val="0"/>
              </a:spcAft>
              <a:buClr>
                <a:srgbClr val="DD8047"/>
              </a:buClr>
              <a:buFont typeface="Wingdings"/>
              <a:buNone/>
              <a:defRPr/>
            </a:pPr>
            <a:r>
              <a:rPr lang="fa-IR" dirty="0" smtClean="0">
                <a:solidFill>
                  <a:prstClr val="black"/>
                </a:solidFill>
              </a:rPr>
              <a:t>نوع گزارش: </a:t>
            </a:r>
            <a:r>
              <a:rPr lang="fa-IR" u="sng" dirty="0" smtClean="0">
                <a:solidFill>
                  <a:prstClr val="black"/>
                </a:solidFill>
              </a:rPr>
              <a:t>گزارش رسمی بلند</a:t>
            </a:r>
          </a:p>
          <a:p>
            <a:pPr marL="0" indent="0" fontAlgn="auto">
              <a:spcAft>
                <a:spcPts val="0"/>
              </a:spcAft>
              <a:buClr>
                <a:srgbClr val="DD8047"/>
              </a:buClr>
              <a:buFont typeface="Wingdings"/>
              <a:buNone/>
              <a:defRPr/>
            </a:pPr>
            <a:endParaRPr lang="en-US" sz="100" dirty="0" smtClean="0">
              <a:solidFill>
                <a:prstClr val="black"/>
              </a:solidFill>
            </a:endParaRPr>
          </a:p>
          <a:p>
            <a:pPr marL="0" indent="0" fontAlgn="auto">
              <a:spcAft>
                <a:spcPts val="0"/>
              </a:spcAft>
              <a:buClr>
                <a:srgbClr val="DD8047"/>
              </a:buClr>
              <a:buFont typeface="Wingdings"/>
              <a:buNone/>
              <a:defRPr/>
            </a:pPr>
            <a:r>
              <a:rPr lang="fa-IR" dirty="0" smtClean="0">
                <a:solidFill>
                  <a:prstClr val="black"/>
                </a:solidFill>
              </a:rPr>
              <a:t>ویژگی های گزارش: </a:t>
            </a:r>
          </a:p>
          <a:p>
            <a:pPr marL="0" indent="0" fontAlgn="auto">
              <a:spcAft>
                <a:spcPts val="0"/>
              </a:spcAft>
              <a:buClr>
                <a:srgbClr val="DD8047"/>
              </a:buClr>
              <a:buFont typeface="Arial" pitchFamily="34" charset="0"/>
              <a:buNone/>
              <a:defRPr/>
            </a:pPr>
            <a:r>
              <a:rPr lang="fa-IR" dirty="0" smtClean="0">
                <a:solidFill>
                  <a:prstClr val="black"/>
                </a:solidFill>
              </a:rPr>
              <a:t>1- فایل </a:t>
            </a:r>
            <a:r>
              <a:rPr lang="en-US" dirty="0">
                <a:solidFill>
                  <a:prstClr val="black"/>
                </a:solidFill>
                <a:latin typeface="Times New Roman" panose="02020603050405020304" pitchFamily="18" charset="0"/>
                <a:cs typeface="Times New Roman" panose="02020603050405020304" pitchFamily="18" charset="0"/>
              </a:rPr>
              <a:t>Word</a:t>
            </a:r>
            <a:endParaRPr lang="fa-IR" dirty="0" smtClean="0">
              <a:solidFill>
                <a:prstClr val="black"/>
              </a:solidFill>
            </a:endParaRPr>
          </a:p>
          <a:p>
            <a:pPr marL="0" indent="0" fontAlgn="auto">
              <a:spcAft>
                <a:spcPts val="0"/>
              </a:spcAft>
              <a:buClr>
                <a:srgbClr val="DD8047"/>
              </a:buClr>
              <a:buFont typeface="Wingdings"/>
              <a:buNone/>
              <a:defRPr/>
            </a:pPr>
            <a:r>
              <a:rPr lang="fa-IR" dirty="0" smtClean="0">
                <a:solidFill>
                  <a:prstClr val="black"/>
                </a:solidFill>
              </a:rPr>
              <a:t>2- حداقل در 2 صفحه </a:t>
            </a:r>
          </a:p>
          <a:p>
            <a:pPr marL="0" indent="0" fontAlgn="auto">
              <a:spcAft>
                <a:spcPts val="0"/>
              </a:spcAft>
              <a:buClr>
                <a:srgbClr val="DD8047"/>
              </a:buClr>
              <a:buFont typeface="Wingdings"/>
              <a:buNone/>
              <a:defRPr/>
            </a:pPr>
            <a:r>
              <a:rPr lang="fa-IR" dirty="0" smtClean="0">
                <a:solidFill>
                  <a:prstClr val="black"/>
                </a:solidFill>
              </a:rPr>
              <a:t>3- استفاده از یک جدول یا نمودار در متن گزارش</a:t>
            </a:r>
          </a:p>
          <a:p>
            <a:pPr marL="0" indent="0" fontAlgn="auto">
              <a:spcAft>
                <a:spcPts val="0"/>
              </a:spcAft>
              <a:buClr>
                <a:srgbClr val="DD8047"/>
              </a:buClr>
              <a:buFont typeface="Wingdings"/>
              <a:buNone/>
              <a:defRPr/>
            </a:pPr>
            <a:r>
              <a:rPr lang="fa-IR" dirty="0" smtClean="0">
                <a:solidFill>
                  <a:prstClr val="black"/>
                </a:solidFill>
              </a:rPr>
              <a:t>4- رعایت اصول نگارشی و نقطه گذاری </a:t>
            </a:r>
          </a:p>
          <a:p>
            <a:pPr marL="0" indent="0" fontAlgn="auto">
              <a:spcAft>
                <a:spcPts val="0"/>
              </a:spcAft>
              <a:buClr>
                <a:srgbClr val="DD8047"/>
              </a:buClr>
              <a:buFont typeface="Wingdings"/>
              <a:buNone/>
              <a:defRPr/>
            </a:pPr>
            <a:r>
              <a:rPr lang="fa-IR" dirty="0" smtClean="0">
                <a:solidFill>
                  <a:prstClr val="black"/>
                </a:solidFill>
              </a:rPr>
              <a:t>5- ارسال گزارش از طریق ایمیل: </a:t>
            </a:r>
          </a:p>
          <a:p>
            <a:pPr marL="0" indent="0" algn="l" fontAlgn="auto">
              <a:spcAft>
                <a:spcPts val="0"/>
              </a:spcAft>
              <a:buClr>
                <a:srgbClr val="DD8047"/>
              </a:buClr>
              <a:buFont typeface="Wingdings"/>
              <a:buNone/>
              <a:defRPr/>
            </a:pPr>
            <a:r>
              <a:rPr lang="en-US" b="1" dirty="0" smtClean="0">
                <a:solidFill>
                  <a:srgbClr val="006600"/>
                </a:solidFill>
                <a:latin typeface="Times New Roman" panose="02020603050405020304" pitchFamily="18" charset="0"/>
                <a:cs typeface="Times New Roman" panose="02020603050405020304" pitchFamily="18" charset="0"/>
              </a:rPr>
              <a:t>taghi35@yahoo.com</a:t>
            </a:r>
            <a:endParaRPr lang="fa-IR" b="1" dirty="0">
              <a:solidFill>
                <a:srgbClr val="006600"/>
              </a:solidFill>
              <a:latin typeface="Times New Roman" panose="02020603050405020304" pitchFamily="18" charset="0"/>
              <a:cs typeface="Times New Roman" panose="02020603050405020304" pitchFamily="18" charset="0"/>
            </a:endParaRPr>
          </a:p>
          <a:p>
            <a:pPr marL="0" indent="0" fontAlgn="auto">
              <a:spcAft>
                <a:spcPts val="0"/>
              </a:spcAft>
              <a:buClr>
                <a:schemeClr val="accent1">
                  <a:lumMod val="60000"/>
                  <a:lumOff val="40000"/>
                </a:schemeClr>
              </a:buClr>
              <a:buFont typeface="Wingdings"/>
              <a:buNone/>
              <a:defRPr/>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82663" y="457200"/>
            <a:ext cx="7704137" cy="1243013"/>
          </a:xfrm>
        </p:spPr>
        <p:txBody>
          <a:bodyPr/>
          <a:lstStyle/>
          <a:p>
            <a:pPr algn="ctr" fontAlgn="auto">
              <a:spcAft>
                <a:spcPts val="0"/>
              </a:spcAft>
              <a:defRPr/>
            </a:pPr>
            <a:r>
              <a:rPr lang="fa-IR" altLang="en-US" dirty="0" smtClean="0">
                <a:solidFill>
                  <a:schemeClr val="accent1">
                    <a:lumMod val="60000"/>
                    <a:lumOff val="40000"/>
                  </a:schemeClr>
                </a:solidFill>
              </a:rPr>
              <a:t>کار عملی </a:t>
            </a:r>
            <a:endParaRPr lang="en-US" altLang="en-US" dirty="0" smtClean="0">
              <a:solidFill>
                <a:schemeClr val="accent1">
                  <a:lumMod val="60000"/>
                  <a:lumOff val="40000"/>
                </a:schemeClr>
              </a:solidFill>
            </a:endParaRPr>
          </a:p>
        </p:txBody>
      </p:sp>
      <p:sp>
        <p:nvSpPr>
          <p:cNvPr id="3" name="Content Placeholder 2"/>
          <p:cNvSpPr>
            <a:spLocks noGrp="1"/>
          </p:cNvSpPr>
          <p:nvPr>
            <p:ph idx="1"/>
          </p:nvPr>
        </p:nvSpPr>
        <p:spPr>
          <a:xfrm>
            <a:off x="827088" y="1700213"/>
            <a:ext cx="7705725" cy="3765550"/>
          </a:xfrm>
        </p:spPr>
        <p:txBody>
          <a:bodyPr/>
          <a:lstStyle/>
          <a:p>
            <a:pPr marL="0" indent="0" algn="just" fontAlgn="auto">
              <a:spcBef>
                <a:spcPct val="0"/>
              </a:spcBef>
              <a:spcAft>
                <a:spcPts val="0"/>
              </a:spcAft>
              <a:buClr>
                <a:srgbClr val="DD8047"/>
              </a:buClr>
              <a:buFont typeface="Wingdings"/>
              <a:buNone/>
              <a:defRPr/>
            </a:pPr>
            <a:r>
              <a:rPr lang="fa-IR" altLang="en-US" sz="3200" dirty="0" smtClean="0">
                <a:solidFill>
                  <a:prstClr val="black"/>
                </a:solidFill>
              </a:rPr>
              <a:t>موضوع گزارش</a:t>
            </a:r>
            <a:r>
              <a:rPr lang="en-US" altLang="en-US" sz="3200" dirty="0">
                <a:solidFill>
                  <a:prstClr val="black"/>
                </a:solidFill>
              </a:rPr>
              <a:t> </a:t>
            </a:r>
            <a:r>
              <a:rPr lang="fa-IR" altLang="en-US" sz="3200" dirty="0">
                <a:solidFill>
                  <a:prstClr val="black"/>
                </a:solidFill>
              </a:rPr>
              <a:t> </a:t>
            </a:r>
            <a:r>
              <a:rPr lang="fa-IR" altLang="en-US" sz="3200" dirty="0" smtClean="0">
                <a:solidFill>
                  <a:prstClr val="black"/>
                </a:solidFill>
              </a:rPr>
              <a:t>(پیشنهادی): </a:t>
            </a:r>
          </a:p>
          <a:p>
            <a:pPr marL="0" indent="0" algn="just" fontAlgn="auto">
              <a:spcBef>
                <a:spcPct val="0"/>
              </a:spcBef>
              <a:spcAft>
                <a:spcPts val="0"/>
              </a:spcAft>
              <a:buClr>
                <a:srgbClr val="DD8047"/>
              </a:buClr>
              <a:buFont typeface="Wingdings"/>
              <a:buNone/>
              <a:defRPr/>
            </a:pPr>
            <a:r>
              <a:rPr lang="fa-IR" altLang="en-US" sz="2800" b="1" dirty="0" smtClean="0">
                <a:solidFill>
                  <a:srgbClr val="FF0000"/>
                </a:solidFill>
              </a:rPr>
              <a:t>1- لزوم یا عدم لزوم کاهش ساعات اداری در فصل تابستان </a:t>
            </a:r>
            <a:endParaRPr lang="en-US" altLang="en-US" sz="2800" b="1" dirty="0" smtClean="0">
              <a:solidFill>
                <a:srgbClr val="FF0000"/>
              </a:solidFill>
            </a:endParaRPr>
          </a:p>
          <a:p>
            <a:pPr marL="0" indent="0" algn="just" fontAlgn="auto">
              <a:spcBef>
                <a:spcPct val="0"/>
              </a:spcBef>
              <a:spcAft>
                <a:spcPts val="0"/>
              </a:spcAft>
              <a:buClr>
                <a:srgbClr val="DD8047"/>
              </a:buClr>
              <a:buFont typeface="Wingdings"/>
              <a:buNone/>
              <a:defRPr/>
            </a:pPr>
            <a:endParaRPr lang="fa-IR" altLang="en-US" sz="2800" b="1" dirty="0" smtClean="0">
              <a:solidFill>
                <a:srgbClr val="FF0000"/>
              </a:solidFill>
            </a:endParaRPr>
          </a:p>
          <a:p>
            <a:pPr marL="0" indent="0" algn="just" fontAlgn="auto">
              <a:spcBef>
                <a:spcPct val="0"/>
              </a:spcBef>
              <a:spcAft>
                <a:spcPts val="0"/>
              </a:spcAft>
              <a:buClr>
                <a:srgbClr val="DD8047"/>
              </a:buClr>
              <a:buFont typeface="Wingdings"/>
              <a:buNone/>
              <a:defRPr/>
            </a:pPr>
            <a:endParaRPr lang="fa-IR" altLang="en-US" sz="2800" b="1" dirty="0">
              <a:solidFill>
                <a:srgbClr val="FF0000"/>
              </a:solidFill>
            </a:endParaRPr>
          </a:p>
          <a:p>
            <a:pPr marL="0" indent="0" algn="just" fontAlgn="auto">
              <a:spcBef>
                <a:spcPct val="0"/>
              </a:spcBef>
              <a:spcAft>
                <a:spcPts val="0"/>
              </a:spcAft>
              <a:buClr>
                <a:srgbClr val="DD8047"/>
              </a:buClr>
              <a:buFont typeface="Wingdings"/>
              <a:buNone/>
              <a:defRPr/>
            </a:pPr>
            <a:r>
              <a:rPr lang="fa-IR" altLang="en-US" sz="2800" b="1" dirty="0" smtClean="0">
                <a:solidFill>
                  <a:srgbClr val="FF0000"/>
                </a:solidFill>
              </a:rPr>
              <a:t>2- موضوع آزاد در حوزه کاری اداری </a:t>
            </a:r>
            <a:endParaRPr lang="fa-IR" sz="2800" b="1" dirty="0" smtClean="0">
              <a:solidFill>
                <a:srgbClr val="FF0000"/>
              </a:solidFill>
            </a:endParaRPr>
          </a:p>
          <a:p>
            <a:pPr marL="0" indent="0" algn="ctr" fontAlgn="auto">
              <a:spcBef>
                <a:spcPct val="0"/>
              </a:spcBef>
              <a:spcAft>
                <a:spcPts val="0"/>
              </a:spcAft>
              <a:buClr>
                <a:srgbClr val="DD8047"/>
              </a:buClr>
              <a:buFont typeface="Wingdings"/>
              <a:buNone/>
              <a:defRPr/>
            </a:pPr>
            <a:endParaRPr lang="fa-IR" altLang="en-US" sz="3200" dirty="0">
              <a:solidFill>
                <a:prstClr val="black"/>
              </a:solidFill>
            </a:endParaRPr>
          </a:p>
          <a:p>
            <a:pPr marL="320040" indent="-320040" fontAlgn="auto">
              <a:spcAft>
                <a:spcPts val="0"/>
              </a:spcAft>
              <a:buClr>
                <a:schemeClr val="accent1">
                  <a:lumMod val="60000"/>
                  <a:lumOff val="40000"/>
                </a:schemeClr>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663" y="2667000"/>
            <a:ext cx="7704137" cy="3332163"/>
          </a:xfrm>
        </p:spPr>
        <p:txBody>
          <a:bodyPr/>
          <a:lstStyle/>
          <a:p>
            <a:pPr fontAlgn="auto">
              <a:spcAft>
                <a:spcPts val="0"/>
              </a:spcAft>
              <a:buClr>
                <a:schemeClr val="accent1">
                  <a:lumMod val="60000"/>
                  <a:lumOff val="40000"/>
                </a:schemeClr>
              </a:buClr>
              <a:defRPr/>
            </a:pPr>
            <a:endParaRPr lang="en-US"/>
          </a:p>
        </p:txBody>
      </p:sp>
      <p:pic>
        <p:nvPicPr>
          <p:cNvPr id="98308" name="Picture 2" descr="I:\personall\مجموعه عکسهای زیبا همراه با احادیث بزرگان دین\810 Hadis 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410"/>
            <a:ext cx="9180512" cy="688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36415" y="4149080"/>
            <a:ext cx="5975945" cy="1981200"/>
          </a:xfrm>
        </p:spPr>
        <p:txBody>
          <a:bodyPr/>
          <a:lstStyle/>
          <a:p>
            <a:pPr algn="r" fontAlgn="auto">
              <a:spcAft>
                <a:spcPts val="0"/>
              </a:spcAft>
              <a:defRPr/>
            </a:pPr>
            <a:r>
              <a:rPr lang="fa-IR" dirty="0" smtClean="0">
                <a:solidFill>
                  <a:srgbClr val="FFFF00"/>
                </a:solidFill>
              </a:rPr>
              <a:t>با تشکر و آرزوی موفقیت</a:t>
            </a:r>
            <a:endParaRPr lang="en-US"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115888"/>
            <a:ext cx="6965950" cy="682625"/>
          </a:xfrm>
        </p:spPr>
        <p:txBody>
          <a:bodyPr/>
          <a:lstStyle/>
          <a:p>
            <a:pPr algn="ctr" fontAlgn="auto">
              <a:spcAft>
                <a:spcPts val="0"/>
              </a:spcAft>
              <a:defRPr/>
            </a:pPr>
            <a:r>
              <a:rPr lang="fa-IR" sz="3600" dirty="0">
                <a:solidFill>
                  <a:schemeClr val="accent1">
                    <a:lumMod val="60000"/>
                    <a:lumOff val="40000"/>
                  </a:schemeClr>
                </a:solidFill>
              </a:rPr>
              <a:t>تکنیکهای جمع آوری اطلاعات:</a:t>
            </a:r>
          </a:p>
        </p:txBody>
      </p:sp>
      <p:sp>
        <p:nvSpPr>
          <p:cNvPr id="3" name="Content Placeholder 2"/>
          <p:cNvSpPr>
            <a:spLocks noGrp="1"/>
          </p:cNvSpPr>
          <p:nvPr>
            <p:ph idx="1"/>
          </p:nvPr>
        </p:nvSpPr>
        <p:spPr>
          <a:xfrm>
            <a:off x="684213" y="1195388"/>
            <a:ext cx="7572375" cy="4229100"/>
          </a:xfrm>
        </p:spPr>
        <p:txBody>
          <a:bodyPr>
            <a:spAutoFit/>
          </a:bodyPr>
          <a:lstStyle/>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حکم اداری 3 چیز را مشخص می کند:</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1- قلمرو موضوعی   2- قلمرو مکانی    3- قلمرو زمانی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تکنیکهای جمع آوری اطلاعات:</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4 روش: </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1-مشاهده(دیدن)</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2-مصاحبه</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3-پرسشنامه</a:t>
            </a:r>
          </a:p>
          <a:p>
            <a:pPr marL="0" indent="0" algn="just" eaLnBrk="0" fontAlgn="auto" hangingPunct="0">
              <a:spcBef>
                <a:spcPct val="0"/>
              </a:spcBef>
              <a:spcAft>
                <a:spcPts val="0"/>
              </a:spcAft>
              <a:buClr>
                <a:schemeClr val="accent1">
                  <a:lumMod val="60000"/>
                  <a:lumOff val="40000"/>
                </a:schemeClr>
              </a:buClr>
              <a:buFont typeface="Wingdings"/>
              <a:buNone/>
              <a:defRPr/>
            </a:pPr>
            <a:r>
              <a:rPr lang="fa-IR" sz="2800" dirty="0">
                <a:latin typeface="Times New Roman" pitchFamily="18" charset="0"/>
              </a:rPr>
              <a:t>4-روش اسنادی</a:t>
            </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1">
      <a:majorFont>
        <a:latin typeface="Impact"/>
        <a:ea typeface=""/>
        <a:cs typeface="B Titr"/>
      </a:majorFont>
      <a:minorFont>
        <a:latin typeface="Impact"/>
        <a:ea typeface=""/>
        <a:cs typeface="B Zar"/>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themeOverride>
</file>

<file path=docProps/app.xml><?xml version="1.0" encoding="utf-8"?>
<Properties xmlns="http://schemas.openxmlformats.org/officeDocument/2006/extended-properties" xmlns:vt="http://schemas.openxmlformats.org/officeDocument/2006/docPropsVTypes">
  <Template/>
  <TotalTime>1131</TotalTime>
  <Words>5449</Words>
  <Application>Microsoft Office PowerPoint</Application>
  <PresentationFormat>On-screen Show (4:3)</PresentationFormat>
  <Paragraphs>493</Paragraphs>
  <Slides>82</Slides>
  <Notes>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101" baseType="lpstr">
      <vt:lpstr>Albertus Medium</vt:lpstr>
      <vt:lpstr>Arial</vt:lpstr>
      <vt:lpstr>B Homa</vt:lpstr>
      <vt:lpstr>B Jadid</vt:lpstr>
      <vt:lpstr>B Koodak</vt:lpstr>
      <vt:lpstr>B Mitra</vt:lpstr>
      <vt:lpstr>B Nazanin</vt:lpstr>
      <vt:lpstr>B Roya</vt:lpstr>
      <vt:lpstr>B Titr</vt:lpstr>
      <vt:lpstr>B Zar</vt:lpstr>
      <vt:lpstr>Calibri</vt:lpstr>
      <vt:lpstr>Impact</vt:lpstr>
      <vt:lpstr>IranNastaliq</vt:lpstr>
      <vt:lpstr>Times New Roman</vt:lpstr>
      <vt:lpstr>Tw Cen MT</vt:lpstr>
      <vt:lpstr>Wingdings</vt:lpstr>
      <vt:lpstr>Wingdings 2</vt:lpstr>
      <vt:lpstr>Main Event</vt:lpstr>
      <vt:lpstr>Chart</vt:lpstr>
      <vt:lpstr>گزارش نویسی  در امور اداری  </vt:lpstr>
      <vt:lpstr>واژه  «گزارش» </vt:lpstr>
      <vt:lpstr>اصطلاح «گزارش»</vt:lpstr>
      <vt:lpstr>تعریف «گزارش نویسی»</vt:lpstr>
      <vt:lpstr>هدف  «گزارش نویسی» </vt:lpstr>
      <vt:lpstr>کاربرد «گزارش نویسی» </vt:lpstr>
      <vt:lpstr>تهیه گزارش </vt:lpstr>
      <vt:lpstr>تهیه گزارش </vt:lpstr>
      <vt:lpstr>تکنیکهای جمع آوری اطلاعات:</vt:lpstr>
      <vt:lpstr>روش1- مشاهده</vt:lpstr>
      <vt:lpstr>ادامه روش مشاهده</vt:lpstr>
      <vt:lpstr>روش 2- مصاحبه یا جمع آوری اطلاعات </vt:lpstr>
      <vt:lpstr>نکات مهم در طرح سئوالات مصاحبه </vt:lpstr>
      <vt:lpstr>روش 3- پرسشنامه </vt:lpstr>
      <vt:lpstr>روش 3- پرسشنامه </vt:lpstr>
      <vt:lpstr>روش 4- روش اسنادی</vt:lpstr>
      <vt:lpstr>مراحل گزارش نویسی </vt:lpstr>
      <vt:lpstr>مرحله اول گزارش نویسی: برنامه ریزی</vt:lpstr>
      <vt:lpstr>مراحل روش علمی </vt:lpstr>
      <vt:lpstr>مرحله دوم گزارش نویسی: ساختار گزارش</vt:lpstr>
      <vt:lpstr>ساختار گزارش</vt:lpstr>
      <vt:lpstr>ساختار گزارش </vt:lpstr>
      <vt:lpstr>مقدمه گزارش </vt:lpstr>
      <vt:lpstr>مقدمه گزارش </vt:lpstr>
      <vt:lpstr>مقدمه گزارش </vt:lpstr>
      <vt:lpstr>متن یا بدنه اصلی گزارش </vt:lpstr>
      <vt:lpstr>متن یا بدنه اصلی گزارش </vt:lpstr>
      <vt:lpstr>پایان گزارش </vt:lpstr>
      <vt:lpstr>پیشنهاد ها</vt:lpstr>
      <vt:lpstr>تنظیم گزارش از جنبه پذیرش یا عدم پذیرش آن از سوی خواننده گزارش </vt:lpstr>
      <vt:lpstr>الگوهای ساختار گزارش </vt:lpstr>
      <vt:lpstr>الگوی قیاسی </vt:lpstr>
      <vt:lpstr>الگوی قیاسی </vt:lpstr>
      <vt:lpstr>الگوی استقرایی </vt:lpstr>
      <vt:lpstr>الگوی استقرایی </vt:lpstr>
      <vt:lpstr>اصل تاکید در گزارش </vt:lpstr>
      <vt:lpstr>چگونه نکات عمده را مورد تاکید قرار دهیم؟</vt:lpstr>
      <vt:lpstr>مرحله سوم گزارش نویسی: نگارش</vt:lpstr>
      <vt:lpstr>نگارش</vt:lpstr>
      <vt:lpstr>تهیه پیش نویس </vt:lpstr>
      <vt:lpstr>سبک نگارش </vt:lpstr>
      <vt:lpstr>کلمات و جملات </vt:lpstr>
      <vt:lpstr>اصول جمله </vt:lpstr>
      <vt:lpstr>اصل وحدت </vt:lpstr>
      <vt:lpstr>اصل ربط</vt:lpstr>
      <vt:lpstr>اصل تاکید </vt:lpstr>
      <vt:lpstr>PowerPoint Presentation</vt:lpstr>
      <vt:lpstr>PowerPoint Presentation</vt:lpstr>
      <vt:lpstr>پاراگراف بندی </vt:lpstr>
      <vt:lpstr>فواید استفاده از بند یا پاراگراف </vt:lpstr>
      <vt:lpstr>مرحله چهارم گزارش نویسی: تجدید نظر </vt:lpstr>
      <vt:lpstr>تجدید نظر </vt:lpstr>
      <vt:lpstr>تجدید نظر </vt:lpstr>
      <vt:lpstr>چهار عمل اصلی در پایان گزارش</vt:lpstr>
      <vt:lpstr>آراستن گزارش </vt:lpstr>
      <vt:lpstr>تقویت نکات اصلی </vt:lpstr>
      <vt:lpstr>عنوان بندی </vt:lpstr>
      <vt:lpstr>جدول ها و نمودارها</vt:lpstr>
      <vt:lpstr>نمودار ستونی  </vt:lpstr>
      <vt:lpstr>نمودار خطی </vt:lpstr>
      <vt:lpstr>نمودار دایره ای </vt:lpstr>
      <vt:lpstr>مشخصات یک نوشته‌ی خوب </vt:lpstr>
      <vt:lpstr>نشانه گذاري</vt:lpstr>
      <vt:lpstr>نشانه گذاري</vt:lpstr>
      <vt:lpstr>نشانه گذاري</vt:lpstr>
      <vt:lpstr>نشانه گذاري</vt:lpstr>
      <vt:lpstr>درست بنويسيم</vt:lpstr>
      <vt:lpstr>PowerPoint Presentation</vt:lpstr>
      <vt:lpstr>PowerPoint Presentation</vt:lpstr>
      <vt:lpstr>انواع گزارش </vt:lpstr>
      <vt:lpstr>مقایسه گزارش کتبی و شفاهی </vt:lpstr>
      <vt:lpstr>انواع گزارش برحسب نوع و شکل کلی: </vt:lpstr>
      <vt:lpstr>گزارش رسمی کوتاه</vt:lpstr>
      <vt:lpstr>گزارش رسمی بلند </vt:lpstr>
      <vt:lpstr>انواع گزارش برحسب دوره و مدت </vt:lpstr>
      <vt:lpstr>انواع گزارش برحسب هدف </vt:lpstr>
      <vt:lpstr>گزارش اداری </vt:lpstr>
      <vt:lpstr>انواع گزارشهای اداری: </vt:lpstr>
      <vt:lpstr>گزارش پژوهشی</vt:lpstr>
      <vt:lpstr>کار عملی </vt:lpstr>
      <vt:lpstr>کار عملی </vt:lpstr>
      <vt:lpstr>با تشکر و آرزوی موفقیت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نویسی</dc:title>
  <dc:creator>hashemia</dc:creator>
  <cp:lastModifiedBy>AMOOZESH</cp:lastModifiedBy>
  <cp:revision>257</cp:revision>
  <dcterms:created xsi:type="dcterms:W3CDTF">2015-07-04T08:01:05Z</dcterms:created>
  <dcterms:modified xsi:type="dcterms:W3CDTF">2020-08-18T07:04:44Z</dcterms:modified>
</cp:coreProperties>
</file>