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852" r:id="rId1"/>
    <p:sldMasterId id="2147483864" r:id="rId2"/>
  </p:sldMasterIdLst>
  <p:notesMasterIdLst>
    <p:notesMasterId r:id="rId84"/>
  </p:notesMasterIdLst>
  <p:sldIdLst>
    <p:sldId id="364" r:id="rId3"/>
    <p:sldId id="366" r:id="rId4"/>
    <p:sldId id="351" r:id="rId5"/>
    <p:sldId id="355" r:id="rId6"/>
    <p:sldId id="358" r:id="rId7"/>
    <p:sldId id="357" r:id="rId8"/>
    <p:sldId id="356" r:id="rId9"/>
    <p:sldId id="360" r:id="rId10"/>
    <p:sldId id="359" r:id="rId11"/>
    <p:sldId id="365" r:id="rId12"/>
    <p:sldId id="367" r:id="rId13"/>
    <p:sldId id="369" r:id="rId14"/>
    <p:sldId id="375" r:id="rId15"/>
    <p:sldId id="377" r:id="rId16"/>
    <p:sldId id="378" r:id="rId17"/>
    <p:sldId id="380" r:id="rId18"/>
    <p:sldId id="381" r:id="rId19"/>
    <p:sldId id="382" r:id="rId20"/>
    <p:sldId id="383" r:id="rId21"/>
    <p:sldId id="384" r:id="rId22"/>
    <p:sldId id="387" r:id="rId23"/>
    <p:sldId id="372" r:id="rId24"/>
    <p:sldId id="431" r:id="rId25"/>
    <p:sldId id="433" r:id="rId26"/>
    <p:sldId id="434" r:id="rId27"/>
    <p:sldId id="435" r:id="rId28"/>
    <p:sldId id="436" r:id="rId29"/>
    <p:sldId id="438" r:id="rId30"/>
    <p:sldId id="474" r:id="rId31"/>
    <p:sldId id="444" r:id="rId32"/>
    <p:sldId id="443" r:id="rId33"/>
    <p:sldId id="442" r:id="rId34"/>
    <p:sldId id="445" r:id="rId35"/>
    <p:sldId id="446" r:id="rId36"/>
    <p:sldId id="441" r:id="rId37"/>
    <p:sldId id="475" r:id="rId38"/>
    <p:sldId id="440" r:id="rId39"/>
    <p:sldId id="414" r:id="rId40"/>
    <p:sldId id="408" r:id="rId41"/>
    <p:sldId id="477" r:id="rId42"/>
    <p:sldId id="479" r:id="rId43"/>
    <p:sldId id="480" r:id="rId44"/>
    <p:sldId id="481" r:id="rId45"/>
    <p:sldId id="484" r:id="rId46"/>
    <p:sldId id="485" r:id="rId47"/>
    <p:sldId id="486" r:id="rId48"/>
    <p:sldId id="487" r:id="rId49"/>
    <p:sldId id="489" r:id="rId50"/>
    <p:sldId id="491" r:id="rId51"/>
    <p:sldId id="465" r:id="rId52"/>
    <p:sldId id="466" r:id="rId53"/>
    <p:sldId id="469" r:id="rId54"/>
    <p:sldId id="471" r:id="rId55"/>
    <p:sldId id="472" r:id="rId56"/>
    <p:sldId id="468" r:id="rId57"/>
    <p:sldId id="498" r:id="rId58"/>
    <p:sldId id="500" r:id="rId59"/>
    <p:sldId id="503" r:id="rId60"/>
    <p:sldId id="504" r:id="rId61"/>
    <p:sldId id="496" r:id="rId62"/>
    <p:sldId id="505" r:id="rId63"/>
    <p:sldId id="529" r:id="rId64"/>
    <p:sldId id="506" r:id="rId65"/>
    <p:sldId id="510" r:id="rId66"/>
    <p:sldId id="509" r:id="rId67"/>
    <p:sldId id="459" r:id="rId68"/>
    <p:sldId id="511" r:id="rId69"/>
    <p:sldId id="513" r:id="rId70"/>
    <p:sldId id="512" r:id="rId71"/>
    <p:sldId id="515" r:id="rId72"/>
    <p:sldId id="518" r:id="rId73"/>
    <p:sldId id="521" r:id="rId74"/>
    <p:sldId id="520" r:id="rId75"/>
    <p:sldId id="519" r:id="rId76"/>
    <p:sldId id="522" r:id="rId77"/>
    <p:sldId id="523" r:id="rId78"/>
    <p:sldId id="524" r:id="rId79"/>
    <p:sldId id="525" r:id="rId80"/>
    <p:sldId id="527" r:id="rId81"/>
    <p:sldId id="528" r:id="rId82"/>
    <p:sldId id="447" r:id="rId83"/>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427C62-D29E-4553-9D5E-B5C3AFAAF4E2}">
          <p14:sldIdLst>
            <p14:sldId id="364"/>
            <p14:sldId id="366"/>
            <p14:sldId id="351"/>
            <p14:sldId id="355"/>
            <p14:sldId id="358"/>
            <p14:sldId id="357"/>
            <p14:sldId id="356"/>
            <p14:sldId id="360"/>
            <p14:sldId id="359"/>
            <p14:sldId id="365"/>
            <p14:sldId id="367"/>
            <p14:sldId id="369"/>
            <p14:sldId id="375"/>
            <p14:sldId id="377"/>
            <p14:sldId id="378"/>
            <p14:sldId id="380"/>
            <p14:sldId id="381"/>
            <p14:sldId id="382"/>
            <p14:sldId id="383"/>
            <p14:sldId id="384"/>
            <p14:sldId id="387"/>
            <p14:sldId id="372"/>
            <p14:sldId id="431"/>
            <p14:sldId id="433"/>
            <p14:sldId id="434"/>
            <p14:sldId id="435"/>
            <p14:sldId id="436"/>
            <p14:sldId id="438"/>
            <p14:sldId id="474"/>
            <p14:sldId id="444"/>
            <p14:sldId id="443"/>
            <p14:sldId id="442"/>
            <p14:sldId id="445"/>
            <p14:sldId id="446"/>
            <p14:sldId id="441"/>
            <p14:sldId id="475"/>
            <p14:sldId id="440"/>
            <p14:sldId id="414"/>
            <p14:sldId id="408"/>
            <p14:sldId id="477"/>
            <p14:sldId id="479"/>
            <p14:sldId id="480"/>
            <p14:sldId id="481"/>
            <p14:sldId id="484"/>
            <p14:sldId id="485"/>
            <p14:sldId id="486"/>
            <p14:sldId id="487"/>
            <p14:sldId id="489"/>
            <p14:sldId id="491"/>
            <p14:sldId id="465"/>
            <p14:sldId id="466"/>
            <p14:sldId id="469"/>
            <p14:sldId id="471"/>
            <p14:sldId id="472"/>
            <p14:sldId id="468"/>
            <p14:sldId id="498"/>
            <p14:sldId id="500"/>
            <p14:sldId id="503"/>
            <p14:sldId id="504"/>
            <p14:sldId id="496"/>
            <p14:sldId id="505"/>
            <p14:sldId id="529"/>
            <p14:sldId id="506"/>
            <p14:sldId id="510"/>
            <p14:sldId id="509"/>
            <p14:sldId id="459"/>
            <p14:sldId id="511"/>
            <p14:sldId id="513"/>
            <p14:sldId id="512"/>
            <p14:sldId id="515"/>
            <p14:sldId id="518"/>
            <p14:sldId id="521"/>
            <p14:sldId id="520"/>
            <p14:sldId id="519"/>
            <p14:sldId id="522"/>
            <p14:sldId id="523"/>
            <p14:sldId id="524"/>
            <p14:sldId id="525"/>
            <p14:sldId id="527"/>
            <p14:sldId id="528"/>
            <p14:sldId id="447"/>
          </p14:sldIdLst>
        </p14:section>
        <p14:section name="Untitled Section" id="{9A4A146C-C7B6-44B0-8FDD-7643A9C203D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ECFF"/>
    <a:srgbClr val="FFCC99"/>
    <a:srgbClr val="FF99CC"/>
    <a:srgbClr val="FFCCFF"/>
    <a:srgbClr val="CCCCFF"/>
    <a:srgbClr val="CCFF99"/>
    <a:srgbClr val="FFFFCC"/>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autoAdjust="0"/>
    <p:restoredTop sz="42629" autoAdjust="0"/>
  </p:normalViewPr>
  <p:slideViewPr>
    <p:cSldViewPr>
      <p:cViewPr varScale="1">
        <p:scale>
          <a:sx n="73" d="100"/>
          <a:sy n="73" d="100"/>
        </p:scale>
        <p:origin x="12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30638" y="0"/>
            <a:ext cx="2930525" cy="4968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30525" cy="496888"/>
          </a:xfrm>
          <a:prstGeom prst="rect">
            <a:avLst/>
          </a:prstGeom>
        </p:spPr>
        <p:txBody>
          <a:bodyPr vert="horz" lIns="91440" tIns="45720" rIns="91440" bIns="45720" rtlCol="1"/>
          <a:lstStyle>
            <a:lvl1pPr algn="l">
              <a:defRPr sz="1200"/>
            </a:lvl1pPr>
          </a:lstStyle>
          <a:p>
            <a:fld id="{87CDB7B2-C65A-4B52-84E3-0C0E2F4CB991}" type="datetimeFigureOut">
              <a:rPr lang="fa-IR" smtClean="0"/>
              <a:t>01/11/1443</a:t>
            </a:fld>
            <a:endParaRPr lang="fa-IR"/>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30638" y="9444038"/>
            <a:ext cx="2930525" cy="4968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9444038"/>
            <a:ext cx="2930525" cy="496887"/>
          </a:xfrm>
          <a:prstGeom prst="rect">
            <a:avLst/>
          </a:prstGeom>
        </p:spPr>
        <p:txBody>
          <a:bodyPr vert="horz" lIns="91440" tIns="45720" rIns="91440" bIns="45720" rtlCol="1" anchor="b"/>
          <a:lstStyle>
            <a:lvl1pPr algn="l">
              <a:defRPr sz="1200"/>
            </a:lvl1pPr>
          </a:lstStyle>
          <a:p>
            <a:fld id="{80BECCE5-9B2B-420C-9B67-16EFE238ADEC}" type="slidenum">
              <a:rPr lang="fa-IR" smtClean="0"/>
              <a:t>‹#›</a:t>
            </a:fld>
            <a:endParaRPr lang="fa-IR"/>
          </a:p>
        </p:txBody>
      </p:sp>
    </p:spTree>
    <p:extLst>
      <p:ext uri="{BB962C8B-B14F-4D97-AF65-F5344CB8AC3E}">
        <p14:creationId xmlns:p14="http://schemas.microsoft.com/office/powerpoint/2010/main" val="19166393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92CC6D-BE56-4176-9350-537CCF8DEE90}"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86D3F4-DE11-4EF7-83A5-293C96F701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096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54927A-852D-410A-BDCB-103FF57FEFA8}"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694421-DAD3-4C48-93D3-12EA77BB6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394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4A6F2C-68F4-4B4C-8D1B-C39DEC47F1C7}"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107DE7-280C-4E19-B543-3FC43D024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774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563563"/>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152525"/>
            <a:ext cx="8229600" cy="5248275"/>
          </a:xfrm>
        </p:spPr>
        <p:txBody>
          <a:bodyPr/>
          <a:lstStyle/>
          <a:p>
            <a:r>
              <a:rPr lang="en-US" smtClean="0"/>
              <a:t>Click icon to add table</a:t>
            </a:r>
            <a:endParaRPr lang="fa-IR"/>
          </a:p>
        </p:txBody>
      </p:sp>
      <p:sp>
        <p:nvSpPr>
          <p:cNvPr id="4" name="Footer Placeholder 3"/>
          <p:cNvSpPr>
            <a:spLocks noGrp="1"/>
          </p:cNvSpPr>
          <p:nvPr>
            <p:ph type="ftr" sz="quarter" idx="10"/>
          </p:nvPr>
        </p:nvSpPr>
        <p:spPr>
          <a:xfrm>
            <a:off x="5867400" y="6461125"/>
            <a:ext cx="2895600" cy="320675"/>
          </a:xfrm>
        </p:spPr>
        <p:txBody>
          <a:bodyPr/>
          <a:lstStyle>
            <a:lvl1pPr>
              <a:defRPr/>
            </a:lvl1pPr>
          </a:lstStyle>
          <a:p>
            <a:r>
              <a:rPr lang="en-US"/>
              <a:t>Company Logo</a:t>
            </a:r>
          </a:p>
        </p:txBody>
      </p:sp>
      <p:sp>
        <p:nvSpPr>
          <p:cNvPr id="5" name="Slide Number Placeholder 4"/>
          <p:cNvSpPr>
            <a:spLocks noGrp="1"/>
          </p:cNvSpPr>
          <p:nvPr>
            <p:ph type="sldNum" sz="quarter" idx="11"/>
          </p:nvPr>
        </p:nvSpPr>
        <p:spPr>
          <a:xfrm>
            <a:off x="3505200" y="6461125"/>
            <a:ext cx="2133600" cy="320675"/>
          </a:xfrm>
        </p:spPr>
        <p:txBody>
          <a:bodyPr/>
          <a:lstStyle>
            <a:lvl1pPr>
              <a:defRPr/>
            </a:lvl1pPr>
          </a:lstStyle>
          <a:p>
            <a:fld id="{608FC61D-5A0A-4C5C-9493-29ECBB7041FD}" type="slidenum">
              <a:rPr lang="en-US"/>
              <a:pPr/>
              <a:t>‹#›</a:t>
            </a:fld>
            <a:endParaRPr lang="en-US"/>
          </a:p>
        </p:txBody>
      </p:sp>
      <p:sp>
        <p:nvSpPr>
          <p:cNvPr id="6" name="Date Placeholder 5"/>
          <p:cNvSpPr>
            <a:spLocks noGrp="1"/>
          </p:cNvSpPr>
          <p:nvPr>
            <p:ph type="dt" sz="half" idx="12"/>
          </p:nvPr>
        </p:nvSpPr>
        <p:spPr>
          <a:xfrm>
            <a:off x="14288" y="838200"/>
            <a:ext cx="8458200" cy="228600"/>
          </a:xfrm>
        </p:spPr>
        <p:txBody>
          <a:bodyPr/>
          <a:lstStyle>
            <a:lvl1pPr>
              <a:defRPr/>
            </a:lvl1pPr>
          </a:lstStyle>
          <a:p>
            <a:r>
              <a:rPr lang="en-US"/>
              <a:t>www.themegallery.com</a:t>
            </a:r>
          </a:p>
        </p:txBody>
      </p:sp>
    </p:spTree>
    <p:extLst>
      <p:ext uri="{BB962C8B-B14F-4D97-AF65-F5344CB8AC3E}">
        <p14:creationId xmlns:p14="http://schemas.microsoft.com/office/powerpoint/2010/main" val="3173057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B880C1-47B3-41B8-A111-E422CE1AA651}"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E984D7-C2CB-4D51-952C-21EC787D36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4861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02922-C88F-4516-8003-4CA55706A724}"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F8972B3-36D5-4CEA-B971-5ABA839383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606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F5DFFE-7385-420C-A9BA-C2C9D6CDDE66}"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DC8E20-F7E6-4049-9913-02524D6FC1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088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23B6E1-3185-4C1F-919A-940A33C57862}" type="datetimeFigureOut">
              <a:rPr lang="en-US">
                <a:solidFill>
                  <a:prstClr val="black">
                    <a:tint val="75000"/>
                  </a:prstClr>
                </a:solidFill>
              </a:rPr>
              <a:pPr>
                <a:defRPr/>
              </a:pPr>
              <a:t>5/31/2022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2A8D9E-EB95-4726-957A-7052529D54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038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887DAD-B27A-47AC-947B-B95DA8CE03B2}" type="datetimeFigureOut">
              <a:rPr lang="en-US">
                <a:solidFill>
                  <a:prstClr val="black">
                    <a:tint val="75000"/>
                  </a:prstClr>
                </a:solidFill>
              </a:rPr>
              <a:pPr>
                <a:defRPr/>
              </a:pPr>
              <a:t>5/31/2022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4F0DDF-6702-43C3-9CC5-3269409169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343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A5B72B-D41C-4678-B02D-B0343B52C083}" type="datetimeFigureOut">
              <a:rPr lang="en-US">
                <a:solidFill>
                  <a:prstClr val="black">
                    <a:tint val="75000"/>
                  </a:prstClr>
                </a:solidFill>
              </a:rPr>
              <a:pPr>
                <a:defRPr/>
              </a:pPr>
              <a:t>5/31/2022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8E5E262-B5F9-4118-B9D0-66CE134293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239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1F5153-3DE2-4B6A-A8FE-18FE127FA712}" type="datetimeFigureOut">
              <a:rPr lang="en-US">
                <a:solidFill>
                  <a:prstClr val="black">
                    <a:tint val="75000"/>
                  </a:prstClr>
                </a:solidFill>
              </a:rPr>
              <a:pPr>
                <a:defRPr/>
              </a:pPr>
              <a:t>5/31/2022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33DD784-5442-4AE0-944B-A6BF7AC9EB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7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9AE8A0-4C61-42DF-89B3-4E2297B48ABF}"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EEC92-14EA-4A99-A43C-990026550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5167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D5C51C-AD8C-49A8-8B45-37FFC1C82C81}" type="datetimeFigureOut">
              <a:rPr lang="en-US">
                <a:solidFill>
                  <a:prstClr val="black">
                    <a:tint val="75000"/>
                  </a:prstClr>
                </a:solidFill>
              </a:rPr>
              <a:pPr>
                <a:defRPr/>
              </a:pPr>
              <a:t>5/31/2022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E127CB-F4D7-4B31-A62C-9AC2A0878A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581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A28C03-DE6B-413D-BA30-FCD2E17780E5}" type="datetimeFigureOut">
              <a:rPr lang="en-US">
                <a:solidFill>
                  <a:prstClr val="black">
                    <a:tint val="75000"/>
                  </a:prstClr>
                </a:solidFill>
              </a:rPr>
              <a:pPr>
                <a:defRPr/>
              </a:pPr>
              <a:t>5/31/2022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1CCEE2-FDD8-49E1-ABBB-A2FEBBE277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8331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0FBA34-DEA4-4C7A-A3FB-4DF565013081}"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989BA2-B997-4D34-95DB-3EA12B2AA1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7733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ED703A-F11D-42AD-B25B-3244A7BB29DA}"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DD465D-B70A-4D62-AF8F-3911600922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056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92914E-AAF6-487A-8647-5BE4E2B0D62F}"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23C60B-A7B9-4B08-8A91-C382425EE5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982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C790B4-0737-4D8F-B086-9EB273C4AA35}" type="datetimeFigureOut">
              <a:rPr lang="en-US">
                <a:solidFill>
                  <a:prstClr val="black">
                    <a:tint val="75000"/>
                  </a:prstClr>
                </a:solidFill>
              </a:rPr>
              <a:pPr>
                <a:defRPr/>
              </a:pPr>
              <a:t>5/31/2022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CE8314-D034-49E5-8247-FFB26D5E06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16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01A6D5-6973-48F1-BF26-A5C569BBB79E}" type="datetimeFigureOut">
              <a:rPr lang="en-US">
                <a:solidFill>
                  <a:prstClr val="black">
                    <a:tint val="75000"/>
                  </a:prstClr>
                </a:solidFill>
              </a:rPr>
              <a:pPr>
                <a:defRPr/>
              </a:pPr>
              <a:t>5/31/2022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15AEEBC-3E92-4217-822F-F3578891F4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809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059EF4-85C9-4FB8-AD53-A2889ECD6C37}" type="datetimeFigureOut">
              <a:rPr lang="en-US">
                <a:solidFill>
                  <a:prstClr val="black">
                    <a:tint val="75000"/>
                  </a:prstClr>
                </a:solidFill>
              </a:rPr>
              <a:pPr>
                <a:defRPr/>
              </a:pPr>
              <a:t>5/31/2022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4372FB1-5839-414A-BAC3-14BBB0EC8E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231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772B45-A2E1-4E25-8EE4-A98C0223DCF2}" type="datetimeFigureOut">
              <a:rPr lang="en-US">
                <a:solidFill>
                  <a:prstClr val="black">
                    <a:tint val="75000"/>
                  </a:prstClr>
                </a:solidFill>
              </a:rPr>
              <a:pPr>
                <a:defRPr/>
              </a:pPr>
              <a:t>5/31/2022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CE7718C-C479-4E5D-BB40-191FF311AE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951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A938AE-DB20-46E3-A917-EBBA8E0AEE23}" type="datetimeFigureOut">
              <a:rPr lang="en-US">
                <a:solidFill>
                  <a:prstClr val="black">
                    <a:tint val="75000"/>
                  </a:prstClr>
                </a:solidFill>
              </a:rPr>
              <a:pPr>
                <a:defRPr/>
              </a:pPr>
              <a:t>5/31/2022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A9383E-2729-437B-85C9-820BEC2088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690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7787FA-4F4B-4132-9E5B-5091B74DB70A}" type="datetimeFigureOut">
              <a:rPr lang="en-US">
                <a:solidFill>
                  <a:prstClr val="black">
                    <a:tint val="75000"/>
                  </a:prstClr>
                </a:solidFill>
              </a:rPr>
              <a:pPr>
                <a:defRPr/>
              </a:pPr>
              <a:t>5/31/2022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29B7966-CBE6-42BF-97B9-2BCD1B5B594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284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2C1DE1-1B14-42D0-842B-79D9588F6E8E}"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F45C3F1-C963-4503-9F4E-9E4D6C832F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416257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7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5C04625-BDAC-4235-8E56-A4958492C398}" type="datetimeFigureOut">
              <a:rPr lang="en-US">
                <a:solidFill>
                  <a:prstClr val="black">
                    <a:tint val="75000"/>
                  </a:prstClr>
                </a:solidFill>
              </a:rPr>
              <a:pPr>
                <a:defRPr/>
              </a:pPr>
              <a:t>5/31/2022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8453EE0-A5C7-4DC0-B3C3-44982DA082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283909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1" descr="C:\Users\Memol\Pictures\آواتارو عکس\besmelah (www.3sotDownload.com)\12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307538"/>
            <a:ext cx="5040623" cy="5760712"/>
          </a:xfrm>
          <a:prstGeom prst="rect">
            <a:avLst/>
          </a:prstGeom>
          <a:noFill/>
          <a:effectLst>
            <a:glow rad="50800">
              <a:schemeClr val="accent1">
                <a:alpha val="22000"/>
              </a:schemeClr>
            </a:glow>
            <a:softEdge rad="0"/>
          </a:effectLst>
        </p:spPr>
      </p:pic>
      <p:sp>
        <p:nvSpPr>
          <p:cNvPr id="9" name="Rectangle 110"/>
          <p:cNvSpPr>
            <a:spLocks noGrp="1" noChangeArrowheads="1"/>
          </p:cNvSpPr>
          <p:nvPr>
            <p:ph type="ctrTitle"/>
          </p:nvPr>
        </p:nvSpPr>
        <p:spPr>
          <a:xfrm>
            <a:off x="1896845" y="4221088"/>
            <a:ext cx="5723253" cy="1443652"/>
          </a:xfrm>
          <a:noFill/>
        </p:spPr>
        <p:txBody>
          <a:bodyPr>
            <a:noAutofit/>
          </a:bodyPr>
          <a:lstStyle/>
          <a:p>
            <a:pPr algn="r" eaLnBrk="1" hangingPunct="1"/>
            <a:r>
              <a:rPr lang="fa-IR" sz="3200" b="1" dirty="0" smtClean="0">
                <a:latin typeface="IranNastaliq" pitchFamily="18" charset="0"/>
                <a:cs typeface="IranNastaliq" pitchFamily="18" charset="0"/>
              </a:rPr>
              <a:t>شرکت توانیر</a:t>
            </a:r>
            <a:endParaRPr lang="es-ES" sz="3200" b="1" dirty="0" smtClean="0">
              <a:latin typeface="IranNastaliq" pitchFamily="18" charset="0"/>
              <a:cs typeface="IranNastaliq"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4221088"/>
            <a:ext cx="1099826" cy="1099826"/>
          </a:xfrm>
          <a:prstGeom prst="ellipse">
            <a:avLst/>
          </a:prstGeom>
          <a:ln>
            <a:noFill/>
          </a:ln>
          <a:effectLst>
            <a:softEdge rad="112500"/>
          </a:effectLst>
        </p:spPr>
      </p:pic>
    </p:spTree>
    <p:extLst>
      <p:ext uri="{BB962C8B-B14F-4D97-AF65-F5344CB8AC3E}">
        <p14:creationId xmlns:p14="http://schemas.microsoft.com/office/powerpoint/2010/main" val="224555799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a:xfrm>
            <a:off x="6934200" y="457200"/>
            <a:ext cx="1676564" cy="6858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dirty="0">
                <a:solidFill>
                  <a:schemeClr val="tx1"/>
                </a:solidFill>
                <a:cs typeface="B Titr" panose="00000700000000000000" pitchFamily="2" charset="-78"/>
              </a:rPr>
              <a:t>مجمع</a:t>
            </a:r>
          </a:p>
        </p:txBody>
      </p:sp>
      <p:sp>
        <p:nvSpPr>
          <p:cNvPr id="4" name="Left Arrow 3"/>
          <p:cNvSpPr/>
          <p:nvPr/>
        </p:nvSpPr>
        <p:spPr>
          <a:xfrm>
            <a:off x="6934036" y="1447800"/>
            <a:ext cx="1676564" cy="6858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dirty="0" smtClean="0">
                <a:solidFill>
                  <a:schemeClr val="tx1"/>
                </a:solidFill>
                <a:cs typeface="B Titr" panose="00000700000000000000" pitchFamily="2" charset="-78"/>
              </a:rPr>
              <a:t>انتصاب</a:t>
            </a:r>
            <a:endParaRPr lang="fa-IR" sz="2200" dirty="0">
              <a:solidFill>
                <a:schemeClr val="tx1"/>
              </a:solidFill>
              <a:cs typeface="B Titr" panose="00000700000000000000" pitchFamily="2" charset="-78"/>
            </a:endParaRPr>
          </a:p>
        </p:txBody>
      </p:sp>
      <p:sp>
        <p:nvSpPr>
          <p:cNvPr id="5" name="Left Arrow 4"/>
          <p:cNvSpPr/>
          <p:nvPr/>
        </p:nvSpPr>
        <p:spPr>
          <a:xfrm>
            <a:off x="6697197" y="2514600"/>
            <a:ext cx="1913403" cy="6858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dirty="0" smtClean="0">
                <a:solidFill>
                  <a:schemeClr val="tx1"/>
                </a:solidFill>
                <a:cs typeface="B Titr" panose="00000700000000000000" pitchFamily="2" charset="-78"/>
              </a:rPr>
              <a:t>تطبیق وضع</a:t>
            </a:r>
            <a:endParaRPr lang="fa-IR" sz="2200" dirty="0">
              <a:solidFill>
                <a:schemeClr val="tx1"/>
              </a:solidFill>
              <a:cs typeface="B Titr" panose="00000700000000000000" pitchFamily="2" charset="-78"/>
            </a:endParaRPr>
          </a:p>
        </p:txBody>
      </p:sp>
      <p:sp>
        <p:nvSpPr>
          <p:cNvPr id="7" name="Left Arrow 6"/>
          <p:cNvSpPr/>
          <p:nvPr/>
        </p:nvSpPr>
        <p:spPr>
          <a:xfrm>
            <a:off x="6705436" y="3657600"/>
            <a:ext cx="1905164" cy="6858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dirty="0">
                <a:solidFill>
                  <a:schemeClr val="tx1"/>
                </a:solidFill>
                <a:cs typeface="B Titr" panose="00000700000000000000" pitchFamily="2" charset="-78"/>
              </a:rPr>
              <a:t>مشمولین طرح</a:t>
            </a:r>
          </a:p>
        </p:txBody>
      </p:sp>
      <p:sp>
        <p:nvSpPr>
          <p:cNvPr id="8" name="AutoShape 52"/>
          <p:cNvSpPr>
            <a:spLocks noChangeArrowheads="1"/>
          </p:cNvSpPr>
          <p:nvPr/>
        </p:nvSpPr>
        <p:spPr bwMode="gray">
          <a:xfrm>
            <a:off x="533400" y="492890"/>
            <a:ext cx="5867400" cy="562630"/>
          </a:xfrm>
          <a:prstGeom prst="roundRect">
            <a:avLst>
              <a:gd name="adj" fmla="val 50000"/>
            </a:avLst>
          </a:prstGeom>
          <a:noFill/>
          <a:ln>
            <a:noFill/>
          </a:ln>
          <a:effectLst/>
          <a:extLst/>
        </p:spPr>
        <p:txBody>
          <a:bodyPr wrap="square" anchor="ctr">
            <a:spAutoFit/>
          </a:bodyPr>
          <a:lstStyle/>
          <a:p>
            <a:pPr lvl="0" algn="just" rtl="1"/>
            <a:r>
              <a:rPr lang="ar-SA" sz="2000" dirty="0">
                <a:cs typeface="B Titr" panose="00000700000000000000" pitchFamily="2" charset="-78"/>
              </a:rPr>
              <a:t>منظور مجمع عمومی شرکت </a:t>
            </a:r>
            <a:r>
              <a:rPr lang="ar-SA" sz="2000" dirty="0" smtClean="0">
                <a:cs typeface="B Titr" panose="00000700000000000000" pitchFamily="2" charset="-78"/>
              </a:rPr>
              <a:t>است</a:t>
            </a:r>
            <a:r>
              <a:rPr lang="fa-IR" sz="2000" dirty="0" smtClean="0">
                <a:cs typeface="B Titr" panose="00000700000000000000" pitchFamily="2" charset="-78"/>
              </a:rPr>
              <a:t>.</a:t>
            </a:r>
            <a:endParaRPr lang="en-US" sz="2000" dirty="0">
              <a:cs typeface="B Titr" panose="00000700000000000000" pitchFamily="2" charset="-78"/>
            </a:endParaRPr>
          </a:p>
        </p:txBody>
      </p:sp>
      <p:sp>
        <p:nvSpPr>
          <p:cNvPr id="9" name="AutoShape 52"/>
          <p:cNvSpPr>
            <a:spLocks noChangeArrowheads="1"/>
          </p:cNvSpPr>
          <p:nvPr/>
        </p:nvSpPr>
        <p:spPr bwMode="gray">
          <a:xfrm>
            <a:off x="341871" y="1242685"/>
            <a:ext cx="6058929" cy="995422"/>
          </a:xfrm>
          <a:prstGeom prst="roundRect">
            <a:avLst>
              <a:gd name="adj" fmla="val 50000"/>
            </a:avLst>
          </a:prstGeom>
          <a:noFill/>
          <a:ln>
            <a:noFill/>
          </a:ln>
          <a:effectLst/>
          <a:extLst/>
        </p:spPr>
        <p:txBody>
          <a:bodyPr wrap="square" anchor="ctr">
            <a:spAutoFit/>
          </a:bodyPr>
          <a:lstStyle/>
          <a:p>
            <a:pPr lvl="0" algn="just" rtl="1"/>
            <a:r>
              <a:rPr lang="ar-SA" sz="2000" dirty="0" smtClean="0">
                <a:cs typeface="B Titr" panose="00000700000000000000" pitchFamily="2" charset="-78"/>
              </a:rPr>
              <a:t>عبارت </a:t>
            </a:r>
            <a:r>
              <a:rPr lang="ar-SA" sz="2000" dirty="0">
                <a:cs typeface="B Titr" panose="00000700000000000000" pitchFamily="2" charset="-78"/>
              </a:rPr>
              <a:t>است از گماردن فرد در پست مصوب سازمانی که قبلاً تعیین شده باشد</a:t>
            </a:r>
            <a:r>
              <a:rPr lang="ar-SA" sz="2000" dirty="0" smtClean="0">
                <a:cs typeface="B Titr" panose="00000700000000000000" pitchFamily="2" charset="-78"/>
              </a:rPr>
              <a:t>.</a:t>
            </a:r>
            <a:endParaRPr lang="ar-SA" sz="2000" dirty="0">
              <a:cs typeface="B Titr" panose="00000700000000000000" pitchFamily="2" charset="-78"/>
            </a:endParaRPr>
          </a:p>
        </p:txBody>
      </p:sp>
      <p:sp>
        <p:nvSpPr>
          <p:cNvPr id="10" name="AutoShape 52"/>
          <p:cNvSpPr>
            <a:spLocks noChangeArrowheads="1"/>
          </p:cNvSpPr>
          <p:nvPr/>
        </p:nvSpPr>
        <p:spPr bwMode="gray">
          <a:xfrm>
            <a:off x="685800" y="2065705"/>
            <a:ext cx="5867400" cy="1687890"/>
          </a:xfrm>
          <a:prstGeom prst="roundRect">
            <a:avLst>
              <a:gd name="adj" fmla="val 50000"/>
            </a:avLst>
          </a:prstGeom>
          <a:noFill/>
          <a:ln>
            <a:noFill/>
          </a:ln>
          <a:effectLst/>
          <a:extLst/>
        </p:spPr>
        <p:txBody>
          <a:bodyPr wrap="square" anchor="ctr">
            <a:spAutoFit/>
          </a:bodyPr>
          <a:lstStyle/>
          <a:p>
            <a:pPr lvl="0" algn="justLow" rtl="1"/>
            <a:r>
              <a:rPr lang="ar-SA" dirty="0" smtClean="0">
                <a:cs typeface="B Titr" panose="00000700000000000000" pitchFamily="2" charset="-78"/>
              </a:rPr>
              <a:t>عبارت </a:t>
            </a:r>
            <a:r>
              <a:rPr lang="ar-SA" dirty="0">
                <a:cs typeface="B Titr" panose="00000700000000000000" pitchFamily="2" charset="-78"/>
              </a:rPr>
              <a:t>است از انجام سلسله عملیاتی که به‌منظور جایگزین کردن ضوابط نظام پرداخت حقوق و مزایا یا مقررات جدید با رویه‏های جاری شرکت و تعیین شغل، پست سازمانی، گروه شغلی، حقوق و مزایای شاغل برابر ضوابط جدید صورت می‏گیرد</a:t>
            </a:r>
            <a:r>
              <a:rPr lang="ar-SA" dirty="0" smtClean="0">
                <a:cs typeface="B Titr" panose="00000700000000000000" pitchFamily="2" charset="-78"/>
              </a:rPr>
              <a:t>.</a:t>
            </a:r>
            <a:endParaRPr lang="ar-SA" dirty="0">
              <a:cs typeface="B Titr" panose="00000700000000000000" pitchFamily="2" charset="-78"/>
            </a:endParaRPr>
          </a:p>
        </p:txBody>
      </p:sp>
      <p:sp>
        <p:nvSpPr>
          <p:cNvPr id="11" name="AutoShape 52"/>
          <p:cNvSpPr>
            <a:spLocks noChangeArrowheads="1"/>
          </p:cNvSpPr>
          <p:nvPr/>
        </p:nvSpPr>
        <p:spPr bwMode="gray">
          <a:xfrm>
            <a:off x="0" y="3553093"/>
            <a:ext cx="6477000" cy="995422"/>
          </a:xfrm>
          <a:prstGeom prst="roundRect">
            <a:avLst>
              <a:gd name="adj" fmla="val 50000"/>
            </a:avLst>
          </a:prstGeom>
          <a:noFill/>
          <a:ln>
            <a:noFill/>
          </a:ln>
          <a:effectLst/>
          <a:extLst/>
        </p:spPr>
        <p:txBody>
          <a:bodyPr wrap="square" anchor="ctr">
            <a:spAutoFit/>
          </a:bodyPr>
          <a:lstStyle/>
          <a:p>
            <a:pPr lvl="0" algn="just" rtl="1"/>
            <a:r>
              <a:rPr lang="ar-SA" sz="2000" dirty="0" smtClean="0">
                <a:cs typeface="B Titr" panose="00000700000000000000" pitchFamily="2" charset="-78"/>
              </a:rPr>
              <a:t>كلیه </a:t>
            </a:r>
            <a:r>
              <a:rPr lang="ar-SA" sz="2000" dirty="0">
                <a:cs typeface="B Titr" panose="00000700000000000000" pitchFamily="2" charset="-78"/>
              </a:rPr>
              <a:t>كاركنان شاغل دارای قرارداد دایم و مدت موقت مشمول قانون کار در شركت می باشند‏</a:t>
            </a:r>
            <a:r>
              <a:rPr lang="ar-SA" sz="2000" dirty="0" smtClean="0">
                <a:cs typeface="B Titr" panose="00000700000000000000" pitchFamily="2" charset="-78"/>
              </a:rPr>
              <a:t>.</a:t>
            </a:r>
            <a:endParaRPr lang="ar-SA" sz="2000" dirty="0">
              <a:cs typeface="B Titr" panose="00000700000000000000" pitchFamily="2" charset="-78"/>
            </a:endParaRPr>
          </a:p>
        </p:txBody>
      </p:sp>
    </p:spTree>
    <p:extLst>
      <p:ext uri="{BB962C8B-B14F-4D97-AF65-F5344CB8AC3E}">
        <p14:creationId xmlns:p14="http://schemas.microsoft.com/office/powerpoint/2010/main" val="42468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1143000" y="1447800"/>
            <a:ext cx="7498080" cy="1676400"/>
          </a:xfrm>
        </p:spPr>
        <p:txBody>
          <a:bodyPr/>
          <a:lstStyle/>
          <a:p>
            <a:pPr marL="82296" indent="0" algn="ctr">
              <a:buNone/>
            </a:pPr>
            <a:r>
              <a:rPr lang="fa-IR" sz="4400" b="1" dirty="0">
                <a:latin typeface="+mj-lt"/>
                <a:ea typeface="+mj-ea"/>
                <a:cs typeface="B Titr" panose="00000700000000000000" pitchFamily="2" charset="-78"/>
              </a:rPr>
              <a:t>فصل دوم</a:t>
            </a:r>
          </a:p>
        </p:txBody>
      </p:sp>
      <p:sp>
        <p:nvSpPr>
          <p:cNvPr id="3" name="Content Placeholder 1"/>
          <p:cNvSpPr txBox="1">
            <a:spLocks/>
          </p:cNvSpPr>
          <p:nvPr/>
        </p:nvSpPr>
        <p:spPr bwMode="auto">
          <a:xfrm>
            <a:off x="457200" y="2362200"/>
            <a:ext cx="82296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a-IR" b="1" dirty="0" smtClean="0">
              <a:cs typeface="B Titr" panose="00000700000000000000" pitchFamily="2" charset="-78"/>
            </a:endParaRPr>
          </a:p>
          <a:p>
            <a:endParaRPr lang="fa-IR" b="1" dirty="0" smtClean="0">
              <a:cs typeface="B Titr" panose="00000700000000000000" pitchFamily="2" charset="-78"/>
            </a:endParaRPr>
          </a:p>
          <a:p>
            <a:endParaRPr lang="fa-IR" b="1" dirty="0" smtClean="0">
              <a:cs typeface="B Titr" panose="00000700000000000000" pitchFamily="2" charset="-78"/>
            </a:endParaRPr>
          </a:p>
          <a:p>
            <a:endParaRPr lang="fa-IR" dirty="0"/>
          </a:p>
        </p:txBody>
      </p:sp>
      <p:sp>
        <p:nvSpPr>
          <p:cNvPr id="4" name="Content Placeholder 2"/>
          <p:cNvSpPr txBox="1">
            <a:spLocks/>
          </p:cNvSpPr>
          <p:nvPr/>
        </p:nvSpPr>
        <p:spPr bwMode="auto">
          <a:xfrm>
            <a:off x="1295400" y="2971800"/>
            <a:ext cx="749808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a:buFont typeface="Arial" charset="0"/>
              <a:buNone/>
            </a:pPr>
            <a:r>
              <a:rPr lang="fa-IR" b="1" dirty="0">
                <a:cs typeface="B Titr" panose="00000700000000000000" pitchFamily="2" charset="-78"/>
              </a:rPr>
              <a:t>نظام پرداخت حقوق </a:t>
            </a:r>
            <a:r>
              <a:rPr lang="ar-SA" b="1" dirty="0">
                <a:cs typeface="B Titr" panose="00000700000000000000" pitchFamily="2" charset="-78"/>
              </a:rPr>
              <a:t>و مزاياي کارکنان شرکت</a:t>
            </a:r>
            <a:endParaRPr lang="en-US" b="1" dirty="0">
              <a:cs typeface="B Titr" panose="00000700000000000000" pitchFamily="2" charset="-78"/>
            </a:endParaRPr>
          </a:p>
        </p:txBody>
      </p:sp>
    </p:spTree>
    <p:extLst>
      <p:ext uri="{BB962C8B-B14F-4D97-AF65-F5344CB8AC3E}">
        <p14:creationId xmlns:p14="http://schemas.microsoft.com/office/powerpoint/2010/main" val="3341965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blackWhite">
          <a:xfrm>
            <a:off x="685800" y="523103"/>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AutoShape 3"/>
          <p:cNvSpPr>
            <a:spLocks noChangeArrowheads="1"/>
          </p:cNvSpPr>
          <p:nvPr/>
        </p:nvSpPr>
        <p:spPr bwMode="ltGray">
          <a:xfrm>
            <a:off x="7995444" y="-381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 1</a:t>
            </a:r>
            <a:endParaRPr lang="fa-IR" sz="2400" dirty="0">
              <a:cs typeface="B Titr" panose="00000700000000000000" pitchFamily="2" charset="-78"/>
            </a:endParaRPr>
          </a:p>
        </p:txBody>
      </p:sp>
      <p:sp>
        <p:nvSpPr>
          <p:cNvPr id="8" name="Title 1"/>
          <p:cNvSpPr>
            <a:spLocks noGrp="1"/>
          </p:cNvSpPr>
          <p:nvPr>
            <p:ph idx="1"/>
          </p:nvPr>
        </p:nvSpPr>
        <p:spPr>
          <a:xfrm>
            <a:off x="1219200" y="1143000"/>
            <a:ext cx="5943600" cy="4343400"/>
          </a:xfrm>
        </p:spPr>
        <p:txBody>
          <a:bodyPr>
            <a:normAutofit/>
          </a:bodyPr>
          <a:lstStyle/>
          <a:p>
            <a:pPr marL="82296" indent="0" algn="just" rtl="1">
              <a:lnSpc>
                <a:spcPct val="150000"/>
              </a:lnSpc>
              <a:buNone/>
            </a:pPr>
            <a:r>
              <a:rPr lang="en-US" sz="2000" dirty="0">
                <a:cs typeface="B Titr" panose="00000700000000000000" pitchFamily="2" charset="-78"/>
              </a:rPr>
              <a:t> </a:t>
            </a:r>
            <a:r>
              <a:rPr lang="ar-SA" sz="2000" dirty="0">
                <a:cs typeface="B Titr" panose="00000700000000000000" pitchFamily="2" charset="-78"/>
              </a:rPr>
              <a:t>اجراي </a:t>
            </a:r>
            <a:r>
              <a:rPr lang="fa-IR" sz="2000" dirty="0">
                <a:cs typeface="B Titr" panose="00000700000000000000" pitchFamily="2" charset="-78"/>
              </a:rPr>
              <a:t>اين </a:t>
            </a:r>
            <a:r>
              <a:rPr lang="ar-SA" sz="2000" dirty="0">
                <a:cs typeface="B Titr" panose="00000700000000000000" pitchFamily="2" charset="-78"/>
              </a:rPr>
              <a:t>طرح موجب کاهش حقوق مبنا و مزاياي رفاهي و انگيزه‏اي هيچيک از کارکناني که قبلاً مشمول طرح طبقه­بندي مشاغل مورد عمل شرکت بوده­اند، نمي­گردد.</a:t>
            </a:r>
            <a:endParaRPr lang="en-US" sz="2000" dirty="0">
              <a:cs typeface="B Titr" panose="00000700000000000000" pitchFamily="2" charset="-78"/>
            </a:endParaRPr>
          </a:p>
          <a:p>
            <a:pPr marL="82296" indent="0" algn="just" rtl="1">
              <a:lnSpc>
                <a:spcPct val="150000"/>
              </a:lnSpc>
              <a:buNone/>
            </a:pPr>
            <a:r>
              <a:rPr lang="ar-SA" sz="2000" u="sng" dirty="0">
                <a:solidFill>
                  <a:srgbClr val="0070C0"/>
                </a:solidFill>
                <a:cs typeface="B Titr" panose="00000700000000000000" pitchFamily="2" charset="-78"/>
              </a:rPr>
              <a:t>تبصره: </a:t>
            </a:r>
            <a:r>
              <a:rPr lang="ar-SA" sz="2000" dirty="0">
                <a:solidFill>
                  <a:srgbClr val="0070C0"/>
                </a:solidFill>
                <a:cs typeface="B Titr" panose="00000700000000000000" pitchFamily="2" charset="-78"/>
              </a:rPr>
              <a:t>در صورتی‌که جمع حقوق مبنا و مزاياي رفاهي و انگيزه‏اي مندرج در حکم کارگزینی پس از اجرای طرح کاهش یابد، (چنانچه حقوق و مزایای قبلی در چارچوب طرح مصوب قدیم، مصوب شهریور 1376 و تغییرات بعدی محاسبه و پرداخت شده باشد)، مبلغ کاهش به عنوان تفاوت مزد، در حکم درج می‏گردد.</a:t>
            </a:r>
            <a:endParaRPr lang="en-US" sz="2000" dirty="0">
              <a:solidFill>
                <a:srgbClr val="0070C0"/>
              </a:solidFill>
              <a:cs typeface="B Titr" panose="00000700000000000000" pitchFamily="2" charset="-78"/>
            </a:endParaRPr>
          </a:p>
        </p:txBody>
      </p:sp>
      <p:sp>
        <p:nvSpPr>
          <p:cNvPr id="9" name="Freeform 7"/>
          <p:cNvSpPr>
            <a:spLocks/>
          </p:cNvSpPr>
          <p:nvPr/>
        </p:nvSpPr>
        <p:spPr bwMode="gray">
          <a:xfrm>
            <a:off x="7696200" y="9341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fa-IR"/>
          </a:p>
        </p:txBody>
      </p:sp>
    </p:spTree>
    <p:extLst>
      <p:ext uri="{BB962C8B-B14F-4D97-AF65-F5344CB8AC3E}">
        <p14:creationId xmlns:p14="http://schemas.microsoft.com/office/powerpoint/2010/main" val="26224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AutoShape 4"/>
          <p:cNvSpPr>
            <a:spLocks noChangeArrowheads="1"/>
          </p:cNvSpPr>
          <p:nvPr/>
        </p:nvSpPr>
        <p:spPr bwMode="blackWhite">
          <a:xfrm>
            <a:off x="685800" y="523103"/>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AutoShape 3"/>
          <p:cNvSpPr>
            <a:spLocks noChangeArrowheads="1"/>
          </p:cNvSpPr>
          <p:nvPr/>
        </p:nvSpPr>
        <p:spPr bwMode="ltGray">
          <a:xfrm>
            <a:off x="7995444" y="-381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 2</a:t>
            </a:r>
            <a:endParaRPr lang="fa-IR" sz="2400" dirty="0">
              <a:cs typeface="B Titr" panose="00000700000000000000" pitchFamily="2" charset="-78"/>
            </a:endParaRPr>
          </a:p>
        </p:txBody>
      </p:sp>
      <p:sp>
        <p:nvSpPr>
          <p:cNvPr id="9" name="Freeform 7"/>
          <p:cNvSpPr>
            <a:spLocks/>
          </p:cNvSpPr>
          <p:nvPr/>
        </p:nvSpPr>
        <p:spPr bwMode="gray">
          <a:xfrm>
            <a:off x="7696200" y="9341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fa-IR"/>
          </a:p>
        </p:txBody>
      </p:sp>
      <p:sp>
        <p:nvSpPr>
          <p:cNvPr id="10" name="Content Placeholder 9"/>
          <p:cNvSpPr>
            <a:spLocks noGrp="1"/>
          </p:cNvSpPr>
          <p:nvPr>
            <p:ph idx="1"/>
          </p:nvPr>
        </p:nvSpPr>
        <p:spPr>
          <a:xfrm>
            <a:off x="685800" y="666750"/>
            <a:ext cx="7010400" cy="6093976"/>
          </a:xfrm>
          <a:prstGeom prst="rect">
            <a:avLst/>
          </a:prstGeom>
        </p:spPr>
        <p:txBody>
          <a:bodyPr wrap="square">
            <a:spAutoFit/>
          </a:bodyPr>
          <a:lstStyle/>
          <a:p>
            <a:pPr marL="0" indent="0" algn="just" rtl="1">
              <a:buNone/>
            </a:pPr>
            <a:r>
              <a:rPr lang="fa-IR" sz="1500" dirty="0" smtClean="0">
                <a:cs typeface="B Titr" panose="00000700000000000000" pitchFamily="2" charset="-78"/>
              </a:rPr>
              <a:t>    </a:t>
            </a:r>
            <a:r>
              <a:rPr lang="ar-SA" sz="1500" dirty="0" smtClean="0">
                <a:cs typeface="B Titr" panose="00000700000000000000" pitchFamily="2" charset="-78"/>
              </a:rPr>
              <a:t>مزد </a:t>
            </a:r>
            <a:r>
              <a:rPr lang="ar-SA" sz="1500" dirty="0">
                <a:cs typeface="B Titr" panose="00000700000000000000" pitchFamily="2" charset="-78"/>
              </a:rPr>
              <a:t>یا حقوق مبنای کارکنان مشمول طرح طبقه‏بندی مشاغل شرکت متشکل از موارد </a:t>
            </a:r>
            <a:r>
              <a:rPr lang="ar-SA" sz="1500" dirty="0" smtClean="0">
                <a:cs typeface="B Titr" panose="00000700000000000000" pitchFamily="2" charset="-78"/>
              </a:rPr>
              <a:t>زیراست</a:t>
            </a:r>
            <a:r>
              <a:rPr lang="fa-IR" sz="1500" dirty="0" smtClean="0">
                <a:cs typeface="B Titr" panose="00000700000000000000" pitchFamily="2" charset="-78"/>
              </a:rPr>
              <a:t>:</a:t>
            </a:r>
            <a:endParaRPr lang="fa-IR" sz="1500" dirty="0"/>
          </a:p>
          <a:p>
            <a:pPr marL="82296" indent="0" algn="just" rtl="1">
              <a:buNone/>
            </a:pPr>
            <a:r>
              <a:rPr lang="fa-IR" sz="1500" dirty="0" smtClean="0">
                <a:solidFill>
                  <a:srgbClr val="FF0000"/>
                </a:solidFill>
                <a:cs typeface="B Titr" panose="00000700000000000000" pitchFamily="2" charset="-78"/>
              </a:rPr>
              <a:t>ا</a:t>
            </a:r>
            <a:r>
              <a:rPr lang="ar-SA" sz="1500" dirty="0" smtClean="0">
                <a:solidFill>
                  <a:srgbClr val="FF0000"/>
                </a:solidFill>
                <a:cs typeface="B Titr" panose="00000700000000000000" pitchFamily="2" charset="-78"/>
              </a:rPr>
              <a:t>لف - حقوق شخص</a:t>
            </a:r>
            <a:endParaRPr lang="en-US" sz="1500" dirty="0" smtClean="0">
              <a:solidFill>
                <a:srgbClr val="FF0000"/>
              </a:solidFill>
              <a:cs typeface="B Titr" panose="00000700000000000000" pitchFamily="2" charset="-78"/>
            </a:endParaRPr>
          </a:p>
          <a:p>
            <a:pPr marL="82296" indent="0" algn="just" rtl="1">
              <a:buNone/>
            </a:pPr>
            <a:r>
              <a:rPr lang="ar-SA" sz="1500" dirty="0" smtClean="0">
                <a:cs typeface="B Titr" panose="00000700000000000000" pitchFamily="2" charset="-78"/>
              </a:rPr>
              <a:t> مطابق نظام پرداخت با استفاده از روش تعیین امتیاز شخص، محاسبه می‏شود.</a:t>
            </a:r>
            <a:endParaRPr lang="en-US" sz="1500" dirty="0" smtClean="0">
              <a:cs typeface="B Titr" panose="00000700000000000000" pitchFamily="2" charset="-78"/>
            </a:endParaRPr>
          </a:p>
          <a:p>
            <a:pPr marL="82296" indent="0" algn="just" rtl="1">
              <a:buNone/>
            </a:pPr>
            <a:r>
              <a:rPr lang="ar-SA" sz="1500" dirty="0" smtClean="0">
                <a:solidFill>
                  <a:srgbClr val="FF0000"/>
                </a:solidFill>
                <a:cs typeface="B Titr" panose="00000700000000000000" pitchFamily="2" charset="-78"/>
              </a:rPr>
              <a:t>ب  </a:t>
            </a:r>
            <a:r>
              <a:rPr lang="ar-SA" sz="1500" dirty="0">
                <a:solidFill>
                  <a:srgbClr val="FF0000"/>
                </a:solidFill>
                <a:cs typeface="B Titr" panose="00000700000000000000" pitchFamily="2" charset="-78"/>
              </a:rPr>
              <a:t>- حقوق شغل</a:t>
            </a:r>
            <a:endParaRPr lang="en-US" sz="1500" dirty="0">
              <a:solidFill>
                <a:srgbClr val="FF0000"/>
              </a:solidFill>
              <a:cs typeface="B Titr" panose="00000700000000000000" pitchFamily="2" charset="-78"/>
            </a:endParaRPr>
          </a:p>
          <a:p>
            <a:pPr marL="82296" indent="0" algn="just" rtl="1">
              <a:buNone/>
            </a:pPr>
            <a:r>
              <a:rPr lang="ar-SA" sz="1500" dirty="0">
                <a:cs typeface="B Titr" panose="00000700000000000000" pitchFamily="2" charset="-78"/>
              </a:rPr>
              <a:t>مطابق نظام پرداخت با استفاده از روش تعیین امتیاز شغل، محاسبه می‏شود.</a:t>
            </a:r>
            <a:endParaRPr lang="en-US" sz="1500" dirty="0">
              <a:cs typeface="B Titr" panose="00000700000000000000" pitchFamily="2" charset="-78"/>
            </a:endParaRPr>
          </a:p>
          <a:p>
            <a:pPr marL="82296" indent="0" algn="just" rtl="1">
              <a:buNone/>
            </a:pPr>
            <a:r>
              <a:rPr lang="ar-SA" sz="1500" dirty="0">
                <a:solidFill>
                  <a:srgbClr val="FF0000"/>
                </a:solidFill>
                <a:cs typeface="B Titr" panose="00000700000000000000" pitchFamily="2" charset="-78"/>
              </a:rPr>
              <a:t>ج  - حقوق سنوات</a:t>
            </a:r>
            <a:endParaRPr lang="en-US" sz="1500" dirty="0">
              <a:solidFill>
                <a:srgbClr val="FF0000"/>
              </a:solidFill>
              <a:cs typeface="B Titr" panose="00000700000000000000" pitchFamily="2" charset="-78"/>
            </a:endParaRPr>
          </a:p>
          <a:p>
            <a:pPr marL="82296" indent="0" algn="just" rtl="1">
              <a:buNone/>
            </a:pPr>
            <a:r>
              <a:rPr lang="ar-SA" sz="1500" dirty="0">
                <a:cs typeface="B Titr" panose="00000700000000000000" pitchFamily="2" charset="-78"/>
              </a:rPr>
              <a:t>حقوق سنوات هر سال در ازای یک سال سابقه خدمت بر اساس مصوبات شورای عالی کار و توسط وزارت </a:t>
            </a:r>
            <a:r>
              <a:rPr lang="fa-IR" sz="1500" dirty="0">
                <a:cs typeface="B Titr" panose="00000700000000000000" pitchFamily="2" charset="-78"/>
              </a:rPr>
              <a:t>تعاون، کار و رفاه اجتماعی</a:t>
            </a:r>
            <a:r>
              <a:rPr lang="ar-SA" sz="1500" dirty="0">
                <a:cs typeface="B Titr" panose="00000700000000000000" pitchFamily="2" charset="-78"/>
              </a:rPr>
              <a:t>، تعیین و از سوی وزارت نیرو و مجمع عمومی شرکت‏ ابلاغ می‏گردد.</a:t>
            </a:r>
            <a:endParaRPr lang="en-US" sz="1500" dirty="0">
              <a:cs typeface="B Titr" panose="00000700000000000000" pitchFamily="2" charset="-78"/>
            </a:endParaRPr>
          </a:p>
          <a:p>
            <a:pPr marL="82296" indent="0" algn="just" rtl="1">
              <a:buNone/>
            </a:pPr>
            <a:r>
              <a:rPr lang="ar-SA" sz="1500" dirty="0">
                <a:solidFill>
                  <a:srgbClr val="FF0000"/>
                </a:solidFill>
                <a:cs typeface="B Titr" panose="00000700000000000000" pitchFamily="2" charset="-78"/>
              </a:rPr>
              <a:t>د  - رقم ثابت سالیانه</a:t>
            </a:r>
            <a:endParaRPr lang="en-US" sz="1500" dirty="0">
              <a:solidFill>
                <a:srgbClr val="FF0000"/>
              </a:solidFill>
              <a:cs typeface="B Titr" panose="00000700000000000000" pitchFamily="2" charset="-78"/>
            </a:endParaRPr>
          </a:p>
          <a:p>
            <a:pPr marL="82296" indent="0" algn="just" rtl="1">
              <a:buNone/>
            </a:pPr>
            <a:r>
              <a:rPr lang="ar-SA" sz="1500" dirty="0">
                <a:cs typeface="B Titr" panose="00000700000000000000" pitchFamily="2" charset="-78"/>
              </a:rPr>
              <a:t>رقم ثابت سالیانه که در برخي مواقع در چارچوب مصوبات شورای عالی کار، توسط وزارت تعاون،کارورفاه اجتماعی،  تعیین و از سوی وزارت نیرو و مجمع عمومی شرکت‏ ابلاغ می‏گردد</a:t>
            </a:r>
            <a:endParaRPr lang="fa-IR" sz="1500" dirty="0">
              <a:cs typeface="B Titr" panose="00000700000000000000" pitchFamily="2" charset="-78"/>
            </a:endParaRPr>
          </a:p>
          <a:p>
            <a:pPr marL="82296" indent="0" algn="just" rtl="1">
              <a:buNone/>
            </a:pPr>
            <a:r>
              <a:rPr lang="ar-SA" sz="1500" dirty="0">
                <a:solidFill>
                  <a:srgbClr val="FF0000"/>
                </a:solidFill>
                <a:cs typeface="B Titr" panose="00000700000000000000" pitchFamily="2" charset="-78"/>
              </a:rPr>
              <a:t>هـ - فوق‌العاده مدیریت و سرپرستی</a:t>
            </a:r>
            <a:endParaRPr lang="en-US" sz="1500" dirty="0">
              <a:solidFill>
                <a:srgbClr val="FF0000"/>
              </a:solidFill>
              <a:cs typeface="B Titr" panose="00000700000000000000" pitchFamily="2" charset="-78"/>
            </a:endParaRPr>
          </a:p>
          <a:p>
            <a:pPr marL="82296" indent="0" algn="just" rtl="1">
              <a:buNone/>
            </a:pPr>
            <a:r>
              <a:rPr lang="ar-SA" sz="1500" dirty="0">
                <a:cs typeface="B Titr" panose="00000700000000000000" pitchFamily="2" charset="-78"/>
              </a:rPr>
              <a:t> کلیه عناوین مدیریت و سرپرستی متناسب با پیچیدگی وظایف و مسئولیت‏ها، حیطه سرپرستی و نظارت، حساسیت‏های شغلی، سابقه کار، حوزه فعالیت و درجه شرکت از امتیاز جداگانه‏ای به‌عنوان  فوق‏العاده مدیریت و سرپرستی بهره‏مند می‏گردند.</a:t>
            </a:r>
            <a:endParaRPr lang="en-US" sz="1500" dirty="0">
              <a:cs typeface="B Titr" panose="00000700000000000000" pitchFamily="2" charset="-78"/>
            </a:endParaRPr>
          </a:p>
          <a:p>
            <a:pPr marL="82296" indent="0" algn="just" rtl="1">
              <a:buNone/>
            </a:pPr>
            <a:r>
              <a:rPr lang="ar-SA" sz="1500" dirty="0">
                <a:solidFill>
                  <a:srgbClr val="FF0000"/>
                </a:solidFill>
                <a:cs typeface="B Titr" panose="00000700000000000000" pitchFamily="2" charset="-78"/>
              </a:rPr>
              <a:t>و  - عامل مهارت و تخصص</a:t>
            </a:r>
            <a:endParaRPr lang="en-US" sz="1500" dirty="0">
              <a:solidFill>
                <a:srgbClr val="FF0000"/>
              </a:solidFill>
              <a:cs typeface="B Titr" panose="00000700000000000000" pitchFamily="2" charset="-78"/>
            </a:endParaRPr>
          </a:p>
          <a:p>
            <a:pPr marL="82296" indent="0" algn="just" rtl="1">
              <a:buNone/>
            </a:pPr>
            <a:r>
              <a:rPr lang="ar-SA" sz="1500" dirty="0">
                <a:cs typeface="B Titr" panose="00000700000000000000" pitchFamily="2" charset="-78"/>
              </a:rPr>
              <a:t>این عامل بر اساس نیاز شرکت به مشاغلی است كه انجام آن مستلزم فعالیت‏های تخصصی، فکری و مهارتی بوده و اقدامات عملی، بررسی‏ها و اظهارنظرهای شغلی آن‌ها دارای حساسیت ویژه‏ای می‏باشند، پرداخت مي‌شود.</a:t>
            </a:r>
            <a:endParaRPr lang="en-US" sz="1500" dirty="0">
              <a:cs typeface="B Titr" panose="00000700000000000000" pitchFamily="2" charset="-78"/>
            </a:endParaRPr>
          </a:p>
          <a:p>
            <a:pPr marL="82296" indent="0" algn="just" rtl="1">
              <a:buNone/>
            </a:pPr>
            <a:r>
              <a:rPr lang="ar-SA" sz="1500" dirty="0">
                <a:solidFill>
                  <a:srgbClr val="FF0000"/>
                </a:solidFill>
                <a:cs typeface="B Titr" panose="00000700000000000000" pitchFamily="2" charset="-78"/>
              </a:rPr>
              <a:t>ز  - فوق‏العاده ایثارگری</a:t>
            </a:r>
            <a:endParaRPr lang="en-US" sz="1500" dirty="0">
              <a:solidFill>
                <a:srgbClr val="FF0000"/>
              </a:solidFill>
              <a:cs typeface="B Titr" panose="00000700000000000000" pitchFamily="2" charset="-78"/>
            </a:endParaRPr>
          </a:p>
          <a:p>
            <a:pPr marL="82296" indent="0" algn="just" rtl="1">
              <a:buNone/>
            </a:pPr>
            <a:r>
              <a:rPr lang="ar-SA" sz="1500" dirty="0">
                <a:cs typeface="B Titr" panose="00000700000000000000" pitchFamily="2" charset="-78"/>
              </a:rPr>
              <a:t>کارکنان ایثارگر شاغل در شرکت</a:t>
            </a:r>
            <a:r>
              <a:rPr lang="fa-IR" sz="1500" dirty="0">
                <a:cs typeface="B Titr" panose="00000700000000000000" pitchFamily="2" charset="-78"/>
              </a:rPr>
              <a:t>‏ </a:t>
            </a:r>
            <a:r>
              <a:rPr lang="ar-SA" sz="1500" dirty="0">
                <a:cs typeface="B Titr" panose="00000700000000000000" pitchFamily="2" charset="-78"/>
              </a:rPr>
              <a:t>متناسب با وضعیت ایثارگری، درصد جانبازی، مدت اسارت و مدت خدمت در جبهه از فوق‏العاده ایثارگری بهره‌مند می‏گردند.</a:t>
            </a:r>
            <a:endParaRPr lang="en-US" sz="1500" dirty="0">
              <a:cs typeface="B Titr" panose="00000700000000000000" pitchFamily="2" charset="-78"/>
            </a:endParaRPr>
          </a:p>
          <a:p>
            <a:pPr marL="82296" indent="0" algn="just" rtl="1">
              <a:buNone/>
            </a:pPr>
            <a:endParaRPr lang="en-US" sz="1500" dirty="0"/>
          </a:p>
        </p:txBody>
      </p:sp>
    </p:spTree>
    <p:extLst>
      <p:ext uri="{BB962C8B-B14F-4D97-AF65-F5344CB8AC3E}">
        <p14:creationId xmlns:p14="http://schemas.microsoft.com/office/powerpoint/2010/main" val="2530449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circle(in)">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circle(in)">
                                      <p:cBhvr>
                                        <p:cTn id="22" dur="2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circle(in)">
                                      <p:cBhvr>
                                        <p:cTn id="27" dur="20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circle(in)">
                                      <p:cBhvr>
                                        <p:cTn id="32" dur="20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circle(in)">
                                      <p:cBhvr>
                                        <p:cTn id="37" dur="20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circle(in)">
                                      <p:cBhvr>
                                        <p:cTn id="42" dur="2000"/>
                                        <p:tgtEl>
                                          <p:spTgt spid="1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circle(in)">
                                      <p:cBhvr>
                                        <p:cTn id="47" dur="2000"/>
                                        <p:tgtEl>
                                          <p:spTgt spid="1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circle(in)">
                                      <p:cBhvr>
                                        <p:cTn id="52" dur="2000"/>
                                        <p:tgtEl>
                                          <p:spTgt spid="1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Effect transition="in" filter="circle(in)">
                                      <p:cBhvr>
                                        <p:cTn id="57" dur="2000"/>
                                        <p:tgtEl>
                                          <p:spTgt spid="1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0">
                                            <p:txEl>
                                              <p:pRg st="10" end="10"/>
                                            </p:txEl>
                                          </p:spTgt>
                                        </p:tgtEl>
                                        <p:attrNameLst>
                                          <p:attrName>style.visibility</p:attrName>
                                        </p:attrNameLst>
                                      </p:cBhvr>
                                      <p:to>
                                        <p:strVal val="visible"/>
                                      </p:to>
                                    </p:set>
                                    <p:animEffect transition="in" filter="circle(in)">
                                      <p:cBhvr>
                                        <p:cTn id="62" dur="2000"/>
                                        <p:tgtEl>
                                          <p:spTgt spid="10">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0">
                                            <p:txEl>
                                              <p:pRg st="11" end="11"/>
                                            </p:txEl>
                                          </p:spTgt>
                                        </p:tgtEl>
                                        <p:attrNameLst>
                                          <p:attrName>style.visibility</p:attrName>
                                        </p:attrNameLst>
                                      </p:cBhvr>
                                      <p:to>
                                        <p:strVal val="visible"/>
                                      </p:to>
                                    </p:set>
                                    <p:animEffect transition="in" filter="circle(in)">
                                      <p:cBhvr>
                                        <p:cTn id="67" dur="2000"/>
                                        <p:tgtEl>
                                          <p:spTgt spid="10">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0">
                                            <p:txEl>
                                              <p:pRg st="12" end="12"/>
                                            </p:txEl>
                                          </p:spTgt>
                                        </p:tgtEl>
                                        <p:attrNameLst>
                                          <p:attrName>style.visibility</p:attrName>
                                        </p:attrNameLst>
                                      </p:cBhvr>
                                      <p:to>
                                        <p:strVal val="visible"/>
                                      </p:to>
                                    </p:set>
                                    <p:animEffect transition="in" filter="circle(in)">
                                      <p:cBhvr>
                                        <p:cTn id="72" dur="2000"/>
                                        <p:tgtEl>
                                          <p:spTgt spid="10">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0">
                                            <p:txEl>
                                              <p:pRg st="13" end="13"/>
                                            </p:txEl>
                                          </p:spTgt>
                                        </p:tgtEl>
                                        <p:attrNameLst>
                                          <p:attrName>style.visibility</p:attrName>
                                        </p:attrNameLst>
                                      </p:cBhvr>
                                      <p:to>
                                        <p:strVal val="visible"/>
                                      </p:to>
                                    </p:set>
                                    <p:animEffect transition="in" filter="circle(in)">
                                      <p:cBhvr>
                                        <p:cTn id="77" dur="2000"/>
                                        <p:tgtEl>
                                          <p:spTgt spid="10">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0">
                                            <p:txEl>
                                              <p:pRg st="14" end="14"/>
                                            </p:txEl>
                                          </p:spTgt>
                                        </p:tgtEl>
                                        <p:attrNameLst>
                                          <p:attrName>style.visibility</p:attrName>
                                        </p:attrNameLst>
                                      </p:cBhvr>
                                      <p:to>
                                        <p:strVal val="visible"/>
                                      </p:to>
                                    </p:set>
                                    <p:animEffect transition="in" filter="circle(in)">
                                      <p:cBhvr>
                                        <p:cTn id="82" dur="20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blackWhite">
          <a:xfrm>
            <a:off x="685800" y="523103"/>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AutoShape 3"/>
          <p:cNvSpPr>
            <a:spLocks noChangeArrowheads="1"/>
          </p:cNvSpPr>
          <p:nvPr/>
        </p:nvSpPr>
        <p:spPr bwMode="ltGray">
          <a:xfrm>
            <a:off x="7995444" y="-381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 3</a:t>
            </a:r>
            <a:endParaRPr lang="fa-IR" sz="2400" dirty="0">
              <a:cs typeface="B Titr" panose="00000700000000000000" pitchFamily="2" charset="-78"/>
            </a:endParaRPr>
          </a:p>
        </p:txBody>
      </p:sp>
      <p:sp>
        <p:nvSpPr>
          <p:cNvPr id="9" name="Freeform 7"/>
          <p:cNvSpPr>
            <a:spLocks/>
          </p:cNvSpPr>
          <p:nvPr/>
        </p:nvSpPr>
        <p:spPr bwMode="gray">
          <a:xfrm>
            <a:off x="7696200" y="9341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fa-IR"/>
          </a:p>
        </p:txBody>
      </p:sp>
      <p:sp>
        <p:nvSpPr>
          <p:cNvPr id="7" name="Rectangle 6"/>
          <p:cNvSpPr/>
          <p:nvPr/>
        </p:nvSpPr>
        <p:spPr>
          <a:xfrm>
            <a:off x="685800" y="680621"/>
            <a:ext cx="6934200" cy="5909310"/>
          </a:xfrm>
          <a:prstGeom prst="rect">
            <a:avLst/>
          </a:prstGeom>
        </p:spPr>
        <p:txBody>
          <a:bodyPr wrap="square">
            <a:spAutoFit/>
          </a:bodyPr>
          <a:lstStyle/>
          <a:p>
            <a:pPr marL="82296" indent="0" algn="just" rtl="1">
              <a:buNone/>
            </a:pPr>
            <a:r>
              <a:rPr lang="ar-SA" sz="1500" dirty="0" smtClean="0">
                <a:cs typeface="B Titr" panose="00000700000000000000" pitchFamily="2" charset="-78"/>
              </a:rPr>
              <a:t>علاوه </a:t>
            </a:r>
            <a:r>
              <a:rPr lang="ar-SA" sz="1500" dirty="0">
                <a:cs typeface="B Titr" panose="00000700000000000000" pitchFamily="2" charset="-78"/>
              </a:rPr>
              <a:t>بر حقوق یا مزد مندرج در ماده (2) كه حقوق مبنا تلقی می‏گردد. كاركنان با توجه به عواملی نظیر سختی شرایط  (شرايط نامساعد محيط كار)، خدمت در مناطق خاص جغرافیایی، بازار كار و حساسیت شغل از فوق‏العاده‏های زیر بهره‌مند می‏گردند:</a:t>
            </a:r>
            <a:endParaRPr lang="en-US" sz="1500" dirty="0">
              <a:cs typeface="B Titr" panose="00000700000000000000" pitchFamily="2" charset="-78"/>
            </a:endParaRPr>
          </a:p>
          <a:p>
            <a:pPr marL="82296" algn="just" rtl="1" fontAlgn="base">
              <a:spcBef>
                <a:spcPct val="20000"/>
              </a:spcBef>
              <a:spcAft>
                <a:spcPct val="0"/>
              </a:spcAft>
            </a:pPr>
            <a:r>
              <a:rPr lang="ar-SA" sz="1500" dirty="0">
                <a:cs typeface="B Titr" panose="00000700000000000000" pitchFamily="2" charset="-78"/>
              </a:rPr>
              <a:t> </a:t>
            </a:r>
            <a:r>
              <a:rPr lang="ar-SA" sz="1500" dirty="0">
                <a:solidFill>
                  <a:srgbClr val="FF0000"/>
                </a:solidFill>
                <a:cs typeface="B Titr" panose="00000700000000000000" pitchFamily="2" charset="-78"/>
              </a:rPr>
              <a:t>الف</a:t>
            </a:r>
            <a:r>
              <a:rPr lang="en-US" sz="1500" dirty="0">
                <a:solidFill>
                  <a:srgbClr val="FF0000"/>
                </a:solidFill>
                <a:cs typeface="B Titr" panose="00000700000000000000" pitchFamily="2" charset="-78"/>
              </a:rPr>
              <a:t> - </a:t>
            </a:r>
            <a:r>
              <a:rPr lang="ar-SA" sz="1500" dirty="0">
                <a:solidFill>
                  <a:srgbClr val="FF0000"/>
                </a:solidFill>
                <a:cs typeface="B Titr" panose="00000700000000000000" pitchFamily="2" charset="-78"/>
              </a:rPr>
              <a:t>فوق‏العاده سختی کار (شرایط نامساعد محیط کار)</a:t>
            </a:r>
            <a:endParaRPr lang="en-US" sz="1500" dirty="0">
              <a:solidFill>
                <a:srgbClr val="FF0000"/>
              </a:solidFill>
              <a:cs typeface="B Titr" panose="00000700000000000000" pitchFamily="2" charset="-78"/>
            </a:endParaRPr>
          </a:p>
          <a:p>
            <a:pPr marL="82296" indent="0" algn="just" rtl="1">
              <a:buNone/>
            </a:pPr>
            <a:r>
              <a:rPr lang="ar-SA" sz="1500" dirty="0">
                <a:cs typeface="B Titr" panose="00000700000000000000" pitchFamily="2" charset="-78"/>
              </a:rPr>
              <a:t>مشاغلی که ماهیت وظایف آن‌ها موجب می‏گردد کارکنان با خطرات ناشی از کار در شرایط نامساعد مواجه شوند از فوق‏العاده سختی کار (شرایط نامساعد محیط کار) برخوردار می‏گردند.</a:t>
            </a:r>
            <a:endParaRPr lang="en-US" sz="1500" dirty="0">
              <a:cs typeface="B Titr" panose="00000700000000000000" pitchFamily="2" charset="-78"/>
            </a:endParaRPr>
          </a:p>
          <a:p>
            <a:pPr marL="82296" indent="0" algn="just" rtl="1">
              <a:buNone/>
            </a:pPr>
            <a:r>
              <a:rPr lang="ar-SA" sz="1500" dirty="0">
                <a:solidFill>
                  <a:srgbClr val="FF0000"/>
                </a:solidFill>
                <a:cs typeface="B Titr" panose="00000700000000000000" pitchFamily="2" charset="-78"/>
              </a:rPr>
              <a:t> </a:t>
            </a:r>
            <a:r>
              <a:rPr lang="ar-SA" sz="1500" b="1" dirty="0">
                <a:solidFill>
                  <a:srgbClr val="FF0000"/>
                </a:solidFill>
                <a:cs typeface="B Titr" panose="00000700000000000000" pitchFamily="2" charset="-78"/>
              </a:rPr>
              <a:t>ب</a:t>
            </a:r>
            <a:r>
              <a:rPr lang="en-US" sz="1500" b="1" dirty="0">
                <a:solidFill>
                  <a:srgbClr val="FF0000"/>
                </a:solidFill>
                <a:cs typeface="B Titr" panose="00000700000000000000" pitchFamily="2" charset="-78"/>
              </a:rPr>
              <a:t>- </a:t>
            </a:r>
            <a:r>
              <a:rPr lang="ar-SA" sz="1500" b="1" dirty="0">
                <a:solidFill>
                  <a:srgbClr val="FF0000"/>
                </a:solidFill>
                <a:cs typeface="B Titr" panose="00000700000000000000" pitchFamily="2" charset="-78"/>
              </a:rPr>
              <a:t>فوق‏العاده منطقه</a:t>
            </a:r>
            <a:endParaRPr lang="en-US" sz="1500" b="1" dirty="0">
              <a:solidFill>
                <a:srgbClr val="FF0000"/>
              </a:solidFill>
              <a:cs typeface="B Titr" panose="00000700000000000000" pitchFamily="2" charset="-78"/>
            </a:endParaRPr>
          </a:p>
          <a:p>
            <a:pPr marL="82296" indent="0" algn="just" rtl="1">
              <a:buNone/>
            </a:pPr>
            <a:r>
              <a:rPr lang="ar-SA" sz="1500" dirty="0">
                <a:cs typeface="B Titr" panose="00000700000000000000" pitchFamily="2" charset="-78"/>
              </a:rPr>
              <a:t>فوق‎العاده منطقه شامل نقاط مرزی، مناطق كمتر توسعه‌یافته، بدی آب‌و هوا و مناطق عملیاتی بوده و با در نظر گرفتن وضعیت جغرافیایی، شرایط آب‌و هوا، امکانات زندگی و مناطق جنگی دوران دفاع مقدس به شاغلین در مناطق مذکور پرداخت می‏گردد.</a:t>
            </a:r>
            <a:endParaRPr lang="en-US" sz="1500" dirty="0">
              <a:cs typeface="B Titr" panose="00000700000000000000" pitchFamily="2" charset="-78"/>
            </a:endParaRPr>
          </a:p>
          <a:p>
            <a:pPr marL="82296" indent="0" algn="just" rtl="1">
              <a:buNone/>
            </a:pPr>
            <a:r>
              <a:rPr lang="ar-SA" sz="1500" dirty="0">
                <a:solidFill>
                  <a:srgbClr val="FF0000"/>
                </a:solidFill>
                <a:cs typeface="B Titr" panose="00000700000000000000" pitchFamily="2" charset="-78"/>
              </a:rPr>
              <a:t> </a:t>
            </a:r>
            <a:r>
              <a:rPr lang="ar-SA" sz="1500" b="1" dirty="0">
                <a:solidFill>
                  <a:srgbClr val="FF0000"/>
                </a:solidFill>
                <a:cs typeface="B Titr" panose="00000700000000000000" pitchFamily="2" charset="-78"/>
              </a:rPr>
              <a:t>ج</a:t>
            </a:r>
            <a:r>
              <a:rPr lang="en-US" sz="1500" b="1" dirty="0">
                <a:solidFill>
                  <a:srgbClr val="FF0000"/>
                </a:solidFill>
                <a:cs typeface="B Titr" panose="00000700000000000000" pitchFamily="2" charset="-78"/>
              </a:rPr>
              <a:t>-  </a:t>
            </a:r>
            <a:r>
              <a:rPr lang="ar-SA" sz="1500" b="1" dirty="0">
                <a:solidFill>
                  <a:srgbClr val="FF0000"/>
                </a:solidFill>
                <a:cs typeface="B Titr" panose="00000700000000000000" pitchFamily="2" charset="-78"/>
              </a:rPr>
              <a:t>فوق‏العاده جذب و نگهداشت</a:t>
            </a:r>
            <a:endParaRPr lang="en-US" sz="1500" b="1" dirty="0">
              <a:solidFill>
                <a:srgbClr val="FF0000"/>
              </a:solidFill>
              <a:cs typeface="B Titr" panose="00000700000000000000" pitchFamily="2" charset="-78"/>
            </a:endParaRPr>
          </a:p>
          <a:p>
            <a:pPr marL="82296" indent="0" algn="just" rtl="1">
              <a:buNone/>
            </a:pPr>
            <a:r>
              <a:rPr lang="ar-SA" sz="1500" dirty="0">
                <a:cs typeface="B Titr" panose="00000700000000000000" pitchFamily="2" charset="-78"/>
              </a:rPr>
              <a:t>به‌</a:t>
            </a:r>
            <a:r>
              <a:rPr lang="en-US" sz="1500" dirty="0">
                <a:cs typeface="B Titr" panose="00000700000000000000" pitchFamily="2" charset="-78"/>
              </a:rPr>
              <a:t> </a:t>
            </a:r>
            <a:r>
              <a:rPr lang="ar-SA" sz="1500" dirty="0">
                <a:cs typeface="B Titr" panose="00000700000000000000" pitchFamily="2" charset="-78"/>
              </a:rPr>
              <a:t>منظور ارتقای انگیزه و كارایی كاركنان در انجام وظایف محوله، ریسک‌پذیری، تأثیر اقتصادی فعالیت‏ها بر درآمد شركت، انجام وظایف و حساسیت كار و بهبود كیفیت خدمات، نگهداشت و حمایت از نیروی كارآمد این فوق‏العاده با پیشنهاد شرکت و تصویب مجمع عمومی برقرار می‏گردد</a:t>
            </a:r>
            <a:r>
              <a:rPr lang="ar-SA" sz="1500" dirty="0" smtClean="0">
                <a:cs typeface="B Titr" panose="00000700000000000000" pitchFamily="2" charset="-78"/>
              </a:rPr>
              <a:t>.</a:t>
            </a:r>
            <a:endParaRPr lang="fa-IR" sz="1500" dirty="0" smtClean="0">
              <a:cs typeface="B Titr" panose="00000700000000000000" pitchFamily="2" charset="-78"/>
            </a:endParaRPr>
          </a:p>
          <a:p>
            <a:pPr marL="82296" indent="0" algn="just" rtl="1">
              <a:buNone/>
            </a:pPr>
            <a:endParaRPr lang="fa-IR" sz="1500" dirty="0" smtClean="0">
              <a:cs typeface="B Titr" panose="00000700000000000000" pitchFamily="2" charset="-78"/>
            </a:endParaRPr>
          </a:p>
          <a:p>
            <a:pPr marL="82296" indent="0" algn="just" rtl="1">
              <a:buNone/>
            </a:pPr>
            <a:r>
              <a:rPr lang="fa-IR" sz="1500" u="sng" dirty="0">
                <a:solidFill>
                  <a:srgbClr val="0070C0"/>
                </a:solidFill>
                <a:cs typeface="B Titr" panose="00000700000000000000" pitchFamily="2" charset="-78"/>
              </a:rPr>
              <a:t>تبصره 1- </a:t>
            </a:r>
            <a:r>
              <a:rPr lang="fa-IR" sz="1500" dirty="0">
                <a:solidFill>
                  <a:srgbClr val="0070C0"/>
                </a:solidFill>
                <a:cs typeface="B Titr" panose="00000700000000000000" pitchFamily="2" charset="-78"/>
              </a:rPr>
              <a:t>به منظور وحدت رویه علاوه بر حقوق یا مزد مبنا و فوق‏العاده‏های مقرر در بندهای فوق، پرداخت سایر مزایای رفاهی و انگیزه‏ای مندرج در حکم (نظیر کمک‌هزینه مسکن، کمک‌هزینه اقلام مصرفی خانوار، کمک‌هزینه عائله‌مندی و ...) بر اساس بخشنامه‏های وزارت تعاون، کار و رفاه اجتماعی یا به‌موجب دستورالعمل‏هایی خواهد بود که سیاست‏گذاری آن توسط وزارت نیرو تعیین و توسط مجمع عمومی ابلاغ می‏گردد. </a:t>
            </a:r>
          </a:p>
          <a:p>
            <a:pPr marL="82296" indent="0" algn="just" rtl="1">
              <a:buNone/>
            </a:pPr>
            <a:r>
              <a:rPr lang="fa-IR" sz="1500" u="sng" dirty="0" smtClean="0">
                <a:solidFill>
                  <a:schemeClr val="tx2">
                    <a:lumMod val="75000"/>
                  </a:schemeClr>
                </a:solidFill>
                <a:cs typeface="B Titr" panose="00000700000000000000" pitchFamily="2" charset="-78"/>
              </a:rPr>
              <a:t>تبصره </a:t>
            </a:r>
            <a:r>
              <a:rPr lang="fa-IR" sz="1500" u="sng" dirty="0">
                <a:solidFill>
                  <a:schemeClr val="tx2">
                    <a:lumMod val="75000"/>
                  </a:schemeClr>
                </a:solidFill>
                <a:cs typeface="B Titr" panose="00000700000000000000" pitchFamily="2" charset="-78"/>
              </a:rPr>
              <a:t>2- </a:t>
            </a:r>
            <a:r>
              <a:rPr lang="fa-IR" sz="1500" dirty="0">
                <a:solidFill>
                  <a:schemeClr val="tx2">
                    <a:lumMod val="75000"/>
                  </a:schemeClr>
                </a:solidFill>
                <a:cs typeface="B Titr" panose="00000700000000000000" pitchFamily="2" charset="-78"/>
              </a:rPr>
              <a:t>كلیه فوق‏العاده‏ها بر اساس عوامل مؤثر در تعاریف مذكور تعیین گردیده و در صورت تغییر شرایط حسب موضوع نظیر تغییر سطح مديريت و سرپرستي، وضعیت ایثارگری، تغییر شغل، تغییر شرایط كار، منطقه جغرافیایی و ... صرفاً مادامی‌که تحت آن شرایط قرار دارند از فوق‏العاده مربوطه بهره‌مند می‏گردند.</a:t>
            </a:r>
          </a:p>
          <a:p>
            <a:pPr marL="82296" indent="0" algn="just" rtl="1">
              <a:buNone/>
            </a:pPr>
            <a:endParaRPr lang="en-US" sz="1500" dirty="0">
              <a:solidFill>
                <a:schemeClr val="tx2">
                  <a:lumMod val="60000"/>
                  <a:lumOff val="40000"/>
                </a:schemeClr>
              </a:solidFill>
              <a:cs typeface="B Titr" panose="00000700000000000000" pitchFamily="2" charset="-78"/>
            </a:endParaRPr>
          </a:p>
        </p:txBody>
      </p:sp>
    </p:spTree>
    <p:extLst>
      <p:ext uri="{BB962C8B-B14F-4D97-AF65-F5344CB8AC3E}">
        <p14:creationId xmlns:p14="http://schemas.microsoft.com/office/powerpoint/2010/main" val="234888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circle(in)">
                                      <p:cBhvr>
                                        <p:cTn id="20" dur="2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circle(in)">
                                      <p:cBhvr>
                                        <p:cTn id="25" dur="2000"/>
                                        <p:tgtEl>
                                          <p:spTgt spid="7">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circle(in)">
                                      <p:cBhvr>
                                        <p:cTn id="28" dur="20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circle(in)">
                                      <p:cBhvr>
                                        <p:cTn id="33" dur="2000"/>
                                        <p:tgtEl>
                                          <p:spTgt spid="7">
                                            <p:txEl>
                                              <p:pRg st="5" end="5"/>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circle(in)">
                                      <p:cBhvr>
                                        <p:cTn id="36" dur="2000"/>
                                        <p:tgtEl>
                                          <p:spTgt spid="7">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circle(in)">
                                      <p:cBhvr>
                                        <p:cTn id="41" dur="20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circle(in)">
                                      <p:cBhvr>
                                        <p:cTn id="46"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blackWhite">
          <a:xfrm>
            <a:off x="457200" y="523102"/>
            <a:ext cx="7239000" cy="5801497"/>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lnSpc>
                <a:spcPct val="150000"/>
              </a:lnSpc>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AutoShape 3"/>
          <p:cNvSpPr>
            <a:spLocks noChangeArrowheads="1"/>
          </p:cNvSpPr>
          <p:nvPr/>
        </p:nvSpPr>
        <p:spPr bwMode="ltGray">
          <a:xfrm>
            <a:off x="7995444" y="-381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 4</a:t>
            </a:r>
            <a:endParaRPr lang="fa-IR" sz="2400" dirty="0">
              <a:cs typeface="B Titr" panose="00000700000000000000" pitchFamily="2" charset="-78"/>
            </a:endParaRPr>
          </a:p>
        </p:txBody>
      </p:sp>
      <p:sp>
        <p:nvSpPr>
          <p:cNvPr id="9" name="Freeform 7"/>
          <p:cNvSpPr>
            <a:spLocks/>
          </p:cNvSpPr>
          <p:nvPr/>
        </p:nvSpPr>
        <p:spPr bwMode="gray">
          <a:xfrm>
            <a:off x="7696200" y="9341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fa-IR"/>
          </a:p>
        </p:txBody>
      </p:sp>
      <p:sp>
        <p:nvSpPr>
          <p:cNvPr id="8" name="Content Placeholder 2"/>
          <p:cNvSpPr>
            <a:spLocks noGrp="1"/>
          </p:cNvSpPr>
          <p:nvPr>
            <p:ph idx="1"/>
          </p:nvPr>
        </p:nvSpPr>
        <p:spPr>
          <a:xfrm>
            <a:off x="533400" y="666751"/>
            <a:ext cx="7010400" cy="5657848"/>
          </a:xfrm>
        </p:spPr>
        <p:txBody>
          <a:bodyPr>
            <a:normAutofit fontScale="92500" lnSpcReduction="10000"/>
          </a:bodyPr>
          <a:lstStyle/>
          <a:p>
            <a:pPr marL="82296" indent="0" algn="just" rtl="1">
              <a:buNone/>
            </a:pPr>
            <a:r>
              <a:rPr lang="ar-SA" sz="2000" dirty="0" smtClean="0">
                <a:cs typeface="B Titr" panose="00000700000000000000" pitchFamily="2" charset="-78"/>
              </a:rPr>
              <a:t> </a:t>
            </a:r>
            <a:r>
              <a:rPr lang="ar-SA" sz="1400" dirty="0">
                <a:cs typeface="B Titr" panose="00000700000000000000" pitchFamily="2" charset="-78"/>
              </a:rPr>
              <a:t>با توجه به اینکه در تدوين طرح و ارزيابي مشاغل، عوامل اصلي و فرعي متشکله شغل ملاک عمل بوده و امتيازات لازم به اين عوامل براساس نظام ارزيابي مشاغل تعلق گرفته است، لذا در اجراي طرح کليه پرداختهاي مستمر که تا قبل از تصويب طرح در ارتباط با شرايط شغلي و به تبع شغل در کارگاه پرداخت مي گرديده است در اين طرح در قالب حقوق مبناء و ساير مزايا پيش بيني شده است. مزاياي ديگري جز آنچه به ترتيب زير مقرر مي‏گردد، قابل پرداخت نخواهد بود. </a:t>
            </a:r>
            <a:endParaRPr lang="fa-IR" sz="1400" dirty="0">
              <a:cs typeface="B Titr" panose="00000700000000000000" pitchFamily="2" charset="-78"/>
            </a:endParaRPr>
          </a:p>
          <a:p>
            <a:pPr marL="82296" indent="0" algn="just" rtl="1">
              <a:buNone/>
            </a:pPr>
            <a:endParaRPr lang="fa-IR" sz="1400" dirty="0">
              <a:cs typeface="B Titr" panose="00000700000000000000" pitchFamily="2" charset="-78"/>
            </a:endParaRPr>
          </a:p>
          <a:p>
            <a:pPr marL="82296" indent="0" algn="just" rtl="1">
              <a:buNone/>
            </a:pPr>
            <a:r>
              <a:rPr lang="ar-SA" sz="1500" u="sng" dirty="0" smtClean="0">
                <a:solidFill>
                  <a:srgbClr val="0070C0"/>
                </a:solidFill>
                <a:cs typeface="B Titr" panose="00000700000000000000" pitchFamily="2" charset="-78"/>
              </a:rPr>
              <a:t>تبصره 1</a:t>
            </a:r>
            <a:r>
              <a:rPr lang="ar-SA" sz="1500" dirty="0" smtClean="0">
                <a:solidFill>
                  <a:srgbClr val="0070C0"/>
                </a:solidFill>
                <a:cs typeface="B Titr" panose="00000700000000000000" pitchFamily="2" charset="-78"/>
              </a:rPr>
              <a:t>- حقوق مبناء  شامل: مجموع حقوق شخص، شغل،سنوات، رقم ثابت سالیانه، عامل مهارت و تخصص و فوق‏العاده‏های مدیریت و سرپرستی و ایثارگری است. </a:t>
            </a:r>
            <a:endParaRPr lang="fa-IR" sz="1500" dirty="0" smtClean="0">
              <a:solidFill>
                <a:srgbClr val="0070C0"/>
              </a:solidFill>
              <a:cs typeface="B Titr" panose="00000700000000000000" pitchFamily="2" charset="-78"/>
            </a:endParaRPr>
          </a:p>
          <a:p>
            <a:pPr marL="82296" indent="0" algn="just" rtl="1">
              <a:buNone/>
            </a:pPr>
            <a:r>
              <a:rPr lang="ar-SA" sz="1500" dirty="0" smtClean="0">
                <a:solidFill>
                  <a:srgbClr val="0070C0"/>
                </a:solidFill>
                <a:cs typeface="B Titr" panose="00000700000000000000" pitchFamily="2" charset="-78"/>
              </a:rPr>
              <a:t>حقوق و مزایای این طرح از حاصل جمع امتیازات ضرب‌ درضریب ریالی به‌اضافه حقوق سنوات و رقم ثابت است.</a:t>
            </a:r>
            <a:endParaRPr lang="fa-IR" sz="1500" dirty="0" smtClean="0">
              <a:solidFill>
                <a:srgbClr val="0070C0"/>
              </a:solidFill>
              <a:cs typeface="B Titr" panose="00000700000000000000" pitchFamily="2" charset="-78"/>
            </a:endParaRPr>
          </a:p>
          <a:p>
            <a:pPr marL="368046" indent="-285750" algn="just" rtl="1">
              <a:buFont typeface="Arial" pitchFamily="34" charset="0"/>
              <a:buChar char="•"/>
            </a:pPr>
            <a:endParaRPr lang="fa-IR" sz="1500" dirty="0" smtClean="0">
              <a:solidFill>
                <a:srgbClr val="0070C0"/>
              </a:solidFill>
              <a:cs typeface="B Titr" panose="00000700000000000000" pitchFamily="2" charset="-78"/>
            </a:endParaRPr>
          </a:p>
          <a:p>
            <a:pPr marL="82296" indent="0" algn="just" rtl="1">
              <a:buNone/>
            </a:pPr>
            <a:r>
              <a:rPr lang="fa-IR" sz="1500" u="sng" dirty="0" smtClean="0">
                <a:solidFill>
                  <a:srgbClr val="0070C0"/>
                </a:solidFill>
                <a:cs typeface="B Titr" panose="00000700000000000000" pitchFamily="2" charset="-78"/>
              </a:rPr>
              <a:t>تبصره 2</a:t>
            </a:r>
            <a:r>
              <a:rPr lang="fa-IR" sz="1500" dirty="0" smtClean="0">
                <a:solidFill>
                  <a:srgbClr val="0070C0"/>
                </a:solidFill>
                <a:cs typeface="B Titr" panose="00000700000000000000" pitchFamily="2" charset="-78"/>
              </a:rPr>
              <a:t>- ساير مزایای مندرج در حکم يا قراردادکار شامل موارد ذيل است:</a:t>
            </a:r>
          </a:p>
          <a:p>
            <a:pPr marL="82296" indent="0" algn="just" rtl="1">
              <a:buNone/>
            </a:pPr>
            <a:r>
              <a:rPr lang="fa-IR" sz="1500" dirty="0" smtClean="0">
                <a:solidFill>
                  <a:srgbClr val="0070C0"/>
                </a:solidFill>
                <a:cs typeface="B Titr" panose="00000700000000000000" pitchFamily="2" charset="-78"/>
              </a:rPr>
              <a:t>الف-اقلامي که به‌تبع شرايط محيط کار و منطقه محل خدمت به کارکنان پرداخت مي­گردد، از قبیل سختی (شرايط نامساعد محيط‌كار) و فوق­العاده منطقه.</a:t>
            </a:r>
          </a:p>
          <a:p>
            <a:pPr marL="82296" indent="0" algn="just" rtl="1">
              <a:buNone/>
            </a:pPr>
            <a:r>
              <a:rPr lang="fa-IR" sz="1500" dirty="0" smtClean="0">
                <a:solidFill>
                  <a:srgbClr val="0070C0"/>
                </a:solidFill>
                <a:cs typeface="B Titr" panose="00000700000000000000" pitchFamily="2" charset="-78"/>
              </a:rPr>
              <a:t>ب-عامل انگیزه­اي: شامل فوق­العاده جذب که به منظور ارتقاء انگيزش کارکنان و با نظر کارفرما قابل پرداخت میباشد.</a:t>
            </a:r>
          </a:p>
          <a:p>
            <a:pPr marL="82296" indent="0" algn="just" rtl="1">
              <a:buNone/>
            </a:pPr>
            <a:r>
              <a:rPr lang="fa-IR" sz="1500" dirty="0" smtClean="0">
                <a:solidFill>
                  <a:srgbClr val="0070C0"/>
                </a:solidFill>
                <a:cs typeface="B Titr" panose="00000700000000000000" pitchFamily="2" charset="-78"/>
              </a:rPr>
              <a:t>ج-عوامل رفاهي: که مطابق مصوبات شورايعالي کارو مصوبات هيات وزيران پرداخت مي­گردد. </a:t>
            </a:r>
          </a:p>
          <a:p>
            <a:pPr marL="82296" indent="0" algn="just" rtl="1">
              <a:buNone/>
            </a:pPr>
            <a:r>
              <a:rPr lang="fa-IR" sz="1500" dirty="0" smtClean="0">
                <a:solidFill>
                  <a:srgbClr val="0070C0"/>
                </a:solidFill>
                <a:cs typeface="B Titr" panose="00000700000000000000" pitchFamily="2" charset="-78"/>
              </a:rPr>
              <a:t>ازقبيل :کمک هزينه مسکن، اقلام مصرفی خانوار، عائله­مندي می­باشد.</a:t>
            </a:r>
          </a:p>
          <a:p>
            <a:pPr marL="82296" indent="0" algn="just" rtl="1">
              <a:buNone/>
            </a:pPr>
            <a:endParaRPr lang="fa-IR" sz="1500" dirty="0" smtClean="0">
              <a:solidFill>
                <a:srgbClr val="0070C0"/>
              </a:solidFill>
              <a:cs typeface="B Titr" panose="00000700000000000000" pitchFamily="2" charset="-78"/>
            </a:endParaRPr>
          </a:p>
          <a:p>
            <a:pPr marL="82296" indent="0" algn="just" rtl="1">
              <a:buNone/>
            </a:pPr>
            <a:r>
              <a:rPr lang="fa-IR" sz="1500" u="sng" dirty="0" smtClean="0">
                <a:solidFill>
                  <a:srgbClr val="0070C0"/>
                </a:solidFill>
                <a:cs typeface="B Titr" panose="00000700000000000000" pitchFamily="2" charset="-78"/>
              </a:rPr>
              <a:t>تبصره 3</a:t>
            </a:r>
            <a:r>
              <a:rPr lang="fa-IR" sz="1500" dirty="0" smtClean="0">
                <a:solidFill>
                  <a:srgbClr val="0070C0"/>
                </a:solidFill>
                <a:cs typeface="B Titr" panose="00000700000000000000" pitchFamily="2" charset="-78"/>
              </a:rPr>
              <a:t>- فوق العاده‌ها و مزاياي خارج از حکم كارگزيني يا قرارداد كار:</a:t>
            </a:r>
          </a:p>
          <a:p>
            <a:pPr marL="82296" indent="0" algn="just" rtl="1">
              <a:buNone/>
            </a:pPr>
            <a:r>
              <a:rPr lang="fa-IR" sz="1500" dirty="0" smtClean="0">
                <a:solidFill>
                  <a:srgbClr val="0070C0"/>
                </a:solidFill>
                <a:cs typeface="B Titr" panose="00000700000000000000" pitchFamily="2" charset="-78"/>
              </a:rPr>
              <a:t>الف- حق نوبت کاري، شب‏کاري، اضافه کاري، تعطيل‏کاري و فوق العاده ماموريت و نظاير آنها که با توجه به ضوابط مقرر در قانون کار پرداخت مي گردد.</a:t>
            </a:r>
          </a:p>
          <a:p>
            <a:pPr marL="82296" indent="0" algn="just" rtl="1">
              <a:buNone/>
            </a:pPr>
            <a:r>
              <a:rPr lang="fa-IR" sz="1500" dirty="0" smtClean="0">
                <a:solidFill>
                  <a:srgbClr val="0070C0"/>
                </a:solidFill>
                <a:cs typeface="B Titr" panose="00000700000000000000" pitchFamily="2" charset="-78"/>
              </a:rPr>
              <a:t>ب- مزاياي انگیزشی غیرمستمر خارج از قراردادکار یا حکم کارگزینی (شامل مناسبت­ها، پاداش تحصیلی، اعياد، کارآيي، بهره­وري، رضايت­مندي و ساير موارد) در صورت رضایت­ ­از عملکرد کارکنان و تامين منابع مالي­ مورد نیاز و تصويب مجمع عمومي­ شرکت قابل پرداخت مي‏باشد. مزاياي انگيزشي غير مستمر خارج از حكم كارگزيني يا قرارداد کار بلحاظ غير مستمر بودن، مشمول کسور بازنشستگي نبوده و مبناي محاسبه پاداش پايان خدمت نيز قرار نمي‏</a:t>
            </a:r>
            <a:r>
              <a:rPr lang="fa-IR" sz="1500" dirty="0">
                <a:solidFill>
                  <a:srgbClr val="0070C0"/>
                </a:solidFill>
                <a:cs typeface="B Titr" panose="00000700000000000000" pitchFamily="2" charset="-78"/>
              </a:rPr>
              <a:t>گيرد.</a:t>
            </a:r>
          </a:p>
          <a:p>
            <a:pPr marL="82296" indent="0" algn="just" rtl="1">
              <a:buNone/>
            </a:pPr>
            <a:endParaRPr lang="fa-IR" sz="1400" dirty="0">
              <a:cs typeface="B Titr" panose="00000700000000000000" pitchFamily="2" charset="-78"/>
            </a:endParaRPr>
          </a:p>
          <a:p>
            <a:pPr marL="82296" indent="0" algn="just" rtl="1">
              <a:buNone/>
            </a:pPr>
            <a:endParaRPr lang="en-US" sz="1400" dirty="0">
              <a:cs typeface="B Titr" panose="00000700000000000000" pitchFamily="2" charset="-78"/>
            </a:endParaRPr>
          </a:p>
          <a:p>
            <a:pPr>
              <a:lnSpc>
                <a:spcPct val="160000"/>
              </a:lnSpc>
            </a:pPr>
            <a:endParaRPr lang="en-US" dirty="0"/>
          </a:p>
        </p:txBody>
      </p:sp>
    </p:spTree>
    <p:extLst>
      <p:ext uri="{BB962C8B-B14F-4D97-AF65-F5344CB8AC3E}">
        <p14:creationId xmlns:p14="http://schemas.microsoft.com/office/powerpoint/2010/main" val="356405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blackWhite">
          <a:xfrm>
            <a:off x="457200" y="523103"/>
            <a:ext cx="7239000" cy="1381897"/>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lnSpc>
                <a:spcPct val="150000"/>
              </a:lnSpc>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AutoShape 3"/>
          <p:cNvSpPr>
            <a:spLocks noChangeArrowheads="1"/>
          </p:cNvSpPr>
          <p:nvPr/>
        </p:nvSpPr>
        <p:spPr bwMode="ltGray">
          <a:xfrm>
            <a:off x="7995444" y="-381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ماده5</a:t>
            </a:r>
            <a:endParaRPr lang="fa-IR" sz="2400" dirty="0">
              <a:cs typeface="B Titr" panose="00000700000000000000" pitchFamily="2" charset="-78"/>
            </a:endParaRPr>
          </a:p>
        </p:txBody>
      </p:sp>
      <p:sp>
        <p:nvSpPr>
          <p:cNvPr id="9" name="Freeform 7"/>
          <p:cNvSpPr>
            <a:spLocks/>
          </p:cNvSpPr>
          <p:nvPr/>
        </p:nvSpPr>
        <p:spPr bwMode="gray">
          <a:xfrm>
            <a:off x="7696200" y="9341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fa-IR"/>
          </a:p>
        </p:txBody>
      </p:sp>
      <p:sp>
        <p:nvSpPr>
          <p:cNvPr id="8" name="Content Placeholder 2"/>
          <p:cNvSpPr>
            <a:spLocks noGrp="1"/>
          </p:cNvSpPr>
          <p:nvPr>
            <p:ph idx="1"/>
          </p:nvPr>
        </p:nvSpPr>
        <p:spPr>
          <a:xfrm>
            <a:off x="533400" y="666751"/>
            <a:ext cx="7010400" cy="1085849"/>
          </a:xfrm>
        </p:spPr>
        <p:txBody>
          <a:bodyPr>
            <a:normAutofit lnSpcReduction="10000"/>
          </a:bodyPr>
          <a:lstStyle/>
          <a:p>
            <a:pPr marL="82296" indent="0" algn="just" rtl="1">
              <a:buNone/>
            </a:pPr>
            <a:r>
              <a:rPr lang="ar-SA" sz="1800" dirty="0" smtClean="0">
                <a:cs typeface="B Titr" panose="00000700000000000000" pitchFamily="2" charset="-78"/>
              </a:rPr>
              <a:t>ضریب </a:t>
            </a:r>
            <a:r>
              <a:rPr lang="ar-SA" sz="1800" dirty="0">
                <a:cs typeface="B Titr" panose="00000700000000000000" pitchFamily="2" charset="-78"/>
              </a:rPr>
              <a:t>ریالی همه ساله بر اساس افزایش حقوق سالیانه مصوب وزارت تعاون،کار و رفاه اجتماعی توسط وزارت نیرو تعیین و از سوی مجمع عمومی شرکت ابلاغ می گردد. در هر صورت مجموع حقوق شخص و شغل نبایستی از حداقل حقوق ماهیانه مصوب شورای عالی کار کمتر باشد.</a:t>
            </a:r>
          </a:p>
          <a:p>
            <a:pPr marL="82296" indent="0" algn="just" rtl="1">
              <a:buNone/>
            </a:pPr>
            <a:endParaRPr lang="fa-IR" sz="1800" dirty="0" smtClean="0">
              <a:cs typeface="B Titr" panose="00000700000000000000" pitchFamily="2" charset="-78"/>
            </a:endParaRPr>
          </a:p>
          <a:p>
            <a:pPr marL="82296" indent="0" algn="just" rtl="1">
              <a:buNone/>
            </a:pPr>
            <a:endParaRPr lang="fa-IR" sz="1400" u="sng" dirty="0">
              <a:solidFill>
                <a:srgbClr val="0070C0"/>
              </a:solidFill>
              <a:cs typeface="B Titr" panose="00000700000000000000" pitchFamily="2" charset="-78"/>
            </a:endParaRPr>
          </a:p>
          <a:p>
            <a:pPr marL="82296" indent="0" algn="just" rtl="1">
              <a:buNone/>
            </a:pPr>
            <a:endParaRPr lang="fa-IR" sz="1400" u="sng" dirty="0" smtClean="0">
              <a:solidFill>
                <a:srgbClr val="0070C0"/>
              </a:solidFill>
              <a:cs typeface="B Titr" panose="00000700000000000000" pitchFamily="2" charset="-78"/>
            </a:endParaRPr>
          </a:p>
          <a:p>
            <a:pPr marL="82296" indent="0" algn="just" rtl="1">
              <a:buNone/>
            </a:pPr>
            <a:endParaRPr lang="fa-IR" sz="1400" dirty="0">
              <a:cs typeface="B Titr" panose="00000700000000000000" pitchFamily="2" charset="-78"/>
            </a:endParaRPr>
          </a:p>
          <a:p>
            <a:pPr marL="82296" indent="0" algn="just" rtl="1">
              <a:buNone/>
            </a:pPr>
            <a:endParaRPr lang="en-US" sz="1400" dirty="0">
              <a:cs typeface="B Titr" panose="00000700000000000000" pitchFamily="2" charset="-78"/>
            </a:endParaRPr>
          </a:p>
          <a:p>
            <a:pPr>
              <a:lnSpc>
                <a:spcPct val="160000"/>
              </a:lnSpc>
            </a:pPr>
            <a:endParaRPr lang="en-US" dirty="0"/>
          </a:p>
        </p:txBody>
      </p:sp>
      <p:sp>
        <p:nvSpPr>
          <p:cNvPr id="7" name="AutoShape 3"/>
          <p:cNvSpPr>
            <a:spLocks noChangeArrowheads="1"/>
          </p:cNvSpPr>
          <p:nvPr/>
        </p:nvSpPr>
        <p:spPr bwMode="ltGray">
          <a:xfrm>
            <a:off x="8001000" y="22479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ماده6</a:t>
            </a:r>
            <a:endParaRPr lang="fa-IR" sz="2400" dirty="0">
              <a:cs typeface="B Titr" panose="000007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3176588"/>
            <a:ext cx="9017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240088"/>
            <a:ext cx="7267575"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3480137"/>
            <a:ext cx="6858000" cy="923330"/>
          </a:xfrm>
          <a:prstGeom prst="rect">
            <a:avLst/>
          </a:prstGeom>
        </p:spPr>
        <p:txBody>
          <a:bodyPr wrap="square">
            <a:spAutoFit/>
          </a:bodyPr>
          <a:lstStyle/>
          <a:p>
            <a:pPr algn="r"/>
            <a:r>
              <a:rPr lang="fa-IR" dirty="0">
                <a:cs typeface="B Titr" panose="00000700000000000000" pitchFamily="2" charset="-78"/>
              </a:rPr>
              <a:t>از تاریخ اجرای این طرح هرگونه استخدام، انتصاب، ارتقاء و جابجایی شغلی منوط به دارا بودن شرایط احراز مندرج در شناسنامه شغل است و انتصاب کارکنان غیر واجد شرایط احراز عمومی (تجربی و تحصیلی) ممنوع است.</a:t>
            </a: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7" y="5614988"/>
            <a:ext cx="9017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772" y="5230640"/>
            <a:ext cx="7273925"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3"/>
          <p:cNvSpPr>
            <a:spLocks noChangeArrowheads="1"/>
          </p:cNvSpPr>
          <p:nvPr/>
        </p:nvSpPr>
        <p:spPr bwMode="ltGray">
          <a:xfrm>
            <a:off x="8001000" y="44577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ماده7</a:t>
            </a:r>
            <a:endParaRPr lang="fa-IR" sz="2400" dirty="0">
              <a:cs typeface="B Titr" panose="00000700000000000000" pitchFamily="2" charset="-78"/>
            </a:endParaRPr>
          </a:p>
        </p:txBody>
      </p:sp>
      <p:sp>
        <p:nvSpPr>
          <p:cNvPr id="5" name="Rectangle 4"/>
          <p:cNvSpPr/>
          <p:nvPr/>
        </p:nvSpPr>
        <p:spPr>
          <a:xfrm>
            <a:off x="609600" y="5398294"/>
            <a:ext cx="6858000" cy="1400383"/>
          </a:xfrm>
          <a:prstGeom prst="rect">
            <a:avLst/>
          </a:prstGeom>
        </p:spPr>
        <p:txBody>
          <a:bodyPr wrap="square">
            <a:spAutoFit/>
          </a:bodyPr>
          <a:lstStyle/>
          <a:p>
            <a:pPr algn="r"/>
            <a:r>
              <a:rPr lang="fa-IR" sz="1700" dirty="0">
                <a:cs typeface="B Titr" panose="00000700000000000000" pitchFamily="2" charset="-78"/>
              </a:rPr>
              <a:t>تنزل گروه صرفاً با رعايت يکي از شرايط زير ممکن است:</a:t>
            </a:r>
          </a:p>
          <a:p>
            <a:pPr algn="r"/>
            <a:r>
              <a:rPr lang="fa-IR" sz="1700" dirty="0">
                <a:cs typeface="B Titr" panose="00000700000000000000" pitchFamily="2" charset="-78"/>
              </a:rPr>
              <a:t>الف- تقاضاي کتبي فرد ذيربط بنا به دلايل شخصي يا پزشکي</a:t>
            </a:r>
          </a:p>
          <a:p>
            <a:pPr algn="r"/>
            <a:r>
              <a:rPr lang="fa-IR" sz="1700" dirty="0">
                <a:cs typeface="B Titr" panose="00000700000000000000" pitchFamily="2" charset="-78"/>
              </a:rPr>
              <a:t>ب - در اجراي تبصره 1 ماده 92 قانون کار</a:t>
            </a:r>
          </a:p>
          <a:p>
            <a:pPr algn="r"/>
            <a:r>
              <a:rPr lang="fa-IR" sz="1700" dirty="0">
                <a:cs typeface="B Titr" panose="00000700000000000000" pitchFamily="2" charset="-78"/>
              </a:rPr>
              <a:t>تبصره: در صورت تنزل گروه افراد براساس بند الف اين ماده، تعيين مزد (حقوق) با توجه به شرايط جديد صورت مي­گيرد</a:t>
            </a:r>
            <a:r>
              <a:rPr lang="fa-IR" sz="1700" dirty="0"/>
              <a:t>.</a:t>
            </a:r>
          </a:p>
        </p:txBody>
      </p:sp>
    </p:spTree>
    <p:extLst>
      <p:ext uri="{BB962C8B-B14F-4D97-AF65-F5344CB8AC3E}">
        <p14:creationId xmlns:p14="http://schemas.microsoft.com/office/powerpoint/2010/main" val="246564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blackWhite">
          <a:xfrm>
            <a:off x="457200" y="523103"/>
            <a:ext cx="7239000" cy="1381897"/>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lnSpc>
                <a:spcPct val="150000"/>
              </a:lnSpc>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AutoShape 3"/>
          <p:cNvSpPr>
            <a:spLocks noChangeArrowheads="1"/>
          </p:cNvSpPr>
          <p:nvPr/>
        </p:nvSpPr>
        <p:spPr bwMode="ltGray">
          <a:xfrm>
            <a:off x="7995444" y="381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ماده8</a:t>
            </a:r>
            <a:endParaRPr lang="fa-IR" sz="2400" dirty="0">
              <a:cs typeface="B Titr" panose="00000700000000000000" pitchFamily="2" charset="-78"/>
            </a:endParaRPr>
          </a:p>
        </p:txBody>
      </p:sp>
      <p:sp>
        <p:nvSpPr>
          <p:cNvPr id="9" name="Freeform 7"/>
          <p:cNvSpPr>
            <a:spLocks/>
          </p:cNvSpPr>
          <p:nvPr/>
        </p:nvSpPr>
        <p:spPr bwMode="gray">
          <a:xfrm>
            <a:off x="7696200" y="9341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fa-IR"/>
          </a:p>
        </p:txBody>
      </p:sp>
      <p:sp>
        <p:nvSpPr>
          <p:cNvPr id="8" name="Content Placeholder 2"/>
          <p:cNvSpPr>
            <a:spLocks noGrp="1"/>
          </p:cNvSpPr>
          <p:nvPr>
            <p:ph idx="1"/>
          </p:nvPr>
        </p:nvSpPr>
        <p:spPr>
          <a:xfrm>
            <a:off x="533400" y="666751"/>
            <a:ext cx="7010400" cy="1085849"/>
          </a:xfrm>
        </p:spPr>
        <p:txBody>
          <a:bodyPr>
            <a:normAutofit lnSpcReduction="10000"/>
          </a:bodyPr>
          <a:lstStyle/>
          <a:p>
            <a:pPr marL="82296" indent="0" algn="just" rtl="1">
              <a:buNone/>
            </a:pPr>
            <a:r>
              <a:rPr lang="fa-IR" sz="1800" dirty="0" smtClean="0">
                <a:cs typeface="B Titr" panose="00000700000000000000" pitchFamily="2" charset="-78"/>
              </a:rPr>
              <a:t>به </a:t>
            </a:r>
            <a:r>
              <a:rPr lang="ar-SA" sz="1800" dirty="0" smtClean="0">
                <a:cs typeface="B Titr" panose="00000700000000000000" pitchFamily="2" charset="-78"/>
              </a:rPr>
              <a:t>استناد </a:t>
            </a:r>
            <a:r>
              <a:rPr lang="ar-SA" sz="1800" dirty="0">
                <a:cs typeface="B Titr" panose="00000700000000000000" pitchFamily="2" charset="-78"/>
              </a:rPr>
              <a:t>ماده 49 قانون کار و به منظور استقرار مناسبات صحیح شرکت با بازار کار و چگونگی اجرای مناسب این طرح، کمیته طبقه‏بندی و ارزشیابی مشاغل با ترکیب و شرایطی که در قانون كار پیش­بینی شده است در شرکت تشکیل و برابر اختیارات و مسئولیت‌های خود اقدام خواهد نمود.</a:t>
            </a:r>
          </a:p>
          <a:p>
            <a:pPr marL="82296" indent="0" algn="just" rtl="1">
              <a:buNone/>
            </a:pPr>
            <a:endParaRPr lang="fa-IR" sz="1800" dirty="0" smtClean="0">
              <a:cs typeface="B Titr" panose="00000700000000000000" pitchFamily="2" charset="-78"/>
            </a:endParaRPr>
          </a:p>
          <a:p>
            <a:pPr marL="82296" indent="0" algn="just" rtl="1">
              <a:buNone/>
            </a:pPr>
            <a:endParaRPr lang="fa-IR" sz="1800" u="sng" dirty="0">
              <a:solidFill>
                <a:srgbClr val="0070C0"/>
              </a:solidFill>
              <a:cs typeface="B Titr" panose="00000700000000000000" pitchFamily="2" charset="-78"/>
            </a:endParaRPr>
          </a:p>
          <a:p>
            <a:pPr marL="82296" indent="0" algn="just" rtl="1">
              <a:buNone/>
            </a:pPr>
            <a:endParaRPr lang="fa-IR" sz="1400" u="sng" dirty="0" smtClean="0">
              <a:solidFill>
                <a:srgbClr val="0070C0"/>
              </a:solidFill>
              <a:cs typeface="B Titr" panose="00000700000000000000" pitchFamily="2" charset="-78"/>
            </a:endParaRPr>
          </a:p>
          <a:p>
            <a:pPr marL="82296" indent="0" algn="just" rtl="1">
              <a:buNone/>
            </a:pPr>
            <a:endParaRPr lang="fa-IR" sz="1400" dirty="0">
              <a:cs typeface="B Titr" panose="00000700000000000000" pitchFamily="2" charset="-78"/>
            </a:endParaRPr>
          </a:p>
          <a:p>
            <a:pPr marL="82296" indent="0" algn="just" rtl="1">
              <a:buNone/>
            </a:pPr>
            <a:endParaRPr lang="en-US" sz="1400" dirty="0">
              <a:cs typeface="B Titr" panose="00000700000000000000" pitchFamily="2" charset="-78"/>
            </a:endParaRPr>
          </a:p>
          <a:p>
            <a:pPr>
              <a:lnSpc>
                <a:spcPct val="160000"/>
              </a:lnSpc>
            </a:pPr>
            <a:endParaRPr lang="en-US" dirty="0"/>
          </a:p>
        </p:txBody>
      </p:sp>
      <p:sp>
        <p:nvSpPr>
          <p:cNvPr id="7" name="AutoShape 3"/>
          <p:cNvSpPr>
            <a:spLocks noChangeArrowheads="1"/>
          </p:cNvSpPr>
          <p:nvPr/>
        </p:nvSpPr>
        <p:spPr bwMode="ltGray">
          <a:xfrm>
            <a:off x="8001000" y="2247900"/>
            <a:ext cx="1072356" cy="1409700"/>
          </a:xfrm>
          <a:prstGeom prst="rightArrow">
            <a:avLst>
              <a:gd name="adj1" fmla="val 11930"/>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ماده9</a:t>
            </a:r>
            <a:endParaRPr lang="fa-IR" sz="2400" dirty="0">
              <a:cs typeface="B Titr" panose="000007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3176588"/>
            <a:ext cx="9017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3034644"/>
            <a:ext cx="7267575" cy="170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3480137"/>
            <a:ext cx="6858000" cy="1400383"/>
          </a:xfrm>
          <a:prstGeom prst="rect">
            <a:avLst/>
          </a:prstGeom>
        </p:spPr>
        <p:txBody>
          <a:bodyPr wrap="square">
            <a:spAutoFit/>
          </a:bodyPr>
          <a:lstStyle/>
          <a:p>
            <a:pPr algn="r"/>
            <a:r>
              <a:rPr lang="fa-IR" sz="1700" dirty="0" smtClean="0">
                <a:cs typeface="B Titr" panose="00000700000000000000" pitchFamily="2" charset="-78"/>
              </a:rPr>
              <a:t>هرگونه </a:t>
            </a:r>
            <a:r>
              <a:rPr lang="fa-IR" sz="1700" dirty="0">
                <a:cs typeface="B Titr" panose="00000700000000000000" pitchFamily="2" charset="-78"/>
              </a:rPr>
              <a:t>تغییر در ضوابط طرح با رعایت مفاد آیین‌نامه اجرایی تبصره 1 ماده 49 قانون کار، تایید وزارت تعاون، کار و رفاه اجتماعی، وزارت نیرو و تصویب مجمع عمومی شرکت و هرگونه تغييرات در جداول طرح با تاييد وزارت نيرو و پس از تصویب مجمع عمومی شرکت قابل اجرا خواهد بود. </a:t>
            </a:r>
          </a:p>
          <a:p>
            <a:pPr algn="r"/>
            <a:r>
              <a:rPr lang="fa-IR" sz="1700" dirty="0" smtClean="0">
                <a:cs typeface="B Titr" panose="00000700000000000000" pitchFamily="2" charset="-78"/>
              </a:rPr>
              <a:t> </a:t>
            </a:r>
            <a:endParaRPr lang="fa-IR" sz="1700" dirty="0">
              <a:cs typeface="B Titr" panose="00000700000000000000" pitchFamily="2" charset="-78"/>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7" y="5614988"/>
            <a:ext cx="9017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772" y="5230640"/>
            <a:ext cx="7273925"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3"/>
          <p:cNvSpPr>
            <a:spLocks noChangeArrowheads="1"/>
          </p:cNvSpPr>
          <p:nvPr/>
        </p:nvSpPr>
        <p:spPr bwMode="ltGray">
          <a:xfrm>
            <a:off x="8001000" y="44577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ماده10</a:t>
            </a:r>
            <a:endParaRPr lang="fa-IR" sz="2400" dirty="0">
              <a:cs typeface="B Titr" panose="00000700000000000000" pitchFamily="2" charset="-78"/>
            </a:endParaRPr>
          </a:p>
        </p:txBody>
      </p:sp>
      <p:sp>
        <p:nvSpPr>
          <p:cNvPr id="5" name="Rectangle 4"/>
          <p:cNvSpPr/>
          <p:nvPr/>
        </p:nvSpPr>
        <p:spPr>
          <a:xfrm>
            <a:off x="609600" y="5398294"/>
            <a:ext cx="6858000" cy="923330"/>
          </a:xfrm>
          <a:prstGeom prst="rect">
            <a:avLst/>
          </a:prstGeom>
        </p:spPr>
        <p:txBody>
          <a:bodyPr wrap="square">
            <a:spAutoFit/>
          </a:bodyPr>
          <a:lstStyle/>
          <a:p>
            <a:pPr algn="r"/>
            <a:r>
              <a:rPr lang="fa-IR" dirty="0" smtClean="0">
                <a:cs typeface="B Titr" panose="00000700000000000000" pitchFamily="2" charset="-78"/>
              </a:rPr>
              <a:t>اختلافات </a:t>
            </a:r>
            <a:r>
              <a:rPr lang="fa-IR" dirty="0">
                <a:cs typeface="B Titr" panose="00000700000000000000" pitchFamily="2" charset="-78"/>
              </a:rPr>
              <a:t>ناشی از اجرای طرح به ترتیب توسط کمیته طبقه‏بندی و ارزشیابی مشاغل شرکت، مجمع عمومی و در صورت عدم حصول نتیجه، برابر مقررات قانون کار در مراجع ذیصلاح رسیدگی می‏شود</a:t>
            </a:r>
            <a:r>
              <a:rPr lang="fa-IR" dirty="0" smtClean="0">
                <a:cs typeface="B Titr" panose="00000700000000000000" pitchFamily="2" charset="-78"/>
              </a:rPr>
              <a:t>.</a:t>
            </a:r>
            <a:r>
              <a:rPr lang="fa-IR" dirty="0" smtClean="0"/>
              <a:t>.</a:t>
            </a:r>
            <a:endParaRPr lang="fa-IR" dirty="0"/>
          </a:p>
        </p:txBody>
      </p:sp>
    </p:spTree>
    <p:extLst>
      <p:ext uri="{BB962C8B-B14F-4D97-AF65-F5344CB8AC3E}">
        <p14:creationId xmlns:p14="http://schemas.microsoft.com/office/powerpoint/2010/main" val="22124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blackWhite">
          <a:xfrm>
            <a:off x="457200" y="523103"/>
            <a:ext cx="7239000" cy="1381897"/>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lnSpc>
                <a:spcPct val="150000"/>
              </a:lnSpc>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AutoShape 3"/>
          <p:cNvSpPr>
            <a:spLocks noChangeArrowheads="1"/>
          </p:cNvSpPr>
          <p:nvPr/>
        </p:nvSpPr>
        <p:spPr bwMode="ltGray">
          <a:xfrm>
            <a:off x="7995444" y="-381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ماده8</a:t>
            </a:r>
            <a:endParaRPr lang="fa-IR" sz="2400" dirty="0">
              <a:cs typeface="B Titr" panose="00000700000000000000" pitchFamily="2" charset="-78"/>
            </a:endParaRPr>
          </a:p>
        </p:txBody>
      </p:sp>
      <p:sp>
        <p:nvSpPr>
          <p:cNvPr id="9" name="Freeform 7"/>
          <p:cNvSpPr>
            <a:spLocks/>
          </p:cNvSpPr>
          <p:nvPr/>
        </p:nvSpPr>
        <p:spPr bwMode="gray">
          <a:xfrm>
            <a:off x="7696200" y="9341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fa-IR"/>
          </a:p>
        </p:txBody>
      </p:sp>
      <p:sp>
        <p:nvSpPr>
          <p:cNvPr id="8" name="Content Placeholder 2"/>
          <p:cNvSpPr>
            <a:spLocks noGrp="1"/>
          </p:cNvSpPr>
          <p:nvPr>
            <p:ph idx="1"/>
          </p:nvPr>
        </p:nvSpPr>
        <p:spPr>
          <a:xfrm>
            <a:off x="533400" y="666751"/>
            <a:ext cx="7010400" cy="1085849"/>
          </a:xfrm>
        </p:spPr>
        <p:txBody>
          <a:bodyPr>
            <a:normAutofit lnSpcReduction="10000"/>
          </a:bodyPr>
          <a:lstStyle/>
          <a:p>
            <a:pPr marL="82296" indent="0" algn="just" rtl="1">
              <a:buNone/>
            </a:pPr>
            <a:r>
              <a:rPr lang="fa-IR" sz="1800" dirty="0" smtClean="0">
                <a:cs typeface="B Titr" panose="00000700000000000000" pitchFamily="2" charset="-78"/>
              </a:rPr>
              <a:t>به </a:t>
            </a:r>
            <a:r>
              <a:rPr lang="ar-SA" sz="1800" dirty="0" smtClean="0">
                <a:cs typeface="B Titr" panose="00000700000000000000" pitchFamily="2" charset="-78"/>
              </a:rPr>
              <a:t>استناد </a:t>
            </a:r>
            <a:r>
              <a:rPr lang="ar-SA" sz="1800" dirty="0">
                <a:cs typeface="B Titr" panose="00000700000000000000" pitchFamily="2" charset="-78"/>
              </a:rPr>
              <a:t>ماده 49 قانون کار و به منظور استقرار مناسبات صحیح شرکت با بازار کار و چگونگی اجرای مناسب این طرح، کمیته طبقه‏بندی و ارزشیابی مشاغل با ترکیب و شرایطی که در قانون كار پیش­بینی شده است در شرکت تشکیل و برابر اختیارات و مسئولیت‌های خود اقدام خواهد نمود.</a:t>
            </a:r>
          </a:p>
          <a:p>
            <a:pPr marL="82296" indent="0" algn="just" rtl="1">
              <a:buNone/>
            </a:pPr>
            <a:endParaRPr lang="fa-IR" sz="1400" dirty="0" smtClean="0">
              <a:cs typeface="B Titr" panose="00000700000000000000" pitchFamily="2" charset="-78"/>
            </a:endParaRPr>
          </a:p>
          <a:p>
            <a:pPr marL="82296" indent="0" algn="just" rtl="1">
              <a:buNone/>
            </a:pPr>
            <a:endParaRPr lang="fa-IR" sz="1400" u="sng" dirty="0">
              <a:solidFill>
                <a:srgbClr val="0070C0"/>
              </a:solidFill>
              <a:cs typeface="B Titr" panose="00000700000000000000" pitchFamily="2" charset="-78"/>
            </a:endParaRPr>
          </a:p>
          <a:p>
            <a:pPr marL="82296" indent="0" algn="just" rtl="1">
              <a:buNone/>
            </a:pPr>
            <a:endParaRPr lang="fa-IR" sz="1400" u="sng" dirty="0" smtClean="0">
              <a:solidFill>
                <a:srgbClr val="0070C0"/>
              </a:solidFill>
              <a:cs typeface="B Titr" panose="00000700000000000000" pitchFamily="2" charset="-78"/>
            </a:endParaRPr>
          </a:p>
          <a:p>
            <a:pPr marL="82296" indent="0" algn="just" rtl="1">
              <a:buNone/>
            </a:pPr>
            <a:endParaRPr lang="fa-IR" sz="1400" dirty="0">
              <a:cs typeface="B Titr" panose="00000700000000000000" pitchFamily="2" charset="-78"/>
            </a:endParaRPr>
          </a:p>
          <a:p>
            <a:pPr marL="82296" indent="0" algn="just" rtl="1">
              <a:buNone/>
            </a:pPr>
            <a:endParaRPr lang="en-US" sz="1400" dirty="0">
              <a:cs typeface="B Titr" panose="00000700000000000000" pitchFamily="2" charset="-78"/>
            </a:endParaRPr>
          </a:p>
          <a:p>
            <a:pPr>
              <a:lnSpc>
                <a:spcPct val="160000"/>
              </a:lnSpc>
            </a:pPr>
            <a:endParaRPr lang="en-US" dirty="0"/>
          </a:p>
        </p:txBody>
      </p:sp>
      <p:sp>
        <p:nvSpPr>
          <p:cNvPr id="7" name="AutoShape 3"/>
          <p:cNvSpPr>
            <a:spLocks noChangeArrowheads="1"/>
          </p:cNvSpPr>
          <p:nvPr/>
        </p:nvSpPr>
        <p:spPr bwMode="ltGray">
          <a:xfrm>
            <a:off x="8001000" y="2247900"/>
            <a:ext cx="1072356" cy="1409700"/>
          </a:xfrm>
          <a:prstGeom prst="rightArrow">
            <a:avLst>
              <a:gd name="adj1" fmla="val 11930"/>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ماده9</a:t>
            </a:r>
            <a:endParaRPr lang="fa-IR" sz="2400" dirty="0">
              <a:cs typeface="B Titr" panose="000007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3176588"/>
            <a:ext cx="9017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240088"/>
            <a:ext cx="7267575"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3480137"/>
            <a:ext cx="6858000" cy="1415772"/>
          </a:xfrm>
          <a:prstGeom prst="rect">
            <a:avLst/>
          </a:prstGeom>
        </p:spPr>
        <p:txBody>
          <a:bodyPr wrap="square">
            <a:spAutoFit/>
          </a:bodyPr>
          <a:lstStyle/>
          <a:p>
            <a:pPr algn="r"/>
            <a:r>
              <a:rPr lang="fa-IR" dirty="0" smtClean="0">
                <a:cs typeface="B Titr" panose="00000700000000000000" pitchFamily="2" charset="-78"/>
              </a:rPr>
              <a:t>هرگونه </a:t>
            </a:r>
            <a:r>
              <a:rPr lang="fa-IR" dirty="0">
                <a:cs typeface="B Titr" panose="00000700000000000000" pitchFamily="2" charset="-78"/>
              </a:rPr>
              <a:t>تغییر در ضوابط طرح با رعایت مفاد آیین‌نامه اجرایی تبصره 1 ماده 49 قانون کار، تایید وزارت تعاون، کار و رفاه اجتماعی، وزارت نیرو و تصویب مجمع عمومی شرکت و هرگونه تغييرات در جداول طرح با تاييد وزارت نيرو و پس از تصویب مجمع عمومی شرکت قابل اجرا خواهد بود. </a:t>
            </a:r>
          </a:p>
          <a:p>
            <a:pPr algn="r"/>
            <a:r>
              <a:rPr lang="fa-IR" sz="1400" dirty="0" smtClean="0">
                <a:cs typeface="B Titr" panose="00000700000000000000" pitchFamily="2" charset="-78"/>
              </a:rPr>
              <a:t> </a:t>
            </a:r>
            <a:endParaRPr lang="fa-IR" sz="1400" dirty="0">
              <a:cs typeface="B Titr" panose="00000700000000000000" pitchFamily="2" charset="-78"/>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7" y="5614988"/>
            <a:ext cx="9017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772" y="5230640"/>
            <a:ext cx="7273925"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3"/>
          <p:cNvSpPr>
            <a:spLocks noChangeArrowheads="1"/>
          </p:cNvSpPr>
          <p:nvPr/>
        </p:nvSpPr>
        <p:spPr bwMode="ltGray">
          <a:xfrm>
            <a:off x="8001000" y="44577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ماده10</a:t>
            </a:r>
            <a:endParaRPr lang="fa-IR" sz="2400" dirty="0">
              <a:cs typeface="B Titr" panose="00000700000000000000" pitchFamily="2" charset="-78"/>
            </a:endParaRPr>
          </a:p>
        </p:txBody>
      </p:sp>
      <p:sp>
        <p:nvSpPr>
          <p:cNvPr id="5" name="Rectangle 4"/>
          <p:cNvSpPr/>
          <p:nvPr/>
        </p:nvSpPr>
        <p:spPr>
          <a:xfrm>
            <a:off x="609600" y="5398294"/>
            <a:ext cx="6858000" cy="923330"/>
          </a:xfrm>
          <a:prstGeom prst="rect">
            <a:avLst/>
          </a:prstGeom>
        </p:spPr>
        <p:txBody>
          <a:bodyPr wrap="square">
            <a:spAutoFit/>
          </a:bodyPr>
          <a:lstStyle/>
          <a:p>
            <a:pPr algn="r"/>
            <a:r>
              <a:rPr lang="fa-IR" dirty="0" smtClean="0">
                <a:cs typeface="B Titr" panose="00000700000000000000" pitchFamily="2" charset="-78"/>
              </a:rPr>
              <a:t>اختلافات </a:t>
            </a:r>
            <a:r>
              <a:rPr lang="fa-IR" dirty="0">
                <a:cs typeface="B Titr" panose="00000700000000000000" pitchFamily="2" charset="-78"/>
              </a:rPr>
              <a:t>ناشی از اجرای طرح به ترتیب توسط کمیته طبقه‏بندی و ارزشیابی مشاغل شرکت، مجمع عمومی و در صورت عدم حصول نتیجه، برابر مقررات قانون کار در مراجع ذیصلاح رسیدگی می‏شود</a:t>
            </a:r>
            <a:r>
              <a:rPr lang="fa-IR" dirty="0" smtClean="0">
                <a:cs typeface="B Titr" panose="00000700000000000000" pitchFamily="2" charset="-78"/>
              </a:rPr>
              <a:t>.</a:t>
            </a:r>
            <a:r>
              <a:rPr lang="fa-IR" dirty="0" smtClean="0"/>
              <a:t>.</a:t>
            </a:r>
            <a:endParaRPr lang="fa-IR" dirty="0"/>
          </a:p>
        </p:txBody>
      </p:sp>
    </p:spTree>
    <p:extLst>
      <p:ext uri="{BB962C8B-B14F-4D97-AF65-F5344CB8AC3E}">
        <p14:creationId xmlns:p14="http://schemas.microsoft.com/office/powerpoint/2010/main" val="42448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rrowheads="1"/>
          </p:cNvSpPr>
          <p:nvPr/>
        </p:nvSpPr>
        <p:spPr bwMode="blackWhite">
          <a:xfrm>
            <a:off x="457200" y="523103"/>
            <a:ext cx="7239000" cy="1381897"/>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lnSpc>
                <a:spcPct val="150000"/>
              </a:lnSpc>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AutoShape 3"/>
          <p:cNvSpPr>
            <a:spLocks noChangeArrowheads="1"/>
          </p:cNvSpPr>
          <p:nvPr/>
        </p:nvSpPr>
        <p:spPr bwMode="ltGray">
          <a:xfrm>
            <a:off x="7995444" y="-38100"/>
            <a:ext cx="1072356" cy="1409700"/>
          </a:xfrm>
          <a:prstGeom prst="rightArrow">
            <a:avLst>
              <a:gd name="adj1" fmla="val 17189"/>
              <a:gd name="adj2" fmla="val 98753"/>
            </a:avLst>
          </a:prstGeom>
          <a:gradFill rotWithShape="1">
            <a:gsLst>
              <a:gs pos="0">
                <a:schemeClr val="accent1">
                  <a:gamma/>
                  <a:tint val="0"/>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400" dirty="0" smtClean="0">
                <a:cs typeface="B Titr" panose="00000700000000000000" pitchFamily="2" charset="-78"/>
              </a:rPr>
              <a:t>ماده10</a:t>
            </a:r>
            <a:endParaRPr lang="fa-IR" sz="2400" dirty="0">
              <a:cs typeface="B Titr" panose="00000700000000000000" pitchFamily="2" charset="-78"/>
            </a:endParaRPr>
          </a:p>
        </p:txBody>
      </p:sp>
      <p:sp>
        <p:nvSpPr>
          <p:cNvPr id="9" name="Freeform 7"/>
          <p:cNvSpPr>
            <a:spLocks/>
          </p:cNvSpPr>
          <p:nvPr/>
        </p:nvSpPr>
        <p:spPr bwMode="gray">
          <a:xfrm>
            <a:off x="7696200" y="9341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fa-IR"/>
          </a:p>
        </p:txBody>
      </p:sp>
      <p:sp>
        <p:nvSpPr>
          <p:cNvPr id="8" name="Content Placeholder 2"/>
          <p:cNvSpPr>
            <a:spLocks noGrp="1"/>
          </p:cNvSpPr>
          <p:nvPr>
            <p:ph idx="1"/>
          </p:nvPr>
        </p:nvSpPr>
        <p:spPr>
          <a:xfrm>
            <a:off x="533400" y="666751"/>
            <a:ext cx="7010400" cy="2533649"/>
          </a:xfrm>
        </p:spPr>
        <p:txBody>
          <a:bodyPr>
            <a:normAutofit/>
          </a:bodyPr>
          <a:lstStyle/>
          <a:p>
            <a:pPr marL="82296" indent="0" algn="just" rtl="1">
              <a:buNone/>
            </a:pPr>
            <a:r>
              <a:rPr lang="ar-SA" sz="1800" dirty="0" smtClean="0">
                <a:cs typeface="B Titr" panose="00000700000000000000" pitchFamily="2" charset="-78"/>
              </a:rPr>
              <a:t>این </a:t>
            </a:r>
            <a:r>
              <a:rPr lang="ar-SA" sz="1800" dirty="0">
                <a:cs typeface="B Titr" panose="00000700000000000000" pitchFamily="2" charset="-78"/>
              </a:rPr>
              <a:t>طرح و دستورالعمل‏های اجرایی آن در تاریخ </a:t>
            </a:r>
            <a:r>
              <a:rPr lang="fa-IR" sz="1800" dirty="0" smtClean="0">
                <a:cs typeface="B Titr" panose="00000700000000000000" pitchFamily="2" charset="-78"/>
              </a:rPr>
              <a:t>1399</a:t>
            </a:r>
            <a:r>
              <a:rPr lang="ar-SA" sz="1800" dirty="0" smtClean="0">
                <a:cs typeface="B Titr" panose="00000700000000000000" pitchFamily="2" charset="-78"/>
              </a:rPr>
              <a:t>/12/1</a:t>
            </a:r>
            <a:r>
              <a:rPr lang="fa-IR" sz="1800" dirty="0" smtClean="0">
                <a:cs typeface="B Titr" panose="00000700000000000000" pitchFamily="2" charset="-78"/>
              </a:rPr>
              <a:t>2 </a:t>
            </a:r>
            <a:r>
              <a:rPr lang="ar-SA" sz="1800" dirty="0" smtClean="0">
                <a:cs typeface="B Titr" panose="00000700000000000000" pitchFamily="2" charset="-78"/>
              </a:rPr>
              <a:t>به </a:t>
            </a:r>
            <a:r>
              <a:rPr lang="ar-SA" sz="1800" dirty="0">
                <a:cs typeface="B Titr" panose="00000700000000000000" pitchFamily="2" charset="-78"/>
              </a:rPr>
              <a:t>تصویب وزارت </a:t>
            </a:r>
            <a:r>
              <a:rPr lang="ar-SA" sz="1800" dirty="0" smtClean="0">
                <a:cs typeface="B Titr" panose="00000700000000000000" pitchFamily="2" charset="-78"/>
              </a:rPr>
              <a:t>تعاون</a:t>
            </a:r>
            <a:r>
              <a:rPr lang="ar-SA" sz="1800" dirty="0">
                <a:cs typeface="B Titr" panose="00000700000000000000" pitchFamily="2" charset="-78"/>
              </a:rPr>
              <a:t>، کار و رفاه اجتماعی رسیده و از </a:t>
            </a:r>
            <a:r>
              <a:rPr lang="ar-SA" sz="1800" dirty="0" smtClean="0">
                <a:cs typeface="B Titr" panose="00000700000000000000" pitchFamily="2" charset="-78"/>
              </a:rPr>
              <a:t>تاریخ</a:t>
            </a:r>
            <a:r>
              <a:rPr lang="fa-IR" sz="1800" dirty="0" smtClean="0">
                <a:cs typeface="B Titr" panose="00000700000000000000" pitchFamily="2" charset="-78"/>
              </a:rPr>
              <a:t> 1399/12/01</a:t>
            </a:r>
            <a:r>
              <a:rPr lang="ar-SA" sz="1800" dirty="0" smtClean="0">
                <a:cs typeface="B Titr" panose="00000700000000000000" pitchFamily="2" charset="-78"/>
              </a:rPr>
              <a:t> </a:t>
            </a:r>
            <a:r>
              <a:rPr lang="ar-SA" sz="1800" dirty="0">
                <a:cs typeface="B Titr" panose="00000700000000000000" pitchFamily="2" charset="-78"/>
              </a:rPr>
              <a:t>لازم­الاجرا است. با اجرای این طرح کلیه ضوابط طرح  قبلی، بخشنامه‌ها و آيين‌نامه‌هاي مربوط به حقوق و مزاياي كاركنان و رويه‌ها و عرف قبلي كارگاه و موارد مغایر لغو می‌گردد. </a:t>
            </a:r>
          </a:p>
          <a:p>
            <a:pPr marL="82296" indent="0" algn="just" rtl="1">
              <a:buNone/>
            </a:pPr>
            <a:endParaRPr lang="fa-IR" sz="1800" u="sng" dirty="0">
              <a:solidFill>
                <a:srgbClr val="0070C0"/>
              </a:solidFill>
              <a:cs typeface="B Titr" panose="00000700000000000000" pitchFamily="2" charset="-78"/>
            </a:endParaRPr>
          </a:p>
          <a:p>
            <a:pPr marL="82296" indent="0" algn="just" rtl="1">
              <a:buNone/>
            </a:pPr>
            <a:endParaRPr lang="fa-IR" sz="1800" u="sng" dirty="0" smtClean="0">
              <a:solidFill>
                <a:srgbClr val="0070C0"/>
              </a:solidFill>
              <a:cs typeface="B Titr" panose="00000700000000000000" pitchFamily="2" charset="-78"/>
            </a:endParaRPr>
          </a:p>
          <a:p>
            <a:pPr marL="82296" indent="0" algn="just" rtl="1">
              <a:buNone/>
            </a:pPr>
            <a:endParaRPr lang="fa-IR" sz="1400" dirty="0">
              <a:cs typeface="B Titr" panose="00000700000000000000" pitchFamily="2" charset="-78"/>
            </a:endParaRPr>
          </a:p>
          <a:p>
            <a:pPr marL="82296" indent="0" algn="just" rtl="1">
              <a:buNone/>
            </a:pPr>
            <a:endParaRPr lang="en-US" sz="1400" dirty="0">
              <a:cs typeface="B Titr" panose="00000700000000000000" pitchFamily="2" charset="-78"/>
            </a:endParaRPr>
          </a:p>
          <a:p>
            <a:pPr>
              <a:lnSpc>
                <a:spcPct val="160000"/>
              </a:lnSpc>
            </a:pPr>
            <a:endParaRPr lang="en-US" dirty="0"/>
          </a:p>
        </p:txBody>
      </p:sp>
    </p:spTree>
    <p:extLst>
      <p:ext uri="{BB962C8B-B14F-4D97-AF65-F5344CB8AC3E}">
        <p14:creationId xmlns:p14="http://schemas.microsoft.com/office/powerpoint/2010/main" val="74352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14400" y="1219200"/>
            <a:ext cx="7101840" cy="1752600"/>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0" marR="0" lvl="0" indent="-342900" algn="ctr" defTabSz="914400" rtl="1" eaLnBrk="1" fontAlgn="auto" latinLnBrk="0" hangingPunct="1">
              <a:lnSpc>
                <a:spcPct val="150000"/>
              </a:lnSpc>
              <a:spcBef>
                <a:spcPct val="0"/>
              </a:spcBef>
              <a:spcAft>
                <a:spcPts val="0"/>
              </a:spcAft>
              <a:buClrTx/>
              <a:buSzTx/>
              <a:buFontTx/>
              <a:buNone/>
              <a:tabLst/>
              <a:defRPr/>
            </a:pPr>
            <a:r>
              <a:rPr kumimoji="0" lang="fa-IR" sz="4000" b="1" i="0" u="none" strike="noStrike" kern="1200" cap="none" spc="0" normalizeH="0" baseline="0" noProof="0" dirty="0" smtClean="0">
                <a:ln>
                  <a:noFill/>
                </a:ln>
                <a:solidFill>
                  <a:srgbClr val="4F271C">
                    <a:lumMod val="60000"/>
                    <a:lumOff val="40000"/>
                  </a:srgbClr>
                </a:solidFill>
                <a:effectLst>
                  <a:outerShdw blurRad="50000" dist="30000" dir="5400000" algn="tl" rotWithShape="0">
                    <a:srgbClr val="000000">
                      <a:alpha val="30000"/>
                    </a:srgbClr>
                  </a:outerShdw>
                </a:effectLst>
                <a:uLnTx/>
                <a:uFillTx/>
                <a:latin typeface="Gill Sans MT"/>
                <a:cs typeface="B Titr" panose="00000700000000000000" pitchFamily="2" charset="-78"/>
              </a:rPr>
              <a:t/>
            </a:r>
            <a:br>
              <a:rPr kumimoji="0" lang="fa-IR" sz="4000" b="1" i="0" u="none" strike="noStrike" kern="1200" cap="none" spc="0" normalizeH="0" baseline="0" noProof="0" dirty="0" smtClean="0">
                <a:ln>
                  <a:noFill/>
                </a:ln>
                <a:solidFill>
                  <a:srgbClr val="4F271C">
                    <a:lumMod val="60000"/>
                    <a:lumOff val="40000"/>
                  </a:srgbClr>
                </a:solidFill>
                <a:effectLst>
                  <a:outerShdw blurRad="50000" dist="30000" dir="5400000" algn="tl" rotWithShape="0">
                    <a:srgbClr val="000000">
                      <a:alpha val="30000"/>
                    </a:srgbClr>
                  </a:outerShdw>
                </a:effectLst>
                <a:uLnTx/>
                <a:uFillTx/>
                <a:latin typeface="Gill Sans MT"/>
                <a:cs typeface="B Titr" panose="00000700000000000000" pitchFamily="2" charset="-78"/>
              </a:rPr>
            </a:br>
            <a:r>
              <a:rPr kumimoji="0" lang="fa-IR"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Gill Sans MT"/>
                <a:cs typeface="B Titr" panose="00000700000000000000" pitchFamily="2" charset="-78"/>
              </a:rPr>
              <a:t> طرح طبقه بندي و ارزشيابي مشاغل شركت‏هاي وابسته</a:t>
            </a:r>
            <a:endParaRPr kumimoji="0" lang="fa-IR" sz="40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Gill Sans MT"/>
              <a:cs typeface="B Titr" panose="00000700000000000000" pitchFamily="2" charset="-78"/>
            </a:endParaRPr>
          </a:p>
        </p:txBody>
      </p:sp>
      <p:sp>
        <p:nvSpPr>
          <p:cNvPr id="7" name="Subtitle 2"/>
          <p:cNvSpPr txBox="1">
            <a:spLocks/>
          </p:cNvSpPr>
          <p:nvPr/>
        </p:nvSpPr>
        <p:spPr>
          <a:xfrm>
            <a:off x="838200" y="2743200"/>
            <a:ext cx="7406640" cy="2438400"/>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27432" marR="0" lvl="0" indent="0" algn="r" defTabSz="914400" rtl="0" eaLnBrk="1" fontAlgn="auto" latinLnBrk="0" hangingPunct="1">
              <a:lnSpc>
                <a:spcPct val="100000"/>
              </a:lnSpc>
              <a:spcBef>
                <a:spcPts val="600"/>
              </a:spcBef>
              <a:spcAft>
                <a:spcPts val="0"/>
              </a:spcAft>
              <a:buClr>
                <a:srgbClr val="3891A7"/>
              </a:buClr>
              <a:buSzPct val="80000"/>
              <a:buFont typeface="Wingdings 2"/>
              <a:buNone/>
              <a:tabLst/>
              <a:defRPr/>
            </a:pPr>
            <a:endParaRPr kumimoji="0" lang="en-US" sz="2800" b="0" i="0" u="none" strike="noStrike" kern="1200" cap="none" spc="0" normalizeH="0" baseline="0" noProof="0" dirty="0" smtClean="0">
              <a:ln>
                <a:noFill/>
              </a:ln>
              <a:solidFill>
                <a:srgbClr val="4F271C">
                  <a:shade val="30000"/>
                  <a:satMod val="150000"/>
                </a:srgbClr>
              </a:solidFill>
              <a:effectLst/>
              <a:uLnTx/>
              <a:uFillTx/>
              <a:latin typeface="Gill Sans MT"/>
              <a:ea typeface="+mn-ea"/>
              <a:cs typeface="B Titr" panose="00000700000000000000" pitchFamily="2" charset="-78"/>
            </a:endParaRPr>
          </a:p>
          <a:p>
            <a:pPr marL="27432" marR="0" lvl="0" indent="0" algn="ctr"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fa-IR" sz="2800" b="0" i="0" u="none" strike="noStrike" kern="1200" cap="none" spc="0" normalizeH="0" baseline="0" noProof="0" dirty="0" smtClean="0">
                <a:ln>
                  <a:noFill/>
                </a:ln>
                <a:solidFill>
                  <a:srgbClr val="4F271C">
                    <a:shade val="30000"/>
                    <a:satMod val="150000"/>
                  </a:srgbClr>
                </a:solidFill>
                <a:effectLst/>
                <a:uLnTx/>
                <a:uFillTx/>
                <a:latin typeface="Gill Sans MT"/>
                <a:ea typeface="+mn-ea"/>
                <a:cs typeface="B Titr" panose="00000700000000000000" pitchFamily="2" charset="-78"/>
              </a:rPr>
              <a:t>مجموعه ضوابط طرح طبقه بندی و ارزشیابی مشاغل شرکت </a:t>
            </a:r>
            <a:endParaRPr kumimoji="0" lang="en-US" sz="2800" b="0" i="0" u="none" strike="noStrike" kern="1200" cap="none" spc="0" normalizeH="0" baseline="0" noProof="0" dirty="0" smtClean="0">
              <a:ln>
                <a:noFill/>
              </a:ln>
              <a:solidFill>
                <a:srgbClr val="4F271C">
                  <a:shade val="30000"/>
                  <a:satMod val="150000"/>
                </a:srgbClr>
              </a:solidFill>
              <a:effectLst/>
              <a:uLnTx/>
              <a:uFillTx/>
              <a:latin typeface="Gill Sans MT"/>
              <a:ea typeface="+mn-ea"/>
              <a:cs typeface="B Titr" panose="00000700000000000000" pitchFamily="2" charset="-78"/>
            </a:endParaRPr>
          </a:p>
          <a:p>
            <a:pPr marL="27432" marR="0" lvl="0" indent="0" algn="ctr"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en-US" sz="2800" b="0" i="0" u="none" strike="noStrike" kern="1200" cap="none" spc="0" normalizeH="0" baseline="0" noProof="0" dirty="0" smtClean="0">
                <a:ln>
                  <a:noFill/>
                </a:ln>
                <a:solidFill>
                  <a:srgbClr val="4F271C">
                    <a:shade val="30000"/>
                    <a:satMod val="150000"/>
                  </a:srgbClr>
                </a:solidFill>
                <a:effectLst/>
                <a:uLnTx/>
                <a:uFillTx/>
                <a:latin typeface="Gill Sans MT"/>
                <a:ea typeface="+mn-ea"/>
                <a:cs typeface="B Titr" panose="00000700000000000000" pitchFamily="2" charset="-78"/>
              </a:rPr>
              <a:t>    (</a:t>
            </a:r>
            <a:r>
              <a:rPr kumimoji="0" lang="fa-IR" sz="2800" b="0" i="0" u="none" strike="noStrike" kern="1200" cap="none" spc="0" normalizeH="0" baseline="0" noProof="0" dirty="0" smtClean="0">
                <a:ln>
                  <a:noFill/>
                </a:ln>
                <a:solidFill>
                  <a:srgbClr val="4F271C">
                    <a:shade val="30000"/>
                    <a:satMod val="150000"/>
                  </a:srgbClr>
                </a:solidFill>
                <a:effectLst/>
                <a:uLnTx/>
                <a:uFillTx/>
                <a:latin typeface="Gill Sans MT"/>
                <a:ea typeface="+mn-ea"/>
                <a:cs typeface="B Titr" panose="00000700000000000000" pitchFamily="2" charset="-78"/>
              </a:rPr>
              <a:t>های وابسته ( غیر دولتی</a:t>
            </a:r>
            <a:endParaRPr kumimoji="0" lang="en-US" sz="2600" b="0" i="0" u="none" strike="noStrike" kern="1200" cap="none" spc="0" normalizeH="0" baseline="0" noProof="0" dirty="0">
              <a:ln>
                <a:noFill/>
              </a:ln>
              <a:solidFill>
                <a:srgbClr val="4F271C">
                  <a:shade val="30000"/>
                  <a:satMod val="150000"/>
                </a:srgbClr>
              </a:solidFill>
              <a:effectLst/>
              <a:uLnTx/>
              <a:uFillTx/>
              <a:latin typeface="Gill Sans MT"/>
              <a:ea typeface="+mn-ea"/>
              <a:cs typeface="+mn-cs"/>
            </a:endParaRPr>
          </a:p>
        </p:txBody>
      </p:sp>
    </p:spTree>
    <p:extLst>
      <p:ext uri="{BB962C8B-B14F-4D97-AF65-F5344CB8AC3E}">
        <p14:creationId xmlns:p14="http://schemas.microsoft.com/office/powerpoint/2010/main" val="12782557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1371600"/>
            <a:ext cx="8229600" cy="1143000"/>
          </a:xfrm>
        </p:spPr>
        <p:txBody>
          <a:bodyPr/>
          <a:lstStyle/>
          <a:p>
            <a:pPr marL="82296" indent="0"/>
            <a:r>
              <a:rPr lang="fa-IR" b="1" dirty="0" smtClean="0">
                <a:cs typeface="B Titr" panose="00000700000000000000" pitchFamily="2" charset="-78"/>
              </a:rPr>
              <a:t/>
            </a:r>
            <a:br>
              <a:rPr lang="fa-IR" b="1" dirty="0" smtClean="0">
                <a:cs typeface="B Titr" panose="00000700000000000000" pitchFamily="2" charset="-78"/>
              </a:rPr>
            </a:br>
            <a:r>
              <a:rPr lang="fa-IR" b="1" dirty="0">
                <a:cs typeface="B Titr" panose="00000700000000000000" pitchFamily="2" charset="-78"/>
              </a:rPr>
              <a:t/>
            </a:r>
            <a:br>
              <a:rPr lang="fa-IR" b="1" dirty="0">
                <a:cs typeface="B Titr" panose="00000700000000000000" pitchFamily="2" charset="-78"/>
              </a:rPr>
            </a:br>
            <a:r>
              <a:rPr lang="fa-IR" b="1" dirty="0" smtClean="0">
                <a:cs typeface="B Titr" panose="00000700000000000000" pitchFamily="2" charset="-78"/>
              </a:rPr>
              <a:t/>
            </a:r>
            <a:br>
              <a:rPr lang="fa-IR" b="1" dirty="0" smtClean="0">
                <a:cs typeface="B Titr" panose="00000700000000000000" pitchFamily="2" charset="-78"/>
              </a:rPr>
            </a:br>
            <a:r>
              <a:rPr lang="fa-IR" b="1" dirty="0" smtClean="0">
                <a:cs typeface="B Titr" panose="00000700000000000000" pitchFamily="2" charset="-78"/>
              </a:rPr>
              <a:t>فصل سوم</a:t>
            </a:r>
            <a:r>
              <a:rPr lang="en-US" b="1" dirty="0">
                <a:cs typeface="B Titr" panose="00000700000000000000" pitchFamily="2" charset="-78"/>
              </a:rPr>
              <a:t/>
            </a:r>
            <a:br>
              <a:rPr lang="en-US" b="1" dirty="0">
                <a:cs typeface="B Titr" panose="00000700000000000000" pitchFamily="2" charset="-78"/>
              </a:rPr>
            </a:br>
            <a:r>
              <a:rPr lang="en-US" b="1" dirty="0">
                <a:cs typeface="B Titr" panose="00000700000000000000" pitchFamily="2" charset="-78"/>
              </a:rPr>
              <a:t/>
            </a:r>
            <a:br>
              <a:rPr lang="en-US" b="1" dirty="0">
                <a:cs typeface="B Titr" panose="00000700000000000000" pitchFamily="2" charset="-78"/>
              </a:rPr>
            </a:br>
            <a:endParaRPr lang="fa-IR" dirty="0" smtClean="0">
              <a:latin typeface="Times New Roman" pitchFamily="18" charset="0"/>
            </a:endParaRPr>
          </a:p>
        </p:txBody>
      </p:sp>
      <p:sp>
        <p:nvSpPr>
          <p:cNvPr id="2" name="Content Placeholder 1"/>
          <p:cNvSpPr>
            <a:spLocks noGrp="1"/>
          </p:cNvSpPr>
          <p:nvPr>
            <p:ph idx="1"/>
          </p:nvPr>
        </p:nvSpPr>
        <p:spPr>
          <a:xfrm>
            <a:off x="609600" y="2057400"/>
            <a:ext cx="8229600" cy="4144963"/>
          </a:xfrm>
        </p:spPr>
        <p:txBody>
          <a:bodyPr/>
          <a:lstStyle/>
          <a:p>
            <a:pPr algn="ctr"/>
            <a:endParaRPr lang="fa-IR" b="1" dirty="0" smtClean="0">
              <a:cs typeface="B Titr" panose="00000700000000000000" pitchFamily="2" charset="-78"/>
            </a:endParaRPr>
          </a:p>
          <a:p>
            <a:pPr algn="ctr"/>
            <a:endParaRPr lang="fa-IR" b="1" dirty="0">
              <a:cs typeface="B Titr" panose="00000700000000000000" pitchFamily="2" charset="-78"/>
            </a:endParaRPr>
          </a:p>
          <a:p>
            <a:pPr marL="82296" marR="0" lvl="0" indent="0" algn="ctr" defTabSz="914400" rtl="1" eaLnBrk="1" fontAlgn="auto" latinLnBrk="0" hangingPunct="1">
              <a:lnSpc>
                <a:spcPct val="100000"/>
              </a:lnSpc>
              <a:spcBef>
                <a:spcPts val="600"/>
              </a:spcBef>
              <a:spcAft>
                <a:spcPts val="0"/>
              </a:spcAft>
              <a:buClr>
                <a:srgbClr val="3891A7"/>
              </a:buClr>
              <a:buSzPct val="80000"/>
              <a:buFontTx/>
              <a:buNone/>
              <a:tabLst/>
              <a:defRPr/>
            </a:pPr>
            <a:r>
              <a:rPr lang="ar-SA" sz="3600" b="1" dirty="0">
                <a:cs typeface="B Titr" panose="00000700000000000000" pitchFamily="2" charset="-78"/>
              </a:rPr>
              <a:t>روش تعیین حقوق و مزایا</a:t>
            </a:r>
            <a:endParaRPr lang="en-US" sz="3600" b="1" dirty="0">
              <a:cs typeface="B Titr" panose="00000700000000000000" pitchFamily="2" charset="-78"/>
            </a:endParaRPr>
          </a:p>
          <a:p>
            <a:pPr marL="0" indent="0" algn="ctr">
              <a:buNone/>
            </a:pPr>
            <a:endParaRPr lang="fa-IR" b="1" dirty="0" smtClean="0">
              <a:cs typeface="B Titr" panose="00000700000000000000" pitchFamily="2" charset="-78"/>
            </a:endParaRPr>
          </a:p>
          <a:p>
            <a:pPr algn="ctr"/>
            <a:endParaRPr lang="fa-IR" b="1" dirty="0">
              <a:cs typeface="B Titr" panose="00000700000000000000" pitchFamily="2" charset="-78"/>
            </a:endParaRPr>
          </a:p>
          <a:p>
            <a:pPr algn="ctr"/>
            <a:endParaRPr lang="fa-IR" dirty="0"/>
          </a:p>
        </p:txBody>
      </p:sp>
    </p:spTree>
    <p:extLst>
      <p:ext uri="{BB962C8B-B14F-4D97-AF65-F5344CB8AC3E}">
        <p14:creationId xmlns:p14="http://schemas.microsoft.com/office/powerpoint/2010/main" val="3719210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a:t>Company Logo</a:t>
            </a:r>
          </a:p>
        </p:txBody>
      </p:sp>
      <p:sp>
        <p:nvSpPr>
          <p:cNvPr id="23" name="Date Placeholder 5"/>
          <p:cNvSpPr>
            <a:spLocks noGrp="1"/>
          </p:cNvSpPr>
          <p:nvPr>
            <p:ph type="dt" sz="half" idx="12"/>
          </p:nvPr>
        </p:nvSpPr>
        <p:spPr/>
        <p:txBody>
          <a:bodyPr/>
          <a:lstStyle/>
          <a:p>
            <a:r>
              <a:rPr lang="en-US"/>
              <a:t>www.themegallery.com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235"/>
            <a:ext cx="822960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7" name="Group 10"/>
          <p:cNvGrpSpPr>
            <a:grpSpLocks/>
          </p:cNvGrpSpPr>
          <p:nvPr/>
        </p:nvGrpSpPr>
        <p:grpSpPr bwMode="auto">
          <a:xfrm>
            <a:off x="5522440" y="1674812"/>
            <a:ext cx="2886547" cy="1220788"/>
            <a:chOff x="1997" y="1314"/>
            <a:chExt cx="1889" cy="1009"/>
          </a:xfrm>
        </p:grpSpPr>
        <p:grpSp>
          <p:nvGrpSpPr>
            <p:cNvPr id="118" name="Group 11"/>
            <p:cNvGrpSpPr>
              <a:grpSpLocks/>
            </p:cNvGrpSpPr>
            <p:nvPr/>
          </p:nvGrpSpPr>
          <p:grpSpPr bwMode="auto">
            <a:xfrm>
              <a:off x="1997" y="1404"/>
              <a:ext cx="1889" cy="919"/>
              <a:chOff x="1973" y="1027"/>
              <a:chExt cx="1926" cy="937"/>
            </a:xfrm>
          </p:grpSpPr>
          <p:sp>
            <p:nvSpPr>
              <p:cNvPr id="123"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24" name="Oval 13"/>
              <p:cNvSpPr>
                <a:spLocks noChangeArrowheads="1"/>
              </p:cNvSpPr>
              <p:nvPr/>
            </p:nvSpPr>
            <p:spPr bwMode="gray">
              <a:xfrm>
                <a:off x="1973" y="1027"/>
                <a:ext cx="1905" cy="907"/>
              </a:xfrm>
              <a:prstGeom prst="ellipse">
                <a:avLst/>
              </a:prstGeom>
              <a:solidFill>
                <a:schemeClr val="accent2">
                  <a:lumMod val="60000"/>
                  <a:lumOff val="4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119"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a-IR"/>
            </a:p>
          </p:txBody>
        </p:sp>
        <p:sp>
          <p:nvSpPr>
            <p:cNvPr id="120"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a-IR"/>
            </a:p>
          </p:txBody>
        </p:sp>
        <p:sp>
          <p:nvSpPr>
            <p:cNvPr id="121"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a-IR"/>
            </a:p>
          </p:txBody>
        </p:sp>
        <p:sp>
          <p:nvSpPr>
            <p:cNvPr id="122" name="Oval 17"/>
            <p:cNvSpPr>
              <a:spLocks noChangeArrowheads="1"/>
            </p:cNvSpPr>
            <p:nvPr/>
          </p:nvSpPr>
          <p:spPr bwMode="gray">
            <a:xfrm>
              <a:off x="2208" y="1344"/>
              <a:ext cx="1382" cy="624"/>
            </a:xfrm>
            <a:prstGeom prst="ellipse">
              <a:avLst/>
            </a:prstGeom>
            <a:solidFill>
              <a:schemeClr val="accent4">
                <a:lumMod val="40000"/>
                <a:lumOff val="6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a-IR"/>
            </a:p>
          </p:txBody>
        </p:sp>
      </p:grpSp>
      <p:sp>
        <p:nvSpPr>
          <p:cNvPr id="125" name="AutoShape 5"/>
          <p:cNvSpPr>
            <a:spLocks noChangeArrowheads="1"/>
          </p:cNvSpPr>
          <p:nvPr/>
        </p:nvSpPr>
        <p:spPr bwMode="auto">
          <a:xfrm>
            <a:off x="914400" y="1066800"/>
            <a:ext cx="3725563" cy="2773363"/>
          </a:xfrm>
          <a:prstGeom prst="roundRect">
            <a:avLst>
              <a:gd name="adj" fmla="val 16667"/>
            </a:avLst>
          </a:prstGeom>
          <a:noFill/>
          <a:ln w="38100">
            <a:solidFill>
              <a:schemeClr val="tx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a-IR">
              <a:latin typeface="Verdana" pitchFamily="34" charset="0"/>
            </a:endParaRPr>
          </a:p>
        </p:txBody>
      </p:sp>
      <p:grpSp>
        <p:nvGrpSpPr>
          <p:cNvPr id="126" name="Group 10"/>
          <p:cNvGrpSpPr>
            <a:grpSpLocks/>
          </p:cNvGrpSpPr>
          <p:nvPr/>
        </p:nvGrpSpPr>
        <p:grpSpPr bwMode="auto">
          <a:xfrm>
            <a:off x="5522439" y="4646612"/>
            <a:ext cx="2902897" cy="1280224"/>
            <a:chOff x="1997" y="1314"/>
            <a:chExt cx="1889" cy="1009"/>
          </a:xfrm>
        </p:grpSpPr>
        <p:grpSp>
          <p:nvGrpSpPr>
            <p:cNvPr id="127" name="Group 11"/>
            <p:cNvGrpSpPr>
              <a:grpSpLocks/>
            </p:cNvGrpSpPr>
            <p:nvPr/>
          </p:nvGrpSpPr>
          <p:grpSpPr bwMode="auto">
            <a:xfrm>
              <a:off x="1997" y="1404"/>
              <a:ext cx="1889" cy="919"/>
              <a:chOff x="1973" y="1027"/>
              <a:chExt cx="1926" cy="937"/>
            </a:xfrm>
          </p:grpSpPr>
          <p:sp>
            <p:nvSpPr>
              <p:cNvPr id="13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33" name="Oval 13"/>
              <p:cNvSpPr>
                <a:spLocks noChangeArrowheads="1"/>
              </p:cNvSpPr>
              <p:nvPr/>
            </p:nvSpPr>
            <p:spPr bwMode="gray">
              <a:xfrm>
                <a:off x="1973" y="1027"/>
                <a:ext cx="1905" cy="907"/>
              </a:xfrm>
              <a:prstGeom prst="ellipse">
                <a:avLst/>
              </a:prstGeom>
              <a:solidFill>
                <a:schemeClr val="accent2">
                  <a:lumMod val="60000"/>
                  <a:lumOff val="4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128"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a-IR"/>
            </a:p>
          </p:txBody>
        </p:sp>
        <p:sp>
          <p:nvSpPr>
            <p:cNvPr id="129"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a-IR"/>
            </a:p>
          </p:txBody>
        </p:sp>
        <p:sp>
          <p:nvSpPr>
            <p:cNvPr id="130"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a-IR"/>
            </a:p>
          </p:txBody>
        </p:sp>
        <p:sp>
          <p:nvSpPr>
            <p:cNvPr id="131" name="Oval 17"/>
            <p:cNvSpPr>
              <a:spLocks noChangeArrowheads="1"/>
            </p:cNvSpPr>
            <p:nvPr/>
          </p:nvSpPr>
          <p:spPr bwMode="gray">
            <a:xfrm>
              <a:off x="2208" y="1344"/>
              <a:ext cx="1382" cy="624"/>
            </a:xfrm>
            <a:prstGeom prst="ellipse">
              <a:avLst/>
            </a:prstGeom>
            <a:solidFill>
              <a:schemeClr val="accent3">
                <a:lumMod val="40000"/>
                <a:lumOff val="6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fa-IR"/>
            </a:p>
          </p:txBody>
        </p:sp>
      </p:grpSp>
      <p:sp>
        <p:nvSpPr>
          <p:cNvPr id="134" name="AutoShape 5"/>
          <p:cNvSpPr>
            <a:spLocks noChangeArrowheads="1"/>
          </p:cNvSpPr>
          <p:nvPr/>
        </p:nvSpPr>
        <p:spPr bwMode="auto">
          <a:xfrm>
            <a:off x="838201" y="4096086"/>
            <a:ext cx="3733800" cy="2667000"/>
          </a:xfrm>
          <a:prstGeom prst="roundRect">
            <a:avLst>
              <a:gd name="adj" fmla="val 16667"/>
            </a:avLst>
          </a:prstGeom>
          <a:noFill/>
          <a:ln w="38100">
            <a:solidFill>
              <a:schemeClr val="tx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fa-IR">
              <a:latin typeface="Verdana" pitchFamily="34" charset="0"/>
            </a:endParaRPr>
          </a:p>
        </p:txBody>
      </p:sp>
      <p:sp>
        <p:nvSpPr>
          <p:cNvPr id="10" name="Rectangle 9"/>
          <p:cNvSpPr/>
          <p:nvPr/>
        </p:nvSpPr>
        <p:spPr>
          <a:xfrm>
            <a:off x="914400" y="1176208"/>
            <a:ext cx="3541241" cy="2677656"/>
          </a:xfrm>
          <a:prstGeom prst="rect">
            <a:avLst/>
          </a:prstGeom>
        </p:spPr>
        <p:txBody>
          <a:bodyPr wrap="square">
            <a:spAutoFit/>
          </a:bodyPr>
          <a:lstStyle/>
          <a:p>
            <a:pPr algn="r" rtl="1">
              <a:spcBef>
                <a:spcPct val="0"/>
              </a:spcBef>
            </a:pPr>
            <a:r>
              <a:rPr lang="fa-IR" altLang="fa-IR" sz="2100" b="1" dirty="0" smtClean="0">
                <a:cs typeface="Mitra" pitchFamily="2" charset="-78"/>
              </a:rPr>
              <a:t>1-حقوق شخص</a:t>
            </a:r>
          </a:p>
          <a:p>
            <a:pPr algn="r" rtl="1">
              <a:spcBef>
                <a:spcPct val="0"/>
              </a:spcBef>
            </a:pPr>
            <a:r>
              <a:rPr lang="fa-IR" altLang="fa-IR" sz="2100" b="1" dirty="0" smtClean="0">
                <a:cs typeface="Mitra" pitchFamily="2" charset="-78"/>
              </a:rPr>
              <a:t>2-حقوق شغل</a:t>
            </a:r>
          </a:p>
          <a:p>
            <a:pPr algn="r" rtl="1">
              <a:spcBef>
                <a:spcPct val="0"/>
              </a:spcBef>
            </a:pPr>
            <a:r>
              <a:rPr lang="fa-IR" altLang="fa-IR" sz="2100" b="1" dirty="0" smtClean="0">
                <a:cs typeface="Mitra" pitchFamily="2" charset="-78"/>
              </a:rPr>
              <a:t>3- حقوق سنوات</a:t>
            </a:r>
          </a:p>
          <a:p>
            <a:pPr algn="r" rtl="1">
              <a:spcBef>
                <a:spcPct val="0"/>
              </a:spcBef>
            </a:pPr>
            <a:r>
              <a:rPr lang="fa-IR" altLang="fa-IR" sz="2100" b="1" dirty="0" smtClean="0">
                <a:cs typeface="Mitra" pitchFamily="2" charset="-78"/>
              </a:rPr>
              <a:t>4-فوق‌العاده ایثارگری</a:t>
            </a:r>
          </a:p>
          <a:p>
            <a:pPr algn="r" rtl="1">
              <a:spcBef>
                <a:spcPct val="0"/>
              </a:spcBef>
            </a:pPr>
            <a:r>
              <a:rPr lang="fa-IR" altLang="fa-IR" sz="2100" b="1" dirty="0" smtClean="0">
                <a:cs typeface="Mitra" pitchFamily="2" charset="-78"/>
              </a:rPr>
              <a:t>5- فوق‌العاده مدیریت وسرپرستی</a:t>
            </a:r>
          </a:p>
          <a:p>
            <a:pPr algn="r" rtl="1">
              <a:spcBef>
                <a:spcPct val="0"/>
              </a:spcBef>
            </a:pPr>
            <a:r>
              <a:rPr lang="fa-IR" altLang="fa-IR" sz="2100" b="1" dirty="0" smtClean="0">
                <a:cs typeface="Mitra" pitchFamily="2" charset="-78"/>
              </a:rPr>
              <a:t>6-عامل تخصص ومهارت</a:t>
            </a:r>
          </a:p>
          <a:p>
            <a:pPr algn="r" rtl="1">
              <a:spcBef>
                <a:spcPct val="0"/>
              </a:spcBef>
            </a:pPr>
            <a:r>
              <a:rPr lang="fa-IR" altLang="fa-IR" sz="2100" b="1" dirty="0" smtClean="0">
                <a:cs typeface="Mitra" pitchFamily="2" charset="-78"/>
              </a:rPr>
              <a:t>7-مبلغ ثابت سالیانه</a:t>
            </a:r>
          </a:p>
          <a:p>
            <a:pPr algn="r" rtl="1">
              <a:spcBef>
                <a:spcPct val="0"/>
              </a:spcBef>
            </a:pPr>
            <a:r>
              <a:rPr lang="fa-IR" altLang="fa-IR" sz="2100" b="1" dirty="0" smtClean="0">
                <a:cs typeface="Mitra" pitchFamily="2" charset="-78"/>
              </a:rPr>
              <a:t>8-مابه‌التفاوت حقوق</a:t>
            </a:r>
            <a:endParaRPr lang="fa-IR" altLang="fa-IR" sz="2100" b="1" dirty="0">
              <a:cs typeface="Mitra" pitchFamily="2" charset="-78"/>
            </a:endParaRPr>
          </a:p>
        </p:txBody>
      </p:sp>
      <p:sp>
        <p:nvSpPr>
          <p:cNvPr id="11" name="Rectangle 10"/>
          <p:cNvSpPr/>
          <p:nvPr/>
        </p:nvSpPr>
        <p:spPr>
          <a:xfrm>
            <a:off x="1529107" y="4646612"/>
            <a:ext cx="2736711" cy="2339102"/>
          </a:xfrm>
          <a:prstGeom prst="rect">
            <a:avLst/>
          </a:prstGeom>
        </p:spPr>
        <p:txBody>
          <a:bodyPr wrap="none">
            <a:spAutoFit/>
          </a:bodyPr>
          <a:lstStyle/>
          <a:p>
            <a:pPr algn="r" rtl="1"/>
            <a:r>
              <a:rPr lang="fa-IR" altLang="fa-IR" sz="2100" b="1" dirty="0" smtClean="0">
                <a:cs typeface="Mitra" pitchFamily="2" charset="-78"/>
              </a:rPr>
              <a:t>1-فوق </a:t>
            </a:r>
            <a:r>
              <a:rPr lang="fa-IR" altLang="fa-IR" sz="2100" b="1" dirty="0">
                <a:cs typeface="Mitra" pitchFamily="2" charset="-78"/>
              </a:rPr>
              <a:t>العاده سختی </a:t>
            </a:r>
            <a:r>
              <a:rPr lang="fa-IR" altLang="fa-IR" sz="2100" b="1" dirty="0" smtClean="0">
                <a:cs typeface="Mitra" pitchFamily="2" charset="-78"/>
              </a:rPr>
              <a:t>کار</a:t>
            </a:r>
          </a:p>
          <a:p>
            <a:pPr algn="r" rtl="1"/>
            <a:r>
              <a:rPr lang="fa-IR" sz="2100" b="1" dirty="0" smtClean="0">
                <a:cs typeface="Mitra" pitchFamily="2" charset="-78"/>
              </a:rPr>
              <a:t>2-کمک هزینه مسکن </a:t>
            </a:r>
          </a:p>
          <a:p>
            <a:pPr algn="r" rtl="1"/>
            <a:r>
              <a:rPr lang="fa-IR" altLang="fa-IR" sz="2100" b="1" dirty="0" smtClean="0">
                <a:cs typeface="Mitra" pitchFamily="2" charset="-78"/>
              </a:rPr>
              <a:t>3-کمک </a:t>
            </a:r>
            <a:r>
              <a:rPr lang="fa-IR" altLang="fa-IR" sz="2100" b="1" dirty="0">
                <a:cs typeface="Mitra" pitchFamily="2" charset="-78"/>
              </a:rPr>
              <a:t>هزینه اقلام مصرفی</a:t>
            </a:r>
            <a:endParaRPr lang="en-US" altLang="fa-IR" sz="2100" b="1" dirty="0">
              <a:cs typeface="Mitra" pitchFamily="2" charset="-78"/>
            </a:endParaRPr>
          </a:p>
          <a:p>
            <a:pPr algn="r" rtl="1"/>
            <a:r>
              <a:rPr lang="fa-IR" altLang="fa-IR" sz="2100" b="1" dirty="0" smtClean="0">
                <a:cs typeface="Mitra" pitchFamily="2" charset="-78"/>
              </a:rPr>
              <a:t>4-کمک </a:t>
            </a:r>
            <a:r>
              <a:rPr lang="fa-IR" altLang="fa-IR" sz="2100" b="1" dirty="0">
                <a:cs typeface="Mitra" pitchFamily="2" charset="-78"/>
              </a:rPr>
              <a:t>هزینه عائله مندی</a:t>
            </a:r>
            <a:endParaRPr lang="en-US" altLang="fa-IR" sz="2100" b="1" dirty="0">
              <a:cs typeface="Mitra" pitchFamily="2" charset="-78"/>
            </a:endParaRPr>
          </a:p>
          <a:p>
            <a:pPr algn="r" rtl="1"/>
            <a:r>
              <a:rPr lang="fa-IR" altLang="fa-IR" sz="2100" b="1" dirty="0" smtClean="0">
                <a:cs typeface="Mitra" pitchFamily="2" charset="-78"/>
              </a:rPr>
              <a:t>5-فوق </a:t>
            </a:r>
            <a:r>
              <a:rPr lang="fa-IR" altLang="fa-IR" sz="2100" b="1" dirty="0">
                <a:cs typeface="Mitra" pitchFamily="2" charset="-78"/>
              </a:rPr>
              <a:t>العاده حق جذب</a:t>
            </a:r>
            <a:endParaRPr lang="en-US" altLang="fa-IR" sz="2100" b="1" dirty="0">
              <a:cs typeface="Mitra" pitchFamily="2" charset="-78"/>
            </a:endParaRPr>
          </a:p>
          <a:p>
            <a:pPr algn="r" rtl="1"/>
            <a:endParaRPr lang="fa-IR" sz="2100" b="1" dirty="0" smtClean="0">
              <a:cs typeface="Mitra" pitchFamily="2" charset="-78"/>
            </a:endParaRPr>
          </a:p>
          <a:p>
            <a:pPr algn="r" rtl="1"/>
            <a:endParaRPr lang="fa-IR" sz="2000" dirty="0"/>
          </a:p>
        </p:txBody>
      </p:sp>
      <p:sp>
        <p:nvSpPr>
          <p:cNvPr id="12" name="Rectangle 11"/>
          <p:cNvSpPr/>
          <p:nvPr/>
        </p:nvSpPr>
        <p:spPr>
          <a:xfrm>
            <a:off x="6251714" y="1676400"/>
            <a:ext cx="1252266" cy="461665"/>
          </a:xfrm>
          <a:prstGeom prst="rect">
            <a:avLst/>
          </a:prstGeom>
        </p:spPr>
        <p:txBody>
          <a:bodyPr wrap="none">
            <a:spAutoFit/>
          </a:bodyPr>
          <a:lstStyle/>
          <a:p>
            <a:pPr algn="ctr">
              <a:spcBef>
                <a:spcPct val="0"/>
              </a:spcBef>
            </a:pPr>
            <a:r>
              <a:rPr lang="fa-IR" altLang="fa-IR" sz="2400" b="1" dirty="0">
                <a:cs typeface="B Titr" panose="00000700000000000000" pitchFamily="2" charset="-78"/>
              </a:rPr>
              <a:t>حقوق مبنا</a:t>
            </a:r>
          </a:p>
        </p:txBody>
      </p:sp>
      <p:sp>
        <p:nvSpPr>
          <p:cNvPr id="13" name="Rectangle 12"/>
          <p:cNvSpPr/>
          <p:nvPr/>
        </p:nvSpPr>
        <p:spPr>
          <a:xfrm>
            <a:off x="5857950" y="4724400"/>
            <a:ext cx="2001047" cy="769441"/>
          </a:xfrm>
          <a:prstGeom prst="rect">
            <a:avLst/>
          </a:prstGeom>
        </p:spPr>
        <p:txBody>
          <a:bodyPr wrap="square">
            <a:spAutoFit/>
          </a:bodyPr>
          <a:lstStyle/>
          <a:p>
            <a:pPr lvl="0" algn="ctr">
              <a:spcBef>
                <a:spcPct val="0"/>
              </a:spcBef>
            </a:pPr>
            <a:r>
              <a:rPr lang="fa-IR" altLang="fa-IR" sz="2000" b="1" dirty="0">
                <a:cs typeface="B Titr" panose="00000700000000000000" pitchFamily="2" charset="-78"/>
              </a:rPr>
              <a:t>مزایای </a:t>
            </a:r>
            <a:r>
              <a:rPr lang="fa-IR" altLang="fa-IR" sz="2400" b="1" dirty="0">
                <a:cs typeface="B Titr" panose="00000700000000000000" pitchFamily="2" charset="-78"/>
              </a:rPr>
              <a:t>رفاهی</a:t>
            </a:r>
            <a:r>
              <a:rPr lang="fa-IR" altLang="fa-IR" sz="2000" b="1" dirty="0">
                <a:cs typeface="B Titr" panose="00000700000000000000" pitchFamily="2" charset="-78"/>
              </a:rPr>
              <a:t> وانگیزشی</a:t>
            </a:r>
            <a:endParaRPr lang="en-US" altLang="fa-IR" sz="2000" b="1" dirty="0">
              <a:cs typeface="B Titr" panose="00000700000000000000" pitchFamily="2" charset="-78"/>
            </a:endParaRPr>
          </a:p>
        </p:txBody>
      </p:sp>
      <p:sp>
        <p:nvSpPr>
          <p:cNvPr id="145" name="AutoShape 10"/>
          <p:cNvSpPr>
            <a:spLocks noChangeArrowheads="1"/>
          </p:cNvSpPr>
          <p:nvPr/>
        </p:nvSpPr>
        <p:spPr bwMode="gray">
          <a:xfrm>
            <a:off x="4724400" y="1392029"/>
            <a:ext cx="492815" cy="1954342"/>
          </a:xfrm>
          <a:prstGeom prst="leftArrow">
            <a:avLst>
              <a:gd name="adj1" fmla="val 65583"/>
              <a:gd name="adj2" fmla="val 65181"/>
            </a:avLst>
          </a:prstGeom>
          <a:solidFill>
            <a:schemeClr val="accent4">
              <a:lumMod val="20000"/>
              <a:lumOff val="80000"/>
            </a:schemeClr>
          </a:solidFill>
          <a:ln>
            <a:solidFill>
              <a:srgbClr val="FF0000"/>
            </a:solidFill>
          </a:ln>
          <a:effectLst/>
        </p:spPr>
        <p:txBody>
          <a:bodyPr wrap="none" anchor="ctr"/>
          <a:lstStyle/>
          <a:p>
            <a:endParaRPr lang="fa-IR"/>
          </a:p>
        </p:txBody>
      </p:sp>
      <p:sp>
        <p:nvSpPr>
          <p:cNvPr id="146" name="AutoShape 10"/>
          <p:cNvSpPr>
            <a:spLocks noChangeArrowheads="1"/>
          </p:cNvSpPr>
          <p:nvPr/>
        </p:nvSpPr>
        <p:spPr bwMode="gray">
          <a:xfrm>
            <a:off x="4724400" y="4491097"/>
            <a:ext cx="492815" cy="1954342"/>
          </a:xfrm>
          <a:prstGeom prst="leftArrow">
            <a:avLst>
              <a:gd name="adj1" fmla="val 65583"/>
              <a:gd name="adj2" fmla="val 65181"/>
            </a:avLst>
          </a:prstGeom>
          <a:solidFill>
            <a:schemeClr val="accent6">
              <a:lumMod val="20000"/>
              <a:lumOff val="80000"/>
            </a:schemeClr>
          </a:solidFill>
          <a:ln>
            <a:solidFill>
              <a:srgbClr val="00B0F0"/>
            </a:solidFill>
          </a:ln>
          <a:effectLst/>
        </p:spPr>
        <p:txBody>
          <a:bodyPr wrap="none" anchor="ctr"/>
          <a:lstStyle/>
          <a:p>
            <a:endParaRPr lang="fa-IR"/>
          </a:p>
        </p:txBody>
      </p:sp>
    </p:spTree>
    <p:extLst>
      <p:ext uri="{BB962C8B-B14F-4D97-AF65-F5344CB8AC3E}">
        <p14:creationId xmlns:p14="http://schemas.microsoft.com/office/powerpoint/2010/main" val="303391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500" fill="hold"/>
                                        <p:tgtEl>
                                          <p:spTgt spid="126"/>
                                        </p:tgtEl>
                                        <p:attrNameLst>
                                          <p:attrName>ppt_x</p:attrName>
                                        </p:attrNameLst>
                                      </p:cBhvr>
                                      <p:tavLst>
                                        <p:tav tm="0">
                                          <p:val>
                                            <p:strVal val="#ppt_x"/>
                                          </p:val>
                                        </p:tav>
                                        <p:tav tm="100000">
                                          <p:val>
                                            <p:strVal val="#ppt_x"/>
                                          </p:val>
                                        </p:tav>
                                      </p:tavLst>
                                    </p:anim>
                                    <p:anim calcmode="lin" valueType="num">
                                      <p:cBhvr additive="base">
                                        <p:cTn id="3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533400" y="762000"/>
            <a:ext cx="7924800" cy="5715000"/>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txBox="1">
            <a:spLocks/>
          </p:cNvSpPr>
          <p:nvPr/>
        </p:nvSpPr>
        <p:spPr bwMode="auto">
          <a:xfrm>
            <a:off x="685800" y="838200"/>
            <a:ext cx="754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just" rtl="1">
              <a:lnSpc>
                <a:spcPct val="150000"/>
              </a:lnSpc>
              <a:buFont typeface="Arial" charset="0"/>
              <a:buNone/>
            </a:pPr>
            <a:r>
              <a:rPr lang="ar-SA" sz="2000" dirty="0">
                <a:cs typeface="B Titr" panose="00000700000000000000" pitchFamily="2" charset="-78"/>
              </a:rPr>
              <a:t>شامل حقوق مبنا که از حاصل جمع امتیازات شخص، شغل، سنوات </a:t>
            </a:r>
            <a:r>
              <a:rPr lang="fa-IR" sz="2000" dirty="0" smtClean="0">
                <a:cs typeface="B Titr" panose="00000700000000000000" pitchFamily="2" charset="-78"/>
              </a:rPr>
              <a:t>،</a:t>
            </a:r>
            <a:r>
              <a:rPr lang="ar-SA" sz="2000" dirty="0" smtClean="0">
                <a:cs typeface="B Titr" panose="00000700000000000000" pitchFamily="2" charset="-78"/>
              </a:rPr>
              <a:t> </a:t>
            </a:r>
            <a:r>
              <a:rPr lang="fa-IR" sz="2000" dirty="0" smtClean="0">
                <a:cs typeface="B Titr" panose="00000700000000000000" pitchFamily="2" charset="-78"/>
              </a:rPr>
              <a:t>ایثارگری، عامل مهارت و تخصص، مدیریت و سرپرستی</a:t>
            </a:r>
            <a:r>
              <a:rPr lang="ar-SA" sz="2000" dirty="0" smtClean="0">
                <a:cs typeface="B Titr" panose="00000700000000000000" pitchFamily="2" charset="-78"/>
              </a:rPr>
              <a:t> </a:t>
            </a:r>
            <a:r>
              <a:rPr lang="ar-SA" sz="2000" dirty="0">
                <a:cs typeface="B Titr" panose="00000700000000000000" pitchFamily="2" charset="-78"/>
              </a:rPr>
              <a:t>ضرب‌ در ضریب ریالی به ‌اضافه رقم ثابت و مزاياي رفاهي و انگيزه‌اي شامل، فوق‌العاده‌هاي شرايط نامساعد محيط كار، منطقه، جذب و كمك هزينه‌هاي مسكن، اقلام مصرفي و عائله‌مندي كه در حكم يا قرارداد كار درج مي‌گردد، محاسبه </a:t>
            </a:r>
            <a:r>
              <a:rPr lang="ar-SA" sz="2000" dirty="0" smtClean="0">
                <a:cs typeface="B Titr" panose="00000700000000000000" pitchFamily="2" charset="-78"/>
              </a:rPr>
              <a:t>مي‌شود</a:t>
            </a:r>
            <a:r>
              <a:rPr lang="fa-IR" sz="2000" dirty="0" smtClean="0">
                <a:cs typeface="B Titr" panose="00000700000000000000" pitchFamily="2" charset="-78"/>
              </a:rPr>
              <a:t>.</a:t>
            </a:r>
            <a:endParaRPr lang="en-US" dirty="0"/>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ar-SA" sz="2300" dirty="0" smtClean="0">
                <a:solidFill>
                  <a:schemeClr val="tx2">
                    <a:lumMod val="60000"/>
                    <a:lumOff val="40000"/>
                  </a:schemeClr>
                </a:solidFill>
                <a:cs typeface="B Titr" panose="00000700000000000000" pitchFamily="2" charset="-78"/>
              </a:rPr>
              <a:t>حقوق و مزایای این طرح </a:t>
            </a:r>
            <a:endParaRPr lang="fa-IR" sz="2300" dirty="0">
              <a:solidFill>
                <a:schemeClr val="tx2">
                  <a:lumMod val="60000"/>
                  <a:lumOff val="40000"/>
                </a:schemeClr>
              </a:solidFill>
              <a:cs typeface="B Titr" panose="00000700000000000000" pitchFamily="2" charset="-78"/>
            </a:endParaRPr>
          </a:p>
        </p:txBody>
      </p:sp>
      <p:sp>
        <p:nvSpPr>
          <p:cNvPr id="9" name="Content Placeholder 2"/>
          <p:cNvSpPr>
            <a:spLocks noGrp="1"/>
          </p:cNvSpPr>
          <p:nvPr>
            <p:ph idx="1"/>
          </p:nvPr>
        </p:nvSpPr>
        <p:spPr>
          <a:xfrm>
            <a:off x="3428999" y="4343400"/>
            <a:ext cx="4824549" cy="1600200"/>
          </a:xfrm>
        </p:spPr>
        <p:txBody>
          <a:bodyPr/>
          <a:lstStyle/>
          <a:p>
            <a:pPr marL="82296" indent="0" algn="r" rtl="1">
              <a:buNone/>
            </a:pPr>
            <a:r>
              <a:rPr lang="ar-SA" sz="2000" dirty="0">
                <a:cs typeface="B Titr" panose="00000700000000000000" pitchFamily="2" charset="-78"/>
              </a:rPr>
              <a:t>الف- حقوق مبنا </a:t>
            </a:r>
            <a:r>
              <a:rPr lang="ar-SA" sz="2000" dirty="0" smtClean="0">
                <a:cs typeface="B Titr" panose="00000700000000000000" pitchFamily="2" charset="-78"/>
              </a:rPr>
              <a:t>:</a:t>
            </a:r>
            <a:endParaRPr lang="en-US" sz="2000" dirty="0">
              <a:cs typeface="B Titr" panose="00000700000000000000" pitchFamily="2" charset="-78"/>
            </a:endParaRPr>
          </a:p>
          <a:p>
            <a:pPr marL="82296" indent="0" algn="r" rtl="1">
              <a:buNone/>
            </a:pPr>
            <a:r>
              <a:rPr lang="fa-IR" sz="2000" dirty="0">
                <a:cs typeface="B Titr" panose="00000700000000000000" pitchFamily="2" charset="-78"/>
              </a:rPr>
              <a:t>1</a:t>
            </a:r>
            <a:r>
              <a:rPr lang="ar-SA" sz="2000" dirty="0">
                <a:cs typeface="B Titr" panose="00000700000000000000" pitchFamily="2" charset="-78"/>
              </a:rPr>
              <a:t>- امتیاز شخص: </a:t>
            </a:r>
            <a:endParaRPr lang="fa-IR" sz="2000" dirty="0" smtClean="0">
              <a:cs typeface="B Titr" panose="00000700000000000000" pitchFamily="2" charset="-78"/>
            </a:endParaRPr>
          </a:p>
          <a:p>
            <a:pPr marL="82296" indent="0" algn="r" rtl="1">
              <a:buNone/>
            </a:pPr>
            <a:endParaRPr lang="en-US" sz="2000" dirty="0">
              <a:cs typeface="B Titr" panose="00000700000000000000" pitchFamily="2" charset="-78"/>
            </a:endParaRPr>
          </a:p>
          <a:p>
            <a:pPr marL="82296" indent="0" algn="r" rtl="1">
              <a:buNone/>
            </a:pPr>
            <a:r>
              <a:rPr lang="ar-SA" sz="2000" dirty="0" smtClean="0">
                <a:cs typeface="B Titr" panose="00000700000000000000" pitchFamily="2" charset="-78"/>
              </a:rPr>
              <a:t>عوامل </a:t>
            </a:r>
            <a:r>
              <a:rPr lang="ar-SA" sz="2000" dirty="0">
                <a:cs typeface="B Titr" panose="00000700000000000000" pitchFamily="2" charset="-78"/>
              </a:rPr>
              <a:t>تشکیل‌دهنده امتیاز شخص </a:t>
            </a:r>
            <a:r>
              <a:rPr lang="fa-IR" sz="2000" dirty="0" smtClean="0">
                <a:cs typeface="B Titr" panose="00000700000000000000" pitchFamily="2" charset="-78"/>
              </a:rPr>
              <a:t>عبارتنداز:</a:t>
            </a:r>
            <a:endParaRPr lang="en-US" sz="2000" dirty="0">
              <a:cs typeface="B Titr" panose="00000700000000000000" pitchFamily="2" charset="-78"/>
            </a:endParaRPr>
          </a:p>
          <a:p>
            <a:pPr marL="82296" indent="0" algn="r" rtl="1">
              <a:buNone/>
            </a:pPr>
            <a:endParaRPr lang="fa-IR" sz="2000" dirty="0">
              <a:cs typeface="B Titr" panose="00000700000000000000" pitchFamily="2" charset="-78"/>
            </a:endParaRPr>
          </a:p>
          <a:p>
            <a:pPr marL="82296" indent="0" algn="r" rtl="1">
              <a:buNone/>
            </a:pPr>
            <a:endParaRPr lang="en-US" dirty="0"/>
          </a:p>
        </p:txBody>
      </p:sp>
      <p:sp>
        <p:nvSpPr>
          <p:cNvPr id="10" name="Content Placeholder 2"/>
          <p:cNvSpPr txBox="1">
            <a:spLocks/>
          </p:cNvSpPr>
          <p:nvPr/>
        </p:nvSpPr>
        <p:spPr bwMode="auto">
          <a:xfrm>
            <a:off x="509451" y="5029200"/>
            <a:ext cx="32086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r" rtl="1">
              <a:buFont typeface="Arial" charset="0"/>
              <a:buNone/>
            </a:pPr>
            <a:r>
              <a:rPr lang="fa-IR" sz="2000" dirty="0" smtClean="0">
                <a:cs typeface="B Titr" panose="00000700000000000000" pitchFamily="2" charset="-78"/>
              </a:rPr>
              <a:t>1</a:t>
            </a:r>
            <a:r>
              <a:rPr lang="ar-SA" sz="2000" dirty="0" smtClean="0">
                <a:cs typeface="B Titr" panose="00000700000000000000" pitchFamily="2" charset="-78"/>
              </a:rPr>
              <a:t>-1- امتیاز تحصیلات رسمی</a:t>
            </a:r>
            <a:endParaRPr lang="en-US" sz="2000" dirty="0" smtClean="0">
              <a:cs typeface="B Titr" panose="00000700000000000000" pitchFamily="2" charset="-78"/>
            </a:endParaRPr>
          </a:p>
          <a:p>
            <a:pPr marL="82296" indent="0" algn="r" rtl="1">
              <a:buFont typeface="Arial" charset="0"/>
              <a:buNone/>
            </a:pPr>
            <a:r>
              <a:rPr lang="fa-IR" sz="2000" dirty="0" smtClean="0">
                <a:cs typeface="B Titr" panose="00000700000000000000" pitchFamily="2" charset="-78"/>
              </a:rPr>
              <a:t>2</a:t>
            </a:r>
            <a:r>
              <a:rPr lang="ar-SA" sz="2000" dirty="0" smtClean="0">
                <a:cs typeface="B Titr" panose="00000700000000000000" pitchFamily="2" charset="-78"/>
              </a:rPr>
              <a:t>-1- امتیاز دوره‏های آموزشی</a:t>
            </a:r>
            <a:endParaRPr lang="en-US" sz="2000" dirty="0" smtClean="0">
              <a:cs typeface="B Titr" panose="00000700000000000000" pitchFamily="2" charset="-78"/>
            </a:endParaRPr>
          </a:p>
          <a:p>
            <a:pPr marL="82296" indent="0" algn="r" rtl="1">
              <a:buFont typeface="Arial" charset="0"/>
              <a:buNone/>
            </a:pPr>
            <a:r>
              <a:rPr lang="fa-IR" sz="2000" dirty="0" smtClean="0">
                <a:cs typeface="B Titr" panose="00000700000000000000" pitchFamily="2" charset="-78"/>
              </a:rPr>
              <a:t>3</a:t>
            </a:r>
            <a:r>
              <a:rPr lang="ar-SA" sz="2000" dirty="0" smtClean="0">
                <a:cs typeface="B Titr" panose="00000700000000000000" pitchFamily="2" charset="-78"/>
              </a:rPr>
              <a:t>-1- امتیاز صلاحیت حرفه‌ای</a:t>
            </a:r>
            <a:endParaRPr lang="en-US" sz="2000" dirty="0" smtClean="0">
              <a:cs typeface="B Titr" panose="00000700000000000000" pitchFamily="2" charset="-78"/>
            </a:endParaRPr>
          </a:p>
          <a:p>
            <a:pPr algn="r" rtl="1"/>
            <a:endParaRPr lang="en-US" dirty="0"/>
          </a:p>
        </p:txBody>
      </p:sp>
      <p:sp>
        <p:nvSpPr>
          <p:cNvPr id="2" name="Right Brace 1"/>
          <p:cNvSpPr/>
          <p:nvPr/>
        </p:nvSpPr>
        <p:spPr>
          <a:xfrm>
            <a:off x="3791777" y="5029200"/>
            <a:ext cx="136689" cy="990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786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 calcmode="lin" valueType="num">
                                      <p:cBhvr additive="base">
                                        <p:cTn id="3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 calcmode="lin" valueType="num">
                                      <p:cBhvr additive="base">
                                        <p:cTn id="4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ar-SA" sz="2400" b="1" dirty="0">
                <a:cs typeface="B Titr" panose="00000700000000000000" pitchFamily="2" charset="-78"/>
              </a:rPr>
              <a:t>امتیاز تحصیلات رسمی</a:t>
            </a:r>
            <a:endParaRPr lang="fa-IR" sz="2400" dirty="0">
              <a:cs typeface="B Titr" panose="00000700000000000000" pitchFamily="2" charset="-78"/>
            </a:endParaRPr>
          </a:p>
        </p:txBody>
      </p:sp>
      <p:sp>
        <p:nvSpPr>
          <p:cNvPr id="8" name="Content Placeholder 2"/>
          <p:cNvSpPr>
            <a:spLocks noGrp="1"/>
          </p:cNvSpPr>
          <p:nvPr>
            <p:ph idx="1"/>
          </p:nvPr>
        </p:nvSpPr>
        <p:spPr>
          <a:xfrm>
            <a:off x="1295400" y="762000"/>
            <a:ext cx="6858000" cy="6477000"/>
          </a:xfrm>
        </p:spPr>
        <p:txBody>
          <a:bodyPr>
            <a:normAutofit/>
          </a:bodyPr>
          <a:lstStyle/>
          <a:p>
            <a:pPr marL="402336" lvl="1" indent="0" algn="r" rtl="1">
              <a:buNone/>
            </a:pPr>
            <a:endParaRPr lang="en-US" sz="1800" b="1" dirty="0">
              <a:cs typeface="B Titr" panose="00000700000000000000" pitchFamily="2" charset="-78"/>
            </a:endParaRPr>
          </a:p>
          <a:p>
            <a:pPr algn="just" rtl="1"/>
            <a:r>
              <a:rPr lang="ar-SA" sz="1800" dirty="0">
                <a:cs typeface="B Titr" panose="00000700000000000000" pitchFamily="2" charset="-78"/>
              </a:rPr>
              <a:t>تحصیلات رسمی عبارت است از دارابودن گواهینامه رسمی معتبر داخل و یا خارج از کشور که از سوی مراجع ذیصلاح تایید می‏شود.</a:t>
            </a:r>
            <a:endParaRPr lang="fa-IR" sz="1800" dirty="0">
              <a:cs typeface="B Titr" panose="00000700000000000000" pitchFamily="2" charset="-78"/>
            </a:endParaRPr>
          </a:p>
          <a:p>
            <a:pPr marL="82296" indent="0" algn="just" rtl="1">
              <a:buNone/>
            </a:pPr>
            <a:endParaRPr lang="en-US" sz="1800" dirty="0">
              <a:cs typeface="B Titr" panose="00000700000000000000" pitchFamily="2" charset="-78"/>
            </a:endParaRPr>
          </a:p>
          <a:p>
            <a:pPr algn="just" rtl="1"/>
            <a:r>
              <a:rPr lang="fa-IR" sz="1800" dirty="0">
                <a:cs typeface="B Titr" panose="00000700000000000000" pitchFamily="2" charset="-78"/>
              </a:rPr>
              <a:t>پذیرش یک مقطع تحصیلی بالاتر نسبت به بدو استخدام :</a:t>
            </a:r>
          </a:p>
          <a:p>
            <a:pPr algn="just" rtl="1"/>
            <a:r>
              <a:rPr lang="ar-SA" sz="1800" dirty="0">
                <a:cs typeface="B Titr" panose="00000700000000000000" pitchFamily="2" charset="-78"/>
              </a:rPr>
              <a:t>با توجه به اینکه شرکت‏، نیروی انسانی موردنیاز را برحسب پست سازمانی و مدارک تحصیلی تعیین‌شده در شرایط احراز مندرج در شناسنامه شغل، به‌کار مي‌گیرد، شرکت می­تواند در صورت پیش­بینی در شناسنامه شغل نسبت به پذیرش صرفاً یک مقطع تحصیلی بالاتر ارایه شده در زمان اشتغال در طول خدمت اقدام نماید. </a:t>
            </a:r>
            <a:endParaRPr lang="en-US" sz="1800" dirty="0">
              <a:cs typeface="B Titr" panose="00000700000000000000" pitchFamily="2" charset="-78"/>
            </a:endParaRPr>
          </a:p>
          <a:p>
            <a:pPr algn="just" rtl="1"/>
            <a:r>
              <a:rPr lang="ar-SA" sz="1800" dirty="0">
                <a:cs typeface="B Titr" panose="00000700000000000000" pitchFamily="2" charset="-78"/>
              </a:rPr>
              <a:t> شرکت می‏تواند در صورت نیاز و پیش­بینی در شناسنامه شغل، مدارک تحصیلی اخذ شده توسط کارکنان را برای بیش از یک مقطع تحصیلی بالاتر بعد از زمان به‌کارگیری با تایید مجمع عمومی بپذیرد. امتیاز مدارک تحصیلی طبق جدول شماره 1، تعیین می‏گردد.</a:t>
            </a:r>
            <a:endParaRPr lang="fa-IR" sz="1800" dirty="0">
              <a:cs typeface="B Titr" panose="00000700000000000000" pitchFamily="2" charset="-78"/>
            </a:endParaRPr>
          </a:p>
          <a:p>
            <a:pPr marL="82296" indent="0" algn="ctr" rtl="1">
              <a:buNone/>
            </a:pPr>
            <a:r>
              <a:rPr lang="ar-SA" sz="1800" dirty="0">
                <a:cs typeface="B Titr" panose="00000700000000000000" pitchFamily="2" charset="-78"/>
              </a:rPr>
              <a:t>جدول شماره 1- امتیاز مدرك </a:t>
            </a:r>
            <a:r>
              <a:rPr lang="ar-SA" sz="1800" dirty="0" smtClean="0">
                <a:cs typeface="B Titr" panose="00000700000000000000" pitchFamily="2" charset="-78"/>
              </a:rPr>
              <a:t>تحصیلی</a:t>
            </a:r>
            <a:endParaRPr lang="fa-IR" sz="1800" dirty="0" smtClean="0">
              <a:cs typeface="B Titr" panose="00000700000000000000" pitchFamily="2" charset="-78"/>
            </a:endParaRPr>
          </a:p>
          <a:p>
            <a:pPr marL="82296" indent="0" algn="ctr" rtl="1">
              <a:buNone/>
            </a:pPr>
            <a:endParaRPr lang="en-US" sz="1800" dirty="0">
              <a:cs typeface="B Titr" panose="00000700000000000000" pitchFamily="2" charset="-7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663" y="5361709"/>
            <a:ext cx="6819090" cy="12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465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500"/>
                                        <p:tgtEl>
                                          <p:spTgt spid="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ar-SA" sz="2400" b="1" dirty="0">
                <a:cs typeface="B Titr" panose="00000700000000000000" pitchFamily="2" charset="-78"/>
              </a:rPr>
              <a:t>امتیاز تحصیلات رسمی</a:t>
            </a:r>
            <a:endParaRPr lang="fa-IR" sz="2400" dirty="0">
              <a:cs typeface="B Titr" panose="00000700000000000000" pitchFamily="2" charset="-78"/>
            </a:endParaRPr>
          </a:p>
        </p:txBody>
      </p:sp>
      <p:sp>
        <p:nvSpPr>
          <p:cNvPr id="8" name="Content Placeholder 2"/>
          <p:cNvSpPr>
            <a:spLocks noGrp="1"/>
          </p:cNvSpPr>
          <p:nvPr>
            <p:ph idx="1"/>
          </p:nvPr>
        </p:nvSpPr>
        <p:spPr>
          <a:xfrm>
            <a:off x="1219200" y="838200"/>
            <a:ext cx="6781800" cy="5638800"/>
          </a:xfrm>
        </p:spPr>
        <p:txBody>
          <a:bodyPr>
            <a:normAutofit/>
          </a:bodyPr>
          <a:lstStyle/>
          <a:p>
            <a:pPr marL="82296" indent="0" algn="just" rtl="1">
              <a:buNone/>
            </a:pPr>
            <a:r>
              <a:rPr lang="ar-SA" sz="2000" dirty="0" smtClean="0">
                <a:cs typeface="B Titr" panose="00000700000000000000" pitchFamily="2" charset="-78"/>
              </a:rPr>
              <a:t>در </a:t>
            </a:r>
            <a:r>
              <a:rPr lang="ar-SA" sz="2000" dirty="0">
                <a:cs typeface="B Titr" panose="00000700000000000000" pitchFamily="2" charset="-78"/>
              </a:rPr>
              <a:t>تعیین امتیاز مدرک تحصیلی، ضوابط زیر باید مدنظر قرار گیرد:</a:t>
            </a:r>
            <a:endParaRPr lang="fa-IR" sz="2000" dirty="0">
              <a:cs typeface="B Titr" panose="00000700000000000000" pitchFamily="2" charset="-78"/>
            </a:endParaRPr>
          </a:p>
          <a:p>
            <a:pPr marL="0" lvl="0" indent="0" algn="just" rtl="1">
              <a:buNone/>
            </a:pPr>
            <a:endParaRPr lang="fa-IR" sz="1800" b="1" dirty="0">
              <a:cs typeface="B Nazanin" panose="00000400000000000000" pitchFamily="2" charset="-78"/>
            </a:endParaRPr>
          </a:p>
          <a:p>
            <a:pPr marL="0" lvl="0" indent="0" algn="just" rtl="1">
              <a:buNone/>
            </a:pPr>
            <a:r>
              <a:rPr lang="fa-IR" sz="2000" b="1" dirty="0" smtClean="0">
                <a:cs typeface="B Nazanin" panose="00000400000000000000" pitchFamily="2" charset="-78"/>
              </a:rPr>
              <a:t>1- </a:t>
            </a:r>
            <a:r>
              <a:rPr lang="ar-SA" sz="2000" dirty="0" smtClean="0">
                <a:cs typeface="B Titr" panose="00000700000000000000" pitchFamily="2" charset="-78"/>
              </a:rPr>
              <a:t>امتیاز </a:t>
            </a:r>
            <a:r>
              <a:rPr lang="ar-SA" sz="2000" dirty="0">
                <a:cs typeface="B Titr" panose="00000700000000000000" pitchFamily="2" charset="-78"/>
              </a:rPr>
              <a:t>مدرک تحصیلی به مدارک تحصیلی تعلق می‏گیرد که رشته تحصیلی مندرج در آن در شناسنامه شغل پیش‌بینی شده است.</a:t>
            </a:r>
            <a:endParaRPr lang="fa-IR" sz="2000" dirty="0">
              <a:cs typeface="B Titr" panose="00000700000000000000" pitchFamily="2" charset="-78"/>
            </a:endParaRPr>
          </a:p>
          <a:p>
            <a:pPr marL="82296" lvl="0" indent="0" algn="just" rtl="1">
              <a:buNone/>
            </a:pPr>
            <a:endParaRPr lang="en-US" sz="1800" dirty="0">
              <a:cs typeface="B Titr" panose="00000700000000000000" pitchFamily="2" charset="-78"/>
            </a:endParaRPr>
          </a:p>
          <a:p>
            <a:pPr marL="82296" indent="0" algn="just" rtl="1">
              <a:buNone/>
            </a:pPr>
            <a:r>
              <a:rPr lang="ar-SA" sz="1800" dirty="0">
                <a:solidFill>
                  <a:schemeClr val="accent6">
                    <a:lumMod val="75000"/>
                  </a:schemeClr>
                </a:solidFill>
                <a:cs typeface="B Titr" panose="00000700000000000000" pitchFamily="2" charset="-78"/>
              </a:rPr>
              <a:t>تبصره 1- سایر مدارک تحصیلی که در شناسنامه شغل پیش‌بینی نشده صرفاً در زمان تطبیق وضع با کسر 250 امتیاز، از امتیاز مدرک تحصیلی مقطع مربوطه </a:t>
            </a:r>
            <a:r>
              <a:rPr lang="fa-IR" sz="1800" dirty="0">
                <a:solidFill>
                  <a:schemeClr val="accent6">
                    <a:lumMod val="75000"/>
                  </a:schemeClr>
                </a:solidFill>
                <a:cs typeface="B Titr" panose="00000700000000000000" pitchFamily="2" charset="-78"/>
              </a:rPr>
              <a:t>قابل </a:t>
            </a:r>
            <a:r>
              <a:rPr lang="ar-SA" sz="1800" dirty="0">
                <a:solidFill>
                  <a:schemeClr val="accent6">
                    <a:lumMod val="75000"/>
                  </a:schemeClr>
                </a:solidFill>
                <a:cs typeface="B Titr" panose="00000700000000000000" pitchFamily="2" charset="-78"/>
              </a:rPr>
              <a:t>محاسبه بوده و بعد از تاریخ تطبیق رعایت شرایط احراز مندرج در شناسنامه شغل الزامی می باشد.</a:t>
            </a:r>
            <a:endParaRPr lang="fa-IR" sz="1800" dirty="0">
              <a:solidFill>
                <a:schemeClr val="accent6">
                  <a:lumMod val="75000"/>
                </a:schemeClr>
              </a:solidFill>
              <a:cs typeface="B Titr" panose="00000700000000000000" pitchFamily="2" charset="-78"/>
            </a:endParaRPr>
          </a:p>
          <a:p>
            <a:pPr marL="82296" indent="0" algn="just" rtl="1">
              <a:buNone/>
            </a:pPr>
            <a:endParaRPr lang="en-US" sz="1800" dirty="0">
              <a:cs typeface="B Titr" panose="00000700000000000000" pitchFamily="2" charset="-78"/>
            </a:endParaRPr>
          </a:p>
          <a:p>
            <a:pPr marL="82296" indent="0" algn="just" rtl="1">
              <a:buNone/>
            </a:pPr>
            <a:r>
              <a:rPr lang="ar-SA" sz="1800" dirty="0">
                <a:solidFill>
                  <a:schemeClr val="accent6">
                    <a:lumMod val="75000"/>
                  </a:schemeClr>
                </a:solidFill>
                <a:cs typeface="B Titr" panose="00000700000000000000" pitchFamily="2" charset="-78"/>
              </a:rPr>
              <a:t>تبصره 2- ادامه خدمت و ارتقاي شغلي کارکناني که قبل از ابلاغ اين طرح  بر اساس ضوابط قبلي در مشاغل ذيربط اشتغال داشته و به موجب ضوابط جديد غير واجد شرايط محسوب مي­شوند در همان شغل بلامانع است.</a:t>
            </a:r>
            <a:endParaRPr lang="fa-IR" sz="1800" dirty="0">
              <a:solidFill>
                <a:schemeClr val="accent6">
                  <a:lumMod val="75000"/>
                </a:schemeClr>
              </a:solidFill>
              <a:cs typeface="B Titr" panose="00000700000000000000" pitchFamily="2" charset="-78"/>
            </a:endParaRPr>
          </a:p>
          <a:p>
            <a:pPr marL="82296" indent="0" algn="just" rtl="1">
              <a:buNone/>
            </a:pPr>
            <a:endParaRPr lang="en-US" sz="1800" dirty="0">
              <a:solidFill>
                <a:schemeClr val="accent6">
                  <a:lumMod val="75000"/>
                </a:schemeClr>
              </a:solidFill>
              <a:cs typeface="B Titr" panose="00000700000000000000" pitchFamily="2" charset="-78"/>
            </a:endParaRPr>
          </a:p>
          <a:p>
            <a:pPr marL="82296" indent="0" algn="just" rtl="1">
              <a:buNone/>
            </a:pPr>
            <a:r>
              <a:rPr lang="ar-SA" sz="1800" dirty="0">
                <a:solidFill>
                  <a:schemeClr val="accent6">
                    <a:lumMod val="75000"/>
                  </a:schemeClr>
                </a:solidFill>
                <a:cs typeface="B Titr" panose="00000700000000000000" pitchFamily="2" charset="-78"/>
              </a:rPr>
              <a:t>تبصره 3- در خصوص تطبیق رشته‏های تحصیلی با عناوین قدیم که با توجه به اصلاح عناوین رشته‏های تحصیلی در شناسنامه شغل موجود نیست و بر اساس مصوبات وزارت علوم، تحقيقات و فناوري به رشته تحصيلي جديد تغيير عنوان داده است با نظر کمیته به نزدیک‏ترین رشته تحصیلی قابل تخصیص خواهد بود.</a:t>
            </a:r>
            <a:endParaRPr lang="en-US" sz="1800" dirty="0">
              <a:solidFill>
                <a:schemeClr val="accent6">
                  <a:lumMod val="75000"/>
                </a:schemeClr>
              </a:solidFill>
              <a:cs typeface="B Titr" panose="00000700000000000000" pitchFamily="2" charset="-78"/>
            </a:endParaRPr>
          </a:p>
          <a:p>
            <a:pPr marL="82296" indent="0" algn="r" rtl="1">
              <a:buNone/>
            </a:pPr>
            <a:endParaRPr lang="en-US" dirty="0"/>
          </a:p>
        </p:txBody>
      </p:sp>
    </p:spTree>
    <p:extLst>
      <p:ext uri="{BB962C8B-B14F-4D97-AF65-F5344CB8AC3E}">
        <p14:creationId xmlns:p14="http://schemas.microsoft.com/office/powerpoint/2010/main" val="256389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500"/>
                                        <p:tgtEl>
                                          <p:spTgt spid="8">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animEffect transition="in" filter="fade">
                                      <p:cBhvr>
                                        <p:cTn id="2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ar-SA" sz="2400" b="1" dirty="0">
                <a:cs typeface="B Titr" panose="00000700000000000000" pitchFamily="2" charset="-78"/>
              </a:rPr>
              <a:t>امتیاز تحصیلات رسمی</a:t>
            </a:r>
            <a:endParaRPr lang="fa-IR" sz="2400" dirty="0">
              <a:cs typeface="B Titr" panose="00000700000000000000" pitchFamily="2" charset="-78"/>
            </a:endParaRPr>
          </a:p>
        </p:txBody>
      </p:sp>
      <p:sp>
        <p:nvSpPr>
          <p:cNvPr id="6" name="Content Placeholder 2"/>
          <p:cNvSpPr>
            <a:spLocks noGrp="1"/>
          </p:cNvSpPr>
          <p:nvPr>
            <p:ph idx="1"/>
          </p:nvPr>
        </p:nvSpPr>
        <p:spPr>
          <a:xfrm>
            <a:off x="1295400" y="914400"/>
            <a:ext cx="6866238" cy="5562600"/>
          </a:xfrm>
        </p:spPr>
        <p:txBody>
          <a:bodyPr>
            <a:normAutofit/>
          </a:bodyPr>
          <a:lstStyle/>
          <a:p>
            <a:pPr marL="82296" indent="0" algn="just" rtl="1">
              <a:buNone/>
            </a:pPr>
            <a:r>
              <a:rPr lang="ar-SA" sz="2000" dirty="0">
                <a:solidFill>
                  <a:schemeClr val="accent6">
                    <a:lumMod val="75000"/>
                  </a:schemeClr>
                </a:solidFill>
                <a:cs typeface="B Titr" panose="00000700000000000000" pitchFamily="2" charset="-78"/>
              </a:rPr>
              <a:t>تبصره 4- در مواردی كه مطابق با شناسنامه شغل، شاغل علاوه بر مدرك تحصیلی اعمال‌شده در حكم كارگزینی، هرگونه مدرك تحصیلی دوم در همان مقطع ارایه دهد، امتیازی تعلق نمی‏گیرد.</a:t>
            </a:r>
            <a:endParaRPr lang="fa-IR" sz="2000" dirty="0">
              <a:solidFill>
                <a:schemeClr val="accent6">
                  <a:lumMod val="75000"/>
                </a:schemeClr>
              </a:solidFill>
              <a:cs typeface="B Titr" panose="00000700000000000000" pitchFamily="2" charset="-78"/>
            </a:endParaRPr>
          </a:p>
          <a:p>
            <a:pPr marL="82296" indent="0" algn="just" rtl="1">
              <a:buNone/>
            </a:pPr>
            <a:endParaRPr lang="en-US" sz="2000" dirty="0">
              <a:solidFill>
                <a:schemeClr val="accent6">
                  <a:lumMod val="75000"/>
                </a:schemeClr>
              </a:solidFill>
              <a:cs typeface="B Titr" panose="00000700000000000000" pitchFamily="2" charset="-78"/>
            </a:endParaRPr>
          </a:p>
          <a:p>
            <a:pPr marL="82296" indent="0" algn="just" rtl="1">
              <a:buNone/>
            </a:pPr>
            <a:r>
              <a:rPr lang="ar-SA" sz="2000" dirty="0">
                <a:solidFill>
                  <a:schemeClr val="accent6">
                    <a:lumMod val="75000"/>
                  </a:schemeClr>
                </a:solidFill>
                <a:cs typeface="B Titr" panose="00000700000000000000" pitchFamily="2" charset="-78"/>
              </a:rPr>
              <a:t>تبصره 5- متصدیان مشاغل مدیریتی، درصورتی‌که با دارا بودن مدرک لیسانس یا فوق‌لیسانس مرتبط با وظایف شغل، موفق به اخذ درجه تحصیلی فوق‌لیسانس یا دکتری در گرایش‏های مختلف مدیریت شوند به ترتیب صرفاً از امتیاز مدرک فوق‌لیسانس یا دکتری برخوردار خواهند شد.</a:t>
            </a:r>
            <a:endParaRPr lang="fa-IR" sz="2000" dirty="0">
              <a:solidFill>
                <a:schemeClr val="accent6">
                  <a:lumMod val="75000"/>
                </a:schemeClr>
              </a:solidFill>
              <a:cs typeface="B Titr" panose="00000700000000000000" pitchFamily="2" charset="-78"/>
            </a:endParaRPr>
          </a:p>
          <a:p>
            <a:pPr marL="82296" indent="0" algn="just" rtl="1">
              <a:buNone/>
            </a:pPr>
            <a:endParaRPr lang="en-US" sz="1800" dirty="0">
              <a:cs typeface="B Titr" panose="00000700000000000000" pitchFamily="2" charset="-78"/>
            </a:endParaRPr>
          </a:p>
          <a:p>
            <a:pPr marL="82296" indent="0" algn="just" rtl="1">
              <a:buNone/>
            </a:pPr>
            <a:r>
              <a:rPr lang="fa-IR" sz="1800" dirty="0">
                <a:cs typeface="B Titr" panose="00000700000000000000" pitchFamily="2" charset="-78"/>
              </a:rPr>
              <a:t>2</a:t>
            </a:r>
            <a:r>
              <a:rPr lang="ar-SA" sz="2000" dirty="0">
                <a:cs typeface="B Titr" panose="00000700000000000000" pitchFamily="2" charset="-78"/>
              </a:rPr>
              <a:t>- با توجه به بازنگري رشته</a:t>
            </a:r>
            <a:r>
              <a:rPr lang="en-US" sz="2000" dirty="0">
                <a:cs typeface="B Titr" panose="00000700000000000000" pitchFamily="2" charset="-78"/>
              </a:rPr>
              <a:t>­</a:t>
            </a:r>
            <a:r>
              <a:rPr lang="ar-SA" sz="2000" dirty="0">
                <a:cs typeface="B Titr" panose="00000700000000000000" pitchFamily="2" charset="-78"/>
              </a:rPr>
              <a:t>هاي تحصيلي و ايجاد رشته</a:t>
            </a:r>
            <a:r>
              <a:rPr lang="en-US" sz="2000" dirty="0">
                <a:cs typeface="B Titr" panose="00000700000000000000" pitchFamily="2" charset="-78"/>
              </a:rPr>
              <a:t>­</a:t>
            </a:r>
            <a:r>
              <a:rPr lang="ar-SA" sz="2000" dirty="0">
                <a:cs typeface="B Titr" panose="00000700000000000000" pitchFamily="2" charset="-78"/>
              </a:rPr>
              <a:t>هاي جديد دانشگاهي توسط وزارت علوم، تحقيقات و فناوري چنانچه نياز به اضافه­نمودن رشته</a:t>
            </a:r>
            <a:r>
              <a:rPr lang="en-US" sz="2000" dirty="0">
                <a:cs typeface="B Titr" panose="00000700000000000000" pitchFamily="2" charset="-78"/>
              </a:rPr>
              <a:t>­</a:t>
            </a:r>
            <a:r>
              <a:rPr lang="ar-SA" sz="2000" dirty="0">
                <a:cs typeface="B Titr" panose="00000700000000000000" pitchFamily="2" charset="-78"/>
              </a:rPr>
              <a:t>هاي تحصيلي جديد در شرایط احراز شناسنامه</a:t>
            </a:r>
            <a:r>
              <a:rPr lang="en-US" sz="2000" dirty="0">
                <a:cs typeface="B Titr" panose="00000700000000000000" pitchFamily="2" charset="-78"/>
              </a:rPr>
              <a:t>­</a:t>
            </a:r>
            <a:r>
              <a:rPr lang="ar-SA" sz="2000" dirty="0">
                <a:cs typeface="B Titr" panose="00000700000000000000" pitchFamily="2" charset="-78"/>
              </a:rPr>
              <a:t>هاي مشاغل باشد، با پيشنهاد کميته طبقه­بندي و ارزشيابي مشاغل شرکت و تاييد مجمع ذيربط و وزارت نيرو این امر امکانپذير مي</a:t>
            </a:r>
            <a:r>
              <a:rPr lang="en-US" sz="2000" dirty="0">
                <a:cs typeface="B Titr" panose="00000700000000000000" pitchFamily="2" charset="-78"/>
              </a:rPr>
              <a:t>­</a:t>
            </a:r>
            <a:r>
              <a:rPr lang="ar-SA" sz="2000" dirty="0">
                <a:cs typeface="B Titr" panose="00000700000000000000" pitchFamily="2" charset="-78"/>
              </a:rPr>
              <a:t>باشد. همچنين در صورتي كه در بعضي از مشاغل نياز به افزودن گرايش‌هاي جديد در رشته‌هاي تحصيلي مي‌باشد با پيشنهاد كميته و تأييد مجمع ذيربط نيز اين امر امكانپذير مي‌باشد</a:t>
            </a:r>
            <a:r>
              <a:rPr lang="ar-SA" sz="1800" dirty="0">
                <a:cs typeface="B Titr" panose="00000700000000000000" pitchFamily="2" charset="-78"/>
              </a:rPr>
              <a:t>.</a:t>
            </a:r>
            <a:endParaRPr lang="en-US" sz="1800" dirty="0">
              <a:cs typeface="B Titr" panose="00000700000000000000" pitchFamily="2" charset="-78"/>
            </a:endParaRPr>
          </a:p>
        </p:txBody>
      </p:sp>
    </p:spTree>
    <p:extLst>
      <p:ext uri="{BB962C8B-B14F-4D97-AF65-F5344CB8AC3E}">
        <p14:creationId xmlns:p14="http://schemas.microsoft.com/office/powerpoint/2010/main" val="11907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ar-SA" sz="2400" dirty="0">
                <a:cs typeface="B Titr" panose="00000700000000000000" pitchFamily="2" charset="-78"/>
              </a:rPr>
              <a:t>امتیاز دوره‏های آموزشی</a:t>
            </a:r>
            <a:endParaRPr lang="fa-IR" sz="2400" dirty="0">
              <a:cs typeface="B Titr" panose="00000700000000000000" pitchFamily="2" charset="-78"/>
            </a:endParaRPr>
          </a:p>
        </p:txBody>
      </p:sp>
      <p:sp>
        <p:nvSpPr>
          <p:cNvPr id="8" name="Title 1"/>
          <p:cNvSpPr>
            <a:spLocks noGrp="1"/>
          </p:cNvSpPr>
          <p:nvPr>
            <p:ph idx="1"/>
          </p:nvPr>
        </p:nvSpPr>
        <p:spPr>
          <a:xfrm>
            <a:off x="1524000" y="762000"/>
            <a:ext cx="6400800" cy="5135563"/>
          </a:xfrm>
        </p:spPr>
        <p:txBody>
          <a:bodyPr>
            <a:normAutofit/>
          </a:bodyPr>
          <a:lstStyle/>
          <a:p>
            <a:pPr marL="82296" indent="0" rtl="1">
              <a:buNone/>
            </a:pPr>
            <a:endParaRPr lang="en-US" sz="2000" dirty="0">
              <a:cs typeface="B Titr" panose="00000700000000000000" pitchFamily="2" charset="-78"/>
            </a:endParaRPr>
          </a:p>
          <a:p>
            <a:pPr algn="just" rtl="1"/>
            <a:r>
              <a:rPr lang="ar-SA" sz="2000" dirty="0">
                <a:cs typeface="B Titr" panose="00000700000000000000" pitchFamily="2" charset="-78"/>
              </a:rPr>
              <a:t> دوره‏های آموزشی مجموعه فعالیت‏های مصوب آموزشی است كه منجر به ارتقاء دانش و یا مهارت كاركنان می‏گردد ولی مستقلاً به احراز یك درجه تحصیلی رسمی منجر نمی‏شود. دوره‏های آموزشی كاركنان بر اساس نظام جامع آموزش كاركنان وزارت نیرو به دوره‏های توجیهی بدو خدمت، فرهنگی و عمومی، شغلی، مدیریتی و زبان‏های خارجی تقسیم‌بندی و تعریف شده‌اند.</a:t>
            </a:r>
            <a:endParaRPr lang="en-US" sz="2000" dirty="0">
              <a:cs typeface="B Titr" panose="00000700000000000000" pitchFamily="2" charset="-78"/>
            </a:endParaRPr>
          </a:p>
          <a:p>
            <a:pPr marL="82296" indent="0" algn="just" rtl="1">
              <a:buNone/>
            </a:pPr>
            <a:endParaRPr lang="en-US" sz="1800" dirty="0">
              <a:cs typeface="B Titr" panose="00000700000000000000" pitchFamily="2" charset="-78"/>
            </a:endParaRPr>
          </a:p>
          <a:p>
            <a:pPr algn="just" rtl="1"/>
            <a:r>
              <a:rPr lang="ar-SA" sz="1800" dirty="0">
                <a:cs typeface="B Titr" panose="00000700000000000000" pitchFamily="2" charset="-78"/>
              </a:rPr>
              <a:t> </a:t>
            </a:r>
            <a:r>
              <a:rPr lang="ar-SA" sz="1800" dirty="0">
                <a:solidFill>
                  <a:schemeClr val="tx2">
                    <a:lumMod val="60000"/>
                    <a:lumOff val="40000"/>
                  </a:schemeClr>
                </a:solidFill>
                <a:cs typeface="B Titr" panose="00000700000000000000" pitchFamily="2" charset="-78"/>
              </a:rPr>
              <a:t>امتیاز دوره‏های آموزشی با توجه به نوع دوره به شرح جدول شماره (2) تعیین می‏گردد.</a:t>
            </a:r>
            <a:endParaRPr lang="en-US" sz="1800" dirty="0">
              <a:solidFill>
                <a:schemeClr val="tx2">
                  <a:lumMod val="60000"/>
                  <a:lumOff val="40000"/>
                </a:schemeClr>
              </a:solidFill>
              <a:cs typeface="B Titr" panose="00000700000000000000" pitchFamily="2" charset="-78"/>
            </a:endParaRPr>
          </a:p>
          <a:p>
            <a:pPr marL="82296" indent="0" algn="ctr" rtl="1">
              <a:buNone/>
            </a:pPr>
            <a:endParaRPr lang="fa-IR" sz="1800" dirty="0">
              <a:cs typeface="B Titr" panose="00000700000000000000" pitchFamily="2" charset="-78"/>
            </a:endParaRPr>
          </a:p>
          <a:p>
            <a:pPr marL="82296" indent="0" algn="ctr" rtl="1">
              <a:buNone/>
            </a:pPr>
            <a:r>
              <a:rPr lang="ar-SA" sz="1800" dirty="0">
                <a:cs typeface="B Titr" panose="00000700000000000000" pitchFamily="2" charset="-78"/>
              </a:rPr>
              <a:t>جدول شماره 2- امتیاز دوره‏های آموزشی</a:t>
            </a:r>
            <a:endParaRPr lang="en-US" sz="1800" dirty="0">
              <a:cs typeface="B Titr" panose="000007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925" y="4648200"/>
            <a:ext cx="55181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61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500"/>
                                        <p:tgtEl>
                                          <p:spTgt spid="8">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marL="82296" indent="0" algn="just" rtl="1">
              <a:buNone/>
            </a:pPr>
            <a:r>
              <a:rPr lang="ar-SA" sz="2400" dirty="0">
                <a:cs typeface="B Titr" panose="00000700000000000000" pitchFamily="2" charset="-78"/>
              </a:rPr>
              <a:t>امتیاز صلاحیت حرفه‌ای</a:t>
            </a:r>
            <a:endParaRPr lang="en-US" sz="2400" dirty="0">
              <a:cs typeface="B Titr" panose="00000700000000000000" pitchFamily="2" charset="-78"/>
            </a:endParaRPr>
          </a:p>
        </p:txBody>
      </p:sp>
      <p:sp>
        <p:nvSpPr>
          <p:cNvPr id="10" name="Content Placeholder 2"/>
          <p:cNvSpPr>
            <a:spLocks noGrp="1"/>
          </p:cNvSpPr>
          <p:nvPr>
            <p:ph idx="1"/>
          </p:nvPr>
        </p:nvSpPr>
        <p:spPr>
          <a:xfrm>
            <a:off x="1676400" y="1066800"/>
            <a:ext cx="5943600" cy="6096000"/>
          </a:xfrm>
        </p:spPr>
        <p:txBody>
          <a:bodyPr>
            <a:normAutofit/>
          </a:bodyPr>
          <a:lstStyle/>
          <a:p>
            <a:pPr marL="82296" indent="0" algn="just" rtl="1">
              <a:buNone/>
            </a:pPr>
            <a:r>
              <a:rPr lang="ar-SA" sz="1800" dirty="0" smtClean="0">
                <a:cs typeface="B Titr" panose="00000700000000000000" pitchFamily="2" charset="-78"/>
              </a:rPr>
              <a:t>صلاحیت </a:t>
            </a:r>
            <a:r>
              <a:rPr lang="ar-SA" sz="1800" dirty="0">
                <a:cs typeface="B Titr" panose="00000700000000000000" pitchFamily="2" charset="-78"/>
              </a:rPr>
              <a:t>حرفه‌ای نشان‌دهنده کیفیت نیروی انسانی شاغل در شرکت است که بر اساس فرآیند ارزیابی مبتنی بر استانداردهای شایستگی یک شغل مشخص، توسط مرجع ذیصلاح صادر شده و دارنده آن واجد شرایط احراز و تصدی شغل مربوطه است. گواهی صلاحیت حرفه‌ای برای هر گروه از مشاغل در چهار سطح صادر می‏شود. ضوابط برقراری این امتیاز پس از تاييد وزارت تعاون، کار ورفاه اجتماعي توسط مجمع ابلاغ می‏شود.</a:t>
            </a:r>
            <a:endParaRPr lang="en-US" sz="1800" dirty="0">
              <a:cs typeface="B Titr" panose="00000700000000000000" pitchFamily="2" charset="-78"/>
            </a:endParaRPr>
          </a:p>
          <a:p>
            <a:pPr marL="82296" indent="0" algn="just" rtl="1">
              <a:buNone/>
            </a:pPr>
            <a:endParaRPr lang="en-US" sz="1800" dirty="0">
              <a:cs typeface="B Titr" panose="00000700000000000000" pitchFamily="2" charset="-78"/>
            </a:endParaRPr>
          </a:p>
          <a:p>
            <a:pPr algn="just" rtl="1"/>
            <a:r>
              <a:rPr lang="ar-SA" sz="1800" dirty="0">
                <a:solidFill>
                  <a:schemeClr val="tx2">
                    <a:lumMod val="60000"/>
                    <a:lumOff val="40000"/>
                  </a:schemeClr>
                </a:solidFill>
                <a:cs typeface="B Titr" panose="00000700000000000000" pitchFamily="2" charset="-78"/>
              </a:rPr>
              <a:t> امتیاز سطوح گواهینامه‏های صلاحیت حرفه‌ای به شرح جدول شماره (3) تعیین می‏گردد.</a:t>
            </a:r>
            <a:endParaRPr lang="fa-IR" sz="1800" dirty="0">
              <a:solidFill>
                <a:schemeClr val="tx2">
                  <a:lumMod val="60000"/>
                  <a:lumOff val="40000"/>
                </a:schemeClr>
              </a:solidFill>
              <a:cs typeface="B Titr" panose="00000700000000000000" pitchFamily="2" charset="-78"/>
            </a:endParaRPr>
          </a:p>
          <a:p>
            <a:pPr marL="82296" indent="0" algn="ctr" rtl="1">
              <a:buNone/>
            </a:pPr>
            <a:endParaRPr lang="fa-IR" sz="2500" dirty="0">
              <a:cs typeface="B Nazanin" panose="00000400000000000000" pitchFamily="2" charset="-78"/>
            </a:endParaRPr>
          </a:p>
          <a:p>
            <a:pPr marL="82296" indent="0" algn="ctr" rtl="1">
              <a:buNone/>
            </a:pPr>
            <a:r>
              <a:rPr lang="ar-SA" sz="1800" dirty="0">
                <a:cs typeface="B Titr" panose="00000700000000000000" pitchFamily="2" charset="-78"/>
              </a:rPr>
              <a:t>جدول شماره 3 – امتیاز سطوح گواهینامه‏های صلاحیت حرفه‏ای</a:t>
            </a:r>
            <a:endParaRPr lang="en-US" sz="1800" dirty="0">
              <a:cs typeface="B Titr" panose="00000700000000000000" pitchFamily="2" charset="-78"/>
            </a:endParaRPr>
          </a:p>
          <a:p>
            <a:pPr marL="82296" indent="0" algn="r">
              <a:buNone/>
            </a:pPr>
            <a:endParaRPr lang="en-US" sz="25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105400"/>
            <a:ext cx="6553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4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500"/>
                                        <p:tgtEl>
                                          <p:spTgt spid="1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marL="82296" indent="0" algn="just" rtl="1">
              <a:buFont typeface="Arial" charset="0"/>
              <a:buNone/>
            </a:pPr>
            <a:r>
              <a:rPr lang="ar-SA" sz="2400" dirty="0">
                <a:cs typeface="B Titr" panose="00000700000000000000" pitchFamily="2" charset="-78"/>
              </a:rPr>
              <a:t>امتیاز </a:t>
            </a:r>
            <a:r>
              <a:rPr lang="ar-SA" sz="2400" dirty="0" smtClean="0">
                <a:cs typeface="B Titr" panose="00000700000000000000" pitchFamily="2" charset="-78"/>
              </a:rPr>
              <a:t>شغل</a:t>
            </a:r>
            <a:endParaRPr lang="en-US" sz="2400" b="1" dirty="0">
              <a:cs typeface="B Nazanin" panose="00000400000000000000" pitchFamily="2" charset="-78"/>
            </a:endParaRPr>
          </a:p>
        </p:txBody>
      </p:sp>
      <p:sp>
        <p:nvSpPr>
          <p:cNvPr id="9" name="Title 1"/>
          <p:cNvSpPr txBox="1">
            <a:spLocks/>
          </p:cNvSpPr>
          <p:nvPr/>
        </p:nvSpPr>
        <p:spPr bwMode="auto">
          <a:xfrm>
            <a:off x="1600200" y="1066800"/>
            <a:ext cx="6324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just" rtl="1">
              <a:buFont typeface="Arial" charset="0"/>
              <a:buNone/>
            </a:pPr>
            <a:r>
              <a:rPr lang="ar-SA" sz="2400" dirty="0" smtClean="0">
                <a:solidFill>
                  <a:schemeClr val="tx2">
                    <a:lumMod val="60000"/>
                    <a:lumOff val="40000"/>
                  </a:schemeClr>
                </a:solidFill>
                <a:cs typeface="B Titr" panose="00000700000000000000" pitchFamily="2" charset="-78"/>
              </a:rPr>
              <a:t>شرایط </a:t>
            </a:r>
            <a:r>
              <a:rPr lang="ar-SA" sz="2400" dirty="0">
                <a:solidFill>
                  <a:schemeClr val="tx2">
                    <a:lumMod val="60000"/>
                    <a:lumOff val="40000"/>
                  </a:schemeClr>
                </a:solidFill>
                <a:cs typeface="B Titr" panose="00000700000000000000" pitchFamily="2" charset="-78"/>
              </a:rPr>
              <a:t>احراز گروه‏ های شغلی</a:t>
            </a:r>
            <a:endParaRPr lang="fa-IR" sz="2400" dirty="0">
              <a:solidFill>
                <a:schemeClr val="tx2">
                  <a:lumMod val="60000"/>
                  <a:lumOff val="40000"/>
                </a:schemeClr>
              </a:solidFill>
              <a:cs typeface="B Titr" panose="00000700000000000000" pitchFamily="2" charset="-78"/>
            </a:endParaRPr>
          </a:p>
          <a:p>
            <a:pPr marL="82296" indent="0" algn="just" rtl="1">
              <a:buFont typeface="Arial" charset="0"/>
              <a:buNone/>
            </a:pPr>
            <a:r>
              <a:rPr lang="ar-SA" sz="1800" dirty="0">
                <a:cs typeface="B Titr" panose="00000700000000000000" pitchFamily="2" charset="-78"/>
              </a:rPr>
              <a:t> </a:t>
            </a:r>
            <a:endParaRPr lang="en-US" sz="1800" dirty="0">
              <a:cs typeface="B Titr" panose="00000700000000000000" pitchFamily="2" charset="-78"/>
            </a:endParaRPr>
          </a:p>
          <a:p>
            <a:pPr algn="just" rtl="1"/>
            <a:r>
              <a:rPr lang="ar-SA" sz="2400" dirty="0">
                <a:cs typeface="B Titr" panose="00000700000000000000" pitchFamily="2" charset="-78"/>
              </a:rPr>
              <a:t>در این طرح، شرایط احراز عبارت است از میزان تجربه لازم با توجه به مقطع تحصیلی برای احراز مشاغل موجود هر گروه شغلی. علاوه بر شرایطی که به آن اشاره شد، هر یک از مشاغل بر حسب ماهیت خود دارای شرایط مندرج در شناسنامه شغل می‏باشند که شاغل در صورت دارا بودن آنها، صلاحیت اجرای وظایف شغلی معینی را پیدا می‏کند.</a:t>
            </a:r>
            <a:endParaRPr lang="fa-IR" sz="2400" dirty="0">
              <a:cs typeface="B Titr" panose="00000700000000000000" pitchFamily="2" charset="-78"/>
            </a:endParaRPr>
          </a:p>
          <a:p>
            <a:pPr marL="82296" indent="0" algn="just" rtl="1">
              <a:buFont typeface="Arial" charset="0"/>
              <a:buNone/>
            </a:pPr>
            <a:endParaRPr lang="en-US" sz="2400" dirty="0">
              <a:cs typeface="B Titr" panose="00000700000000000000" pitchFamily="2" charset="-78"/>
            </a:endParaRPr>
          </a:p>
          <a:p>
            <a:pPr algn="just" rtl="1"/>
            <a:r>
              <a:rPr lang="ar-SA" sz="2400" dirty="0">
                <a:cs typeface="B Titr" panose="00000700000000000000" pitchFamily="2" charset="-78"/>
              </a:rPr>
              <a:t>جدول شماره (4) حداقل شرایط احراز گروه­های شغلی را بر اساس تجربه و مقطع تحصیلی مشخص می‏نماید.</a:t>
            </a:r>
            <a:endParaRPr lang="en-US" sz="2400" dirty="0">
              <a:cs typeface="B Titr" panose="00000700000000000000" pitchFamily="2" charset="-78"/>
            </a:endParaRPr>
          </a:p>
          <a:p>
            <a:pPr marL="82296" indent="0" algn="r" rtl="1">
              <a:buFont typeface="Arial" charset="0"/>
              <a:buNone/>
            </a:pPr>
            <a:endParaRPr lang="en-US" sz="2400" dirty="0"/>
          </a:p>
        </p:txBody>
      </p:sp>
    </p:spTree>
    <p:extLst>
      <p:ext uri="{BB962C8B-B14F-4D97-AF65-F5344CB8AC3E}">
        <p14:creationId xmlns:p14="http://schemas.microsoft.com/office/powerpoint/2010/main" val="91801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91589"/>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marL="82296" indent="0" algn="just" rtl="1">
              <a:buFont typeface="Arial" charset="0"/>
              <a:buNone/>
            </a:pPr>
            <a:r>
              <a:rPr lang="ar-SA" sz="2400" dirty="0">
                <a:cs typeface="B Titr" panose="00000700000000000000" pitchFamily="2" charset="-78"/>
              </a:rPr>
              <a:t>امتیاز </a:t>
            </a:r>
            <a:r>
              <a:rPr lang="ar-SA" sz="2400" dirty="0" smtClean="0">
                <a:cs typeface="B Titr" panose="00000700000000000000" pitchFamily="2" charset="-78"/>
              </a:rPr>
              <a:t>شغل</a:t>
            </a:r>
            <a:endParaRPr lang="en-US" sz="2400" b="1" dirty="0">
              <a:cs typeface="B Nazanin" panose="00000400000000000000" pitchFamily="2" charset="-78"/>
            </a:endParaRPr>
          </a:p>
        </p:txBody>
      </p:sp>
      <p:sp>
        <p:nvSpPr>
          <p:cNvPr id="6" name="Rectangle 5"/>
          <p:cNvSpPr/>
          <p:nvPr/>
        </p:nvSpPr>
        <p:spPr>
          <a:xfrm>
            <a:off x="1676400" y="838200"/>
            <a:ext cx="6248400" cy="369332"/>
          </a:xfrm>
          <a:prstGeom prst="rect">
            <a:avLst/>
          </a:prstGeom>
        </p:spPr>
        <p:txBody>
          <a:bodyPr wrap="square">
            <a:spAutoFit/>
          </a:bodyPr>
          <a:lstStyle/>
          <a:p>
            <a:pPr algn="ctr" rtl="1"/>
            <a:r>
              <a:rPr lang="ar-SA" dirty="0">
                <a:cs typeface="B Titr" panose="00000700000000000000" pitchFamily="2" charset="-78"/>
              </a:rPr>
              <a:t>جدول شماره 4- شرایط احراز به گروه­های شغلی</a:t>
            </a:r>
            <a:endParaRPr lang="en-US" dirty="0">
              <a:cs typeface="B Titr" panose="00000700000000000000" pitchFamily="2" charset="-78"/>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166825773"/>
              </p:ext>
            </p:extLst>
          </p:nvPr>
        </p:nvGraphicFramePr>
        <p:xfrm>
          <a:off x="2009206" y="1207530"/>
          <a:ext cx="5686994" cy="4372378"/>
        </p:xfrm>
        <a:graphic>
          <a:graphicData uri="http://schemas.openxmlformats.org/drawingml/2006/table">
            <a:tbl>
              <a:tblPr rtl="1" firstRow="1" firstCol="1" bandRow="1">
                <a:tableStyleId>{5C22544A-7EE6-4342-B048-85BDC9FD1C3A}</a:tableStyleId>
              </a:tblPr>
              <a:tblGrid>
                <a:gridCol w="435272">
                  <a:extLst>
                    <a:ext uri="{9D8B030D-6E8A-4147-A177-3AD203B41FA5}">
                      <a16:colId xmlns:a16="http://schemas.microsoft.com/office/drawing/2014/main" val="20000"/>
                    </a:ext>
                  </a:extLst>
                </a:gridCol>
                <a:gridCol w="1142406">
                  <a:extLst>
                    <a:ext uri="{9D8B030D-6E8A-4147-A177-3AD203B41FA5}">
                      <a16:colId xmlns:a16="http://schemas.microsoft.com/office/drawing/2014/main" val="20001"/>
                    </a:ext>
                  </a:extLst>
                </a:gridCol>
                <a:gridCol w="830974">
                  <a:extLst>
                    <a:ext uri="{9D8B030D-6E8A-4147-A177-3AD203B41FA5}">
                      <a16:colId xmlns:a16="http://schemas.microsoft.com/office/drawing/2014/main" val="20002"/>
                    </a:ext>
                  </a:extLst>
                </a:gridCol>
                <a:gridCol w="830974">
                  <a:extLst>
                    <a:ext uri="{9D8B030D-6E8A-4147-A177-3AD203B41FA5}">
                      <a16:colId xmlns:a16="http://schemas.microsoft.com/office/drawing/2014/main" val="20003"/>
                    </a:ext>
                  </a:extLst>
                </a:gridCol>
                <a:gridCol w="830974">
                  <a:extLst>
                    <a:ext uri="{9D8B030D-6E8A-4147-A177-3AD203B41FA5}">
                      <a16:colId xmlns:a16="http://schemas.microsoft.com/office/drawing/2014/main" val="20004"/>
                    </a:ext>
                  </a:extLst>
                </a:gridCol>
                <a:gridCol w="1616394">
                  <a:extLst>
                    <a:ext uri="{9D8B030D-6E8A-4147-A177-3AD203B41FA5}">
                      <a16:colId xmlns:a16="http://schemas.microsoft.com/office/drawing/2014/main" val="20005"/>
                    </a:ext>
                  </a:extLst>
                </a:gridCol>
              </a:tblGrid>
              <a:tr h="179262">
                <a:tc>
                  <a:txBody>
                    <a:bodyPr/>
                    <a:lstStyle/>
                    <a:p>
                      <a:pPr marL="0" marR="0" algn="ctr" rtl="1">
                        <a:lnSpc>
                          <a:spcPct val="115000"/>
                        </a:lnSpc>
                        <a:spcBef>
                          <a:spcPts val="0"/>
                        </a:spcBef>
                        <a:spcAft>
                          <a:spcPts val="0"/>
                        </a:spcAft>
                      </a:pPr>
                      <a:r>
                        <a:rPr lang="ar-SA" sz="1000" b="1" dirty="0">
                          <a:effectLst/>
                          <a:cs typeface="B Nazanin" panose="00000400000000000000" pitchFamily="2" charset="-78"/>
                        </a:rPr>
                        <a:t>گروه</a:t>
                      </a:r>
                      <a:endParaRPr lang="en-US" sz="11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000" b="1">
                          <a:effectLst/>
                          <a:cs typeface="B Nazanin" panose="00000400000000000000" pitchFamily="2" charset="-78"/>
                        </a:rPr>
                        <a:t>ابتدايي و پايين تر</a:t>
                      </a:r>
                      <a:endParaRPr lang="en-US" sz="11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000" b="1">
                          <a:effectLst/>
                          <a:cs typeface="B Nazanin" panose="00000400000000000000" pitchFamily="2" charset="-78"/>
                        </a:rPr>
                        <a:t>سيکل</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000" b="1">
                          <a:effectLst/>
                          <a:cs typeface="B Nazanin" panose="00000400000000000000" pitchFamily="2" charset="-78"/>
                        </a:rPr>
                        <a:t>دیپلم</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000" b="1">
                          <a:effectLst/>
                          <a:cs typeface="B Nazanin" panose="00000400000000000000" pitchFamily="2" charset="-78"/>
                        </a:rPr>
                        <a:t>فوق دیپلم</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000" b="1">
                          <a:effectLst/>
                          <a:cs typeface="B Nazanin" panose="00000400000000000000" pitchFamily="2" charset="-78"/>
                        </a:rPr>
                        <a:t>لیسانس</a:t>
                      </a:r>
                      <a:r>
                        <a:rPr lang="fa-IR" sz="1000" b="1">
                          <a:effectLst/>
                          <a:cs typeface="B Nazanin" panose="00000400000000000000" pitchFamily="2" charset="-78"/>
                        </a:rPr>
                        <a:t> و بالاتر</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197188">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1</a:t>
                      </a:r>
                      <a:endParaRPr lang="en-US" sz="11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0</a:t>
                      </a:r>
                      <a:endParaRPr lang="en-US" sz="11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 </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 </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 </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 </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2</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3</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3"/>
                  </a:ext>
                </a:extLst>
              </a:tr>
              <a:tr h="197188">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4</a:t>
                      </a:r>
                      <a:endParaRPr lang="en-US" sz="11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3</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4"/>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5</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0</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5"/>
                  </a:ext>
                </a:extLst>
              </a:tr>
              <a:tr h="197188">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6</a:t>
                      </a:r>
                      <a:endParaRPr lang="en-US" sz="11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5</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0</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6"/>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7</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7</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6</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3</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0</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7"/>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8</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10</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9</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6</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0</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8"/>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9</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13</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12</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9</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9"/>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10</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16</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15</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12</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6</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0"/>
                  </a:ext>
                </a:extLst>
              </a:tr>
              <a:tr h="197188">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11</a:t>
                      </a:r>
                      <a:endParaRPr lang="en-US" sz="11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19</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18</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15</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9</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6</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1"/>
                  </a:ext>
                </a:extLst>
              </a:tr>
              <a:tr h="197188">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12</a:t>
                      </a:r>
                      <a:endParaRPr lang="en-US" sz="11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22</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18</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12</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8</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2"/>
                  </a:ext>
                </a:extLst>
              </a:tr>
              <a:tr h="197188">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13</a:t>
                      </a:r>
                      <a:endParaRPr lang="en-US" sz="11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25</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24</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15</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10</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3"/>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14</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28</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27</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24</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18</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12</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4"/>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15</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27</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14</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5"/>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16</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24</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16</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6"/>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17</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27</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19</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7"/>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18</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22</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8"/>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19</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25</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19"/>
                  </a:ext>
                </a:extLst>
              </a:tr>
              <a:tr h="197188">
                <a:tc>
                  <a:txBody>
                    <a:bodyPr/>
                    <a:lstStyle/>
                    <a:p>
                      <a:pPr marL="0" marR="0" algn="ctr" rtl="1">
                        <a:lnSpc>
                          <a:spcPct val="115000"/>
                        </a:lnSpc>
                        <a:spcBef>
                          <a:spcPts val="0"/>
                        </a:spcBef>
                        <a:spcAft>
                          <a:spcPts val="0"/>
                        </a:spcAft>
                      </a:pPr>
                      <a:r>
                        <a:rPr lang="ar-SA" sz="1100" b="1">
                          <a:effectLst/>
                          <a:cs typeface="B Nazanin" panose="00000400000000000000" pitchFamily="2" charset="-78"/>
                        </a:rPr>
                        <a:t>20</a:t>
                      </a:r>
                      <a:endParaRPr lang="en-US" sz="11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 </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 </a:t>
                      </a:r>
                      <a:endParaRPr lang="en-US" sz="1200" b="1">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28</a:t>
                      </a:r>
                      <a:endParaRPr lang="en-US" sz="12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20"/>
                  </a:ext>
                </a:extLst>
              </a:tr>
            </a:tbl>
          </a:graphicData>
        </a:graphic>
      </p:graphicFrame>
      <p:sp>
        <p:nvSpPr>
          <p:cNvPr id="10" name="Rectangle 9"/>
          <p:cNvSpPr/>
          <p:nvPr/>
        </p:nvSpPr>
        <p:spPr>
          <a:xfrm>
            <a:off x="1447800" y="5473518"/>
            <a:ext cx="6477000" cy="646331"/>
          </a:xfrm>
          <a:prstGeom prst="rect">
            <a:avLst/>
          </a:prstGeom>
        </p:spPr>
        <p:txBody>
          <a:bodyPr wrap="square">
            <a:spAutoFit/>
          </a:bodyPr>
          <a:lstStyle/>
          <a:p>
            <a:pPr algn="r" rtl="1"/>
            <a:r>
              <a:rPr lang="ar-SA" dirty="0">
                <a:solidFill>
                  <a:schemeClr val="accent6">
                    <a:lumMod val="75000"/>
                  </a:schemeClr>
                </a:solidFill>
                <a:cs typeface="B Titr" panose="00000700000000000000" pitchFamily="2" charset="-78"/>
              </a:rPr>
              <a:t>تبصره: در زمان تطبيق و با اجراي اين طرح در صورت تنزل گروه، حقوق مبناي هيچيک از کارکنان کاهش نخواهد يافت.</a:t>
            </a: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257160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p:cTn id="2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124200" y="838200"/>
            <a:ext cx="3505200" cy="1143000"/>
          </a:xfrm>
        </p:spPr>
        <p:txBody>
          <a:bodyPr/>
          <a:lstStyle/>
          <a:p>
            <a:pPr marL="0" indent="0" algn="ctr">
              <a:buNone/>
            </a:pPr>
            <a:r>
              <a:rPr lang="fa-IR" sz="4000" b="1" dirty="0">
                <a:solidFill>
                  <a:srgbClr val="FF0000"/>
                </a:solidFill>
                <a:effectLst>
                  <a:outerShdw blurRad="50000" dist="30000" dir="5400000" algn="tl" rotWithShape="0">
                    <a:srgbClr val="000000">
                      <a:alpha val="30000"/>
                    </a:srgbClr>
                  </a:outerShdw>
                </a:effectLst>
                <a:latin typeface="Gill Sans MT"/>
                <a:ea typeface="+mj-ea"/>
                <a:cs typeface="B Zar" panose="00000400000000000000" pitchFamily="2" charset="-78"/>
              </a:rPr>
              <a:t>نظام پرداخت</a:t>
            </a:r>
            <a:endParaRPr lang="en-US" sz="4000" b="1" dirty="0">
              <a:solidFill>
                <a:srgbClr val="FF0000"/>
              </a:solidFill>
              <a:effectLst>
                <a:outerShdw blurRad="50000" dist="30000" dir="5400000" algn="tl" rotWithShape="0">
                  <a:srgbClr val="000000">
                    <a:alpha val="30000"/>
                  </a:srgbClr>
                </a:outerShdw>
              </a:effectLst>
              <a:latin typeface="Gill Sans MT"/>
              <a:ea typeface="+mj-ea"/>
              <a:cs typeface="B Zar" panose="00000400000000000000" pitchFamily="2" charset="-78"/>
            </a:endParaRPr>
          </a:p>
          <a:p>
            <a:endParaRPr lang="en-US" dirty="0" smtClean="0"/>
          </a:p>
          <a:p>
            <a:pPr marL="0" indent="0">
              <a:buNone/>
            </a:pPr>
            <a:endParaRPr lang="en-US" dirty="0" smtClean="0"/>
          </a:p>
        </p:txBody>
      </p:sp>
      <p:sp>
        <p:nvSpPr>
          <p:cNvPr id="5"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marL="0" indent="0" algn="just" rtl="1" fontAlgn="auto">
              <a:lnSpc>
                <a:spcPct val="150000"/>
              </a:lnSpc>
              <a:spcBef>
                <a:spcPct val="0"/>
              </a:spcBef>
              <a:spcAft>
                <a:spcPts val="0"/>
              </a:spcAft>
              <a:buFontTx/>
              <a:buNone/>
              <a:defRPr/>
            </a:pPr>
            <a:r>
              <a:rPr lang="fa-IR" altLang="fa-IR" sz="2800" dirty="0" smtClean="0">
                <a:solidFill>
                  <a:srgbClr val="4F271C">
                    <a:shade val="30000"/>
                    <a:satMod val="150000"/>
                  </a:srgbClr>
                </a:solidFill>
                <a:latin typeface="Gill Sans MT"/>
                <a:cs typeface="B Titr" panose="00000700000000000000" pitchFamily="2" charset="-78"/>
              </a:rPr>
              <a:t>سيستم يا مقرراتي است كه شرکت‌ها از طريق آن فعاليت شاغل را ارزيابي مي كند تا پاداش هاي پولي و غير پولي را به صورت مستقيم و يا غير مستقيم در چارچوب قانون و توانايي هاي خود، به كاركنان پرداخت نمايد.</a:t>
            </a:r>
            <a:endParaRPr lang="en-US" altLang="fa-IR" sz="2800" dirty="0" smtClean="0">
              <a:solidFill>
                <a:srgbClr val="4F271C">
                  <a:shade val="30000"/>
                  <a:satMod val="150000"/>
                </a:srgbClr>
              </a:solidFill>
              <a:latin typeface="Gill Sans MT"/>
              <a:cs typeface="B Titr" panose="00000700000000000000" pitchFamily="2" charset="-78"/>
            </a:endParaRPr>
          </a:p>
          <a:p>
            <a:pPr marL="0" indent="0">
              <a:buFont typeface="Arial" charset="0"/>
              <a:buNone/>
            </a:pPr>
            <a:endParaRPr lang="en-US" dirty="0" smtClean="0"/>
          </a:p>
          <a:p>
            <a:endParaRPr lang="en-US" dirty="0" smtClean="0"/>
          </a:p>
          <a:p>
            <a:endParaRPr lang="en-US" dirty="0" smtClean="0"/>
          </a:p>
          <a:p>
            <a:endParaRPr lang="en-US" dirty="0" smtClean="0"/>
          </a:p>
          <a:p>
            <a:endParaRPr lang="en-US" dirty="0" smtClean="0"/>
          </a:p>
          <a:p>
            <a:pPr algn="ctr">
              <a:buFont typeface="Arial" charset="0"/>
              <a:buNone/>
            </a:pPr>
            <a:r>
              <a:rPr lang="en-US" dirty="0" smtClean="0">
                <a:latin typeface="Times New Roman" pitchFamily="18" charset="0"/>
                <a:cs typeface="Times New Roman" pitchFamily="18" charset="0"/>
              </a:rPr>
              <a:t>www.hortilover.net</a:t>
            </a:r>
            <a:endParaRPr lang="en-US" dirty="0" smtClean="0"/>
          </a:p>
        </p:txBody>
      </p:sp>
    </p:spTree>
    <p:extLst>
      <p:ext uri="{BB962C8B-B14F-4D97-AF65-F5344CB8AC3E}">
        <p14:creationId xmlns:p14="http://schemas.microsoft.com/office/powerpoint/2010/main" val="2254480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22406" y="8382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marL="82296" indent="0" algn="just" rtl="1">
              <a:buNone/>
            </a:pPr>
            <a:r>
              <a:rPr lang="ar-SA" sz="2400" dirty="0">
                <a:cs typeface="B Titr" panose="00000700000000000000" pitchFamily="2" charset="-78"/>
              </a:rPr>
              <a:t>تعیین امتیاز شغل </a:t>
            </a:r>
          </a:p>
        </p:txBody>
      </p:sp>
      <p:sp>
        <p:nvSpPr>
          <p:cNvPr id="4" name="Title 1"/>
          <p:cNvSpPr>
            <a:spLocks noGrp="1"/>
          </p:cNvSpPr>
          <p:nvPr>
            <p:ph idx="1"/>
          </p:nvPr>
        </p:nvSpPr>
        <p:spPr>
          <a:xfrm>
            <a:off x="1524000" y="990600"/>
            <a:ext cx="6332838" cy="5272216"/>
          </a:xfrm>
        </p:spPr>
        <p:txBody>
          <a:bodyPr>
            <a:normAutofit/>
          </a:bodyPr>
          <a:lstStyle/>
          <a:p>
            <a:pPr marL="82296" indent="0" algn="just" rtl="1">
              <a:buNone/>
            </a:pPr>
            <a:r>
              <a:rPr lang="ar-SA" sz="1800" dirty="0" smtClean="0">
                <a:cs typeface="B Titr" panose="00000700000000000000" pitchFamily="2" charset="-78"/>
              </a:rPr>
              <a:t>با </a:t>
            </a:r>
            <a:r>
              <a:rPr lang="ar-SA" sz="1800" dirty="0">
                <a:cs typeface="B Titr" panose="00000700000000000000" pitchFamily="2" charset="-78"/>
              </a:rPr>
              <a:t>تعيين ارزش نسبي هر يک از مشاغل بر اساس پيوست شماره (1)، مشاغل شرکت با توجه به نوع و سطح درگروه­های بیست‏گانه طبقه‌بندی و افراد با توجه به شرایط احراز مشاغل در یکی از گروه­های بيست‏گانه  قرار گرفته و از امتیاز شغل مربوطه بر اساس جدول شماره (5) بهره‌مند می‏شوند. </a:t>
            </a:r>
          </a:p>
          <a:p>
            <a:pPr marL="82296" indent="0" algn="ctr" rtl="1">
              <a:buNone/>
            </a:pPr>
            <a:r>
              <a:rPr lang="ar-SA" sz="1800" dirty="0">
                <a:solidFill>
                  <a:schemeClr val="tx2">
                    <a:lumMod val="60000"/>
                    <a:lumOff val="40000"/>
                  </a:schemeClr>
                </a:solidFill>
                <a:cs typeface="B Titr" panose="00000700000000000000" pitchFamily="2" charset="-78"/>
              </a:rPr>
              <a:t>جدول شماره 5- امتیاز گروه شغل</a:t>
            </a:r>
          </a:p>
          <a:p>
            <a:pPr marL="82296" indent="0" algn="just" rtl="1">
              <a:buNone/>
            </a:pPr>
            <a:endParaRPr lang="ar-SA" sz="1800" dirty="0">
              <a:cs typeface="B Titr" panose="00000700000000000000" pitchFamily="2" charset="-78"/>
            </a:endParaRPr>
          </a:p>
        </p:txBody>
      </p:sp>
      <p:graphicFrame>
        <p:nvGraphicFramePr>
          <p:cNvPr id="10" name="Table 9"/>
          <p:cNvGraphicFramePr>
            <a:graphicFrameLocks noGrp="1"/>
          </p:cNvGraphicFramePr>
          <p:nvPr>
            <p:extLst>
              <p:ext uri="{D42A27DB-BD31-4B8C-83A1-F6EECF244321}">
                <p14:modId xmlns:p14="http://schemas.microsoft.com/office/powerpoint/2010/main" val="3225196249"/>
              </p:ext>
            </p:extLst>
          </p:nvPr>
        </p:nvGraphicFramePr>
        <p:xfrm>
          <a:off x="2209800" y="2514601"/>
          <a:ext cx="4343399" cy="3883080"/>
        </p:xfrm>
        <a:graphic>
          <a:graphicData uri="http://schemas.openxmlformats.org/drawingml/2006/table">
            <a:tbl>
              <a:tblPr rtl="1" firstRow="1" firstCol="1" bandRow="1">
                <a:tableStyleId>{5C22544A-7EE6-4342-B048-85BDC9FD1C3A}</a:tableStyleId>
              </a:tblPr>
              <a:tblGrid>
                <a:gridCol w="706708">
                  <a:extLst>
                    <a:ext uri="{9D8B030D-6E8A-4147-A177-3AD203B41FA5}">
                      <a16:colId xmlns:a16="http://schemas.microsoft.com/office/drawing/2014/main" val="20000"/>
                    </a:ext>
                  </a:extLst>
                </a:gridCol>
                <a:gridCol w="1508549">
                  <a:extLst>
                    <a:ext uri="{9D8B030D-6E8A-4147-A177-3AD203B41FA5}">
                      <a16:colId xmlns:a16="http://schemas.microsoft.com/office/drawing/2014/main" val="20001"/>
                    </a:ext>
                  </a:extLst>
                </a:gridCol>
                <a:gridCol w="706708">
                  <a:extLst>
                    <a:ext uri="{9D8B030D-6E8A-4147-A177-3AD203B41FA5}">
                      <a16:colId xmlns:a16="http://schemas.microsoft.com/office/drawing/2014/main" val="20002"/>
                    </a:ext>
                  </a:extLst>
                </a:gridCol>
                <a:gridCol w="1421434">
                  <a:extLst>
                    <a:ext uri="{9D8B030D-6E8A-4147-A177-3AD203B41FA5}">
                      <a16:colId xmlns:a16="http://schemas.microsoft.com/office/drawing/2014/main" val="20003"/>
                    </a:ext>
                  </a:extLst>
                </a:gridCol>
              </a:tblGrid>
              <a:tr h="350320">
                <a:tc>
                  <a:txBody>
                    <a:bodyPr/>
                    <a:lstStyle/>
                    <a:p>
                      <a:pPr marL="0" marR="0" algn="ctr" rtl="1">
                        <a:lnSpc>
                          <a:spcPct val="115000"/>
                        </a:lnSpc>
                        <a:spcBef>
                          <a:spcPts val="0"/>
                        </a:spcBef>
                        <a:spcAft>
                          <a:spcPts val="0"/>
                        </a:spcAft>
                      </a:pPr>
                      <a:r>
                        <a:rPr lang="ar-SA" sz="1600" b="1" dirty="0">
                          <a:effectLst/>
                          <a:cs typeface="B Nazanin" panose="00000400000000000000" pitchFamily="2" charset="-78"/>
                        </a:rPr>
                        <a:t>گروه</a:t>
                      </a:r>
                      <a:endParaRPr lang="en-US" sz="16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600" b="1" dirty="0">
                          <a:effectLst/>
                          <a:cs typeface="B Nazanin" panose="00000400000000000000" pitchFamily="2" charset="-78"/>
                        </a:rPr>
                        <a:t>امتیاز شغل</a:t>
                      </a:r>
                      <a:endParaRPr lang="en-US" sz="16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600" b="1" dirty="0">
                          <a:effectLst/>
                          <a:cs typeface="B Nazanin" panose="00000400000000000000" pitchFamily="2" charset="-78"/>
                        </a:rPr>
                        <a:t>گروه</a:t>
                      </a:r>
                      <a:endParaRPr lang="en-US" sz="1600" b="1"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600" b="1" dirty="0">
                          <a:effectLst/>
                          <a:cs typeface="B Nazanin" panose="00000400000000000000" pitchFamily="2" charset="-78"/>
                        </a:rPr>
                        <a:t>امتیاز شغل</a:t>
                      </a:r>
                      <a:endParaRPr lang="en-US" sz="16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344002">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9100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11</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11220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344002">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2</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9120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12</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11720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378080">
                <a:tc>
                  <a:txBody>
                    <a:bodyPr/>
                    <a:lstStyle/>
                    <a:p>
                      <a:pPr marL="0" marR="0" algn="ctr" rtl="1">
                        <a:lnSpc>
                          <a:spcPct val="115000"/>
                        </a:lnSpc>
                        <a:spcBef>
                          <a:spcPts val="0"/>
                        </a:spcBef>
                        <a:spcAft>
                          <a:spcPts val="0"/>
                        </a:spcAft>
                      </a:pPr>
                      <a:r>
                        <a:rPr lang="ar-SA" sz="2000" b="1">
                          <a:effectLst/>
                          <a:cs typeface="B Nazanin" panose="00000400000000000000" pitchFamily="2" charset="-78"/>
                        </a:rPr>
                        <a:t>3</a:t>
                      </a:r>
                      <a:endParaRPr lang="en-US" sz="20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9140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13</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12220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344002">
                <a:tc>
                  <a:txBody>
                    <a:bodyPr/>
                    <a:lstStyle/>
                    <a:p>
                      <a:pPr marL="0" marR="0" algn="ctr" rtl="1">
                        <a:lnSpc>
                          <a:spcPct val="115000"/>
                        </a:lnSpc>
                        <a:spcBef>
                          <a:spcPts val="0"/>
                        </a:spcBef>
                        <a:spcAft>
                          <a:spcPts val="0"/>
                        </a:spcAft>
                      </a:pPr>
                      <a:r>
                        <a:rPr lang="ar-SA" sz="2000" b="1">
                          <a:effectLst/>
                          <a:cs typeface="B Nazanin" panose="00000400000000000000" pitchFamily="2" charset="-78"/>
                        </a:rPr>
                        <a:t>4</a:t>
                      </a:r>
                      <a:endParaRPr lang="en-US" sz="20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9160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14</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12720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344002">
                <a:tc>
                  <a:txBody>
                    <a:bodyPr/>
                    <a:lstStyle/>
                    <a:p>
                      <a:pPr marL="0" marR="0" algn="ctr" rtl="1">
                        <a:lnSpc>
                          <a:spcPct val="115000"/>
                        </a:lnSpc>
                        <a:spcBef>
                          <a:spcPts val="0"/>
                        </a:spcBef>
                        <a:spcAft>
                          <a:spcPts val="0"/>
                        </a:spcAft>
                      </a:pPr>
                      <a:r>
                        <a:rPr lang="ar-SA" sz="2000" b="1">
                          <a:effectLst/>
                          <a:cs typeface="B Nazanin" panose="00000400000000000000" pitchFamily="2" charset="-78"/>
                        </a:rPr>
                        <a:t>5</a:t>
                      </a:r>
                      <a:endParaRPr lang="en-US" sz="20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9180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15</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13220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344002">
                <a:tc>
                  <a:txBody>
                    <a:bodyPr/>
                    <a:lstStyle/>
                    <a:p>
                      <a:pPr marL="0" marR="0" algn="ctr" rtl="1">
                        <a:lnSpc>
                          <a:spcPct val="115000"/>
                        </a:lnSpc>
                        <a:spcBef>
                          <a:spcPts val="0"/>
                        </a:spcBef>
                        <a:spcAft>
                          <a:spcPts val="0"/>
                        </a:spcAft>
                      </a:pPr>
                      <a:r>
                        <a:rPr lang="ar-SA" sz="2000" b="1">
                          <a:effectLst/>
                          <a:cs typeface="B Nazanin" panose="00000400000000000000" pitchFamily="2" charset="-78"/>
                        </a:rPr>
                        <a:t>6</a:t>
                      </a:r>
                      <a:endParaRPr lang="en-US" sz="20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9200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16</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13720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06"/>
                  </a:ext>
                </a:extLst>
              </a:tr>
              <a:tr h="344002">
                <a:tc>
                  <a:txBody>
                    <a:bodyPr/>
                    <a:lstStyle/>
                    <a:p>
                      <a:pPr marL="0" marR="0" algn="ctr" rtl="1">
                        <a:lnSpc>
                          <a:spcPct val="115000"/>
                        </a:lnSpc>
                        <a:spcBef>
                          <a:spcPts val="0"/>
                        </a:spcBef>
                        <a:spcAft>
                          <a:spcPts val="0"/>
                        </a:spcAft>
                      </a:pPr>
                      <a:r>
                        <a:rPr lang="ar-SA" sz="2000" b="1">
                          <a:effectLst/>
                          <a:cs typeface="B Nazanin" panose="00000400000000000000" pitchFamily="2" charset="-78"/>
                        </a:rPr>
                        <a:t>7</a:t>
                      </a:r>
                      <a:endParaRPr lang="en-US" sz="20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9220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17</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14220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07"/>
                  </a:ext>
                </a:extLst>
              </a:tr>
              <a:tr h="344002">
                <a:tc>
                  <a:txBody>
                    <a:bodyPr/>
                    <a:lstStyle/>
                    <a:p>
                      <a:pPr marL="0" marR="0" algn="ctr" rtl="1">
                        <a:lnSpc>
                          <a:spcPct val="115000"/>
                        </a:lnSpc>
                        <a:spcBef>
                          <a:spcPts val="0"/>
                        </a:spcBef>
                        <a:spcAft>
                          <a:spcPts val="0"/>
                        </a:spcAft>
                      </a:pPr>
                      <a:r>
                        <a:rPr lang="ar-SA" sz="2000" b="1">
                          <a:effectLst/>
                          <a:cs typeface="B Nazanin" panose="00000400000000000000" pitchFamily="2" charset="-78"/>
                        </a:rPr>
                        <a:t>8</a:t>
                      </a:r>
                      <a:endParaRPr lang="en-US" sz="20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9720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18</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14720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08"/>
                  </a:ext>
                </a:extLst>
              </a:tr>
              <a:tr h="344002">
                <a:tc>
                  <a:txBody>
                    <a:bodyPr/>
                    <a:lstStyle/>
                    <a:p>
                      <a:pPr marL="0" marR="0" algn="ctr" rtl="1">
                        <a:lnSpc>
                          <a:spcPct val="115000"/>
                        </a:lnSpc>
                        <a:spcBef>
                          <a:spcPts val="0"/>
                        </a:spcBef>
                        <a:spcAft>
                          <a:spcPts val="0"/>
                        </a:spcAft>
                      </a:pPr>
                      <a:r>
                        <a:rPr lang="ar-SA" sz="2000" b="1">
                          <a:effectLst/>
                          <a:cs typeface="B Nazanin" panose="00000400000000000000" pitchFamily="2" charset="-78"/>
                        </a:rPr>
                        <a:t>9</a:t>
                      </a:r>
                      <a:endParaRPr lang="en-US" sz="20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10220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19</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15220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09"/>
                  </a:ext>
                </a:extLst>
              </a:tr>
              <a:tr h="344002">
                <a:tc>
                  <a:txBody>
                    <a:bodyPr/>
                    <a:lstStyle/>
                    <a:p>
                      <a:pPr marL="0" marR="0" algn="ctr" rtl="1">
                        <a:lnSpc>
                          <a:spcPct val="115000"/>
                        </a:lnSpc>
                        <a:spcBef>
                          <a:spcPts val="0"/>
                        </a:spcBef>
                        <a:spcAft>
                          <a:spcPts val="0"/>
                        </a:spcAft>
                      </a:pPr>
                      <a:r>
                        <a:rPr lang="ar-SA" sz="2000" b="1">
                          <a:effectLst/>
                          <a:cs typeface="B Nazanin" panose="00000400000000000000" pitchFamily="2" charset="-78"/>
                        </a:rPr>
                        <a:t>10</a:t>
                      </a:r>
                      <a:endParaRPr lang="en-US" sz="2000" b="1">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2000" b="1" dirty="0">
                          <a:effectLst/>
                          <a:cs typeface="B Nazanin" panose="00000400000000000000" pitchFamily="2" charset="-78"/>
                        </a:rPr>
                        <a:t>10720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solidFill>
                      <a:schemeClr val="accent1"/>
                    </a:solidFill>
                  </a:tcPr>
                </a:tc>
                <a:tc>
                  <a:txBody>
                    <a:bodyPr/>
                    <a:lstStyle/>
                    <a:p>
                      <a:pPr marL="0" marR="0" algn="ctr" rtl="1">
                        <a:lnSpc>
                          <a:spcPct val="115000"/>
                        </a:lnSpc>
                        <a:spcBef>
                          <a:spcPts val="0"/>
                        </a:spcBef>
                        <a:spcAft>
                          <a:spcPts val="0"/>
                        </a:spcAft>
                      </a:pPr>
                      <a:r>
                        <a:rPr lang="ar-SA" sz="2000" b="1" dirty="0">
                          <a:effectLst/>
                          <a:cs typeface="B Nazanin" panose="00000400000000000000" pitchFamily="2" charset="-78"/>
                        </a:rPr>
                        <a:t>15720</a:t>
                      </a:r>
                      <a:endParaRPr lang="en-US" sz="2000" b="1" dirty="0">
                        <a:solidFill>
                          <a:srgbClr val="000000"/>
                        </a:solidFill>
                        <a:effectLst/>
                        <a:latin typeface="Calibri"/>
                        <a:ea typeface="Times New Roman"/>
                        <a:cs typeface="B Nazanin" panose="00000400000000000000" pitchFamily="2" charset="-78"/>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200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334000" y="2286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marL="82296" indent="0" algn="just" rtl="1">
              <a:buNone/>
            </a:pPr>
            <a:r>
              <a:rPr lang="ar-SA" sz="2400" dirty="0">
                <a:cs typeface="B Titr" panose="00000700000000000000" pitchFamily="2" charset="-78"/>
              </a:rPr>
              <a:t>امتیاز </a:t>
            </a:r>
            <a:r>
              <a:rPr lang="ar-SA" sz="2400" dirty="0" smtClean="0">
                <a:cs typeface="B Titr" panose="00000700000000000000" pitchFamily="2" charset="-78"/>
              </a:rPr>
              <a:t>سنوات</a:t>
            </a:r>
            <a:endParaRPr lang="ar-SA" sz="2400" dirty="0">
              <a:cs typeface="B Titr" panose="00000700000000000000" pitchFamily="2" charset="-78"/>
            </a:endParaRPr>
          </a:p>
        </p:txBody>
      </p:sp>
      <p:sp>
        <p:nvSpPr>
          <p:cNvPr id="4" name="Title 1"/>
          <p:cNvSpPr>
            <a:spLocks noGrp="1"/>
          </p:cNvSpPr>
          <p:nvPr>
            <p:ph idx="1"/>
          </p:nvPr>
        </p:nvSpPr>
        <p:spPr>
          <a:xfrm>
            <a:off x="1524000" y="990600"/>
            <a:ext cx="6332838" cy="5272216"/>
          </a:xfrm>
        </p:spPr>
        <p:txBody>
          <a:bodyPr>
            <a:normAutofit/>
          </a:bodyPr>
          <a:lstStyle/>
          <a:p>
            <a:pPr marL="82296" indent="0" algn="just" rtl="1">
              <a:buNone/>
            </a:pPr>
            <a:r>
              <a:rPr lang="ar-SA" sz="2400" dirty="0" smtClean="0">
                <a:solidFill>
                  <a:srgbClr val="0070C0"/>
                </a:solidFill>
                <a:cs typeface="B Titr" panose="00000700000000000000" pitchFamily="2" charset="-78"/>
              </a:rPr>
              <a:t>روش </a:t>
            </a:r>
            <a:r>
              <a:rPr lang="ar-SA" sz="2400" dirty="0">
                <a:solidFill>
                  <a:srgbClr val="0070C0"/>
                </a:solidFill>
                <a:cs typeface="B Titr" panose="00000700000000000000" pitchFamily="2" charset="-78"/>
              </a:rPr>
              <a:t>تعیین حقوق سنوات</a:t>
            </a:r>
          </a:p>
          <a:p>
            <a:pPr marL="82296" indent="0" algn="just" rtl="1">
              <a:buNone/>
            </a:pPr>
            <a:r>
              <a:rPr lang="ar-SA" sz="2000" dirty="0">
                <a:cs typeface="B Titr" panose="00000700000000000000" pitchFamily="2" charset="-78"/>
              </a:rPr>
              <a:t>میزان حق سنوات همه‌ساله در ازای یک سال سابقه خدمت بر اساس جدول نرخ پایه (سنوات) مصوب شورای عالی کار، توسط وزارت نیرو تعیین و از طریق مجمع ابلاغ می‏گردد. نظر به‌ ضرورت توجه به نتایج ارزشیابی عملکرد سالیانه کارکنان، میزان حقوق سنوات با رعایت جدول شماره 6 تعیین می‏گردد.</a:t>
            </a:r>
          </a:p>
          <a:p>
            <a:pPr marL="82296" indent="0" algn="just" rtl="1">
              <a:buNone/>
            </a:pPr>
            <a:endParaRPr lang="ar-SA" sz="1800" dirty="0">
              <a:cs typeface="B Titr" panose="00000700000000000000" pitchFamily="2" charset="-78"/>
            </a:endParaRPr>
          </a:p>
          <a:p>
            <a:pPr marL="82296" indent="0" algn="just" rtl="1">
              <a:buNone/>
            </a:pPr>
            <a:r>
              <a:rPr lang="ar-SA" sz="1800" dirty="0">
                <a:solidFill>
                  <a:srgbClr val="0070C0"/>
                </a:solidFill>
                <a:cs typeface="B Titr" panose="00000700000000000000" pitchFamily="2" charset="-78"/>
              </a:rPr>
              <a:t>جدول شماره 6- درصد نرخ پایه سنوات براساس ارزشیابی عملكرد ساليانه</a:t>
            </a:r>
          </a:p>
          <a:p>
            <a:pPr marL="82296" indent="0" algn="just" rtl="1">
              <a:buNone/>
            </a:pPr>
            <a:endParaRPr lang="en-US" sz="1800" dirty="0">
              <a:cs typeface="B Titr" panose="000007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616299654"/>
              </p:ext>
            </p:extLst>
          </p:nvPr>
        </p:nvGraphicFramePr>
        <p:xfrm>
          <a:off x="2514600" y="3733800"/>
          <a:ext cx="4736465" cy="1814346"/>
        </p:xfrm>
        <a:graphic>
          <a:graphicData uri="http://schemas.openxmlformats.org/drawingml/2006/table">
            <a:tbl>
              <a:tblPr rtl="1" firstRow="1" firstCol="1" bandRow="1">
                <a:tableStyleId>{5C22544A-7EE6-4342-B048-85BDC9FD1C3A}</a:tableStyleId>
              </a:tblPr>
              <a:tblGrid>
                <a:gridCol w="2971047">
                  <a:extLst>
                    <a:ext uri="{9D8B030D-6E8A-4147-A177-3AD203B41FA5}">
                      <a16:colId xmlns:a16="http://schemas.microsoft.com/office/drawing/2014/main" val="20000"/>
                    </a:ext>
                  </a:extLst>
                </a:gridCol>
                <a:gridCol w="1765418">
                  <a:extLst>
                    <a:ext uri="{9D8B030D-6E8A-4147-A177-3AD203B41FA5}">
                      <a16:colId xmlns:a16="http://schemas.microsoft.com/office/drawing/2014/main" val="20001"/>
                    </a:ext>
                  </a:extLst>
                </a:gridCol>
              </a:tblGrid>
              <a:tr h="492990">
                <a:tc>
                  <a:txBody>
                    <a:bodyPr/>
                    <a:lstStyle/>
                    <a:p>
                      <a:pPr marL="0" marR="0" algn="ctr" rtl="1">
                        <a:lnSpc>
                          <a:spcPct val="115000"/>
                        </a:lnSpc>
                        <a:spcBef>
                          <a:spcPts val="0"/>
                        </a:spcBef>
                        <a:spcAft>
                          <a:spcPts val="0"/>
                        </a:spcAft>
                      </a:pPr>
                      <a:r>
                        <a:rPr lang="ar-SA" sz="1800" dirty="0">
                          <a:effectLst/>
                          <a:cs typeface="B Nazanin" panose="00000400000000000000" pitchFamily="2" charset="-78"/>
                        </a:rPr>
                        <a:t>نتیجه ارزشیابی عملكرد ساليانه</a:t>
                      </a:r>
                      <a:endParaRPr lang="en-US" sz="1800"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dirty="0">
                          <a:effectLst/>
                          <a:cs typeface="B Nazanin" panose="00000400000000000000" pitchFamily="2" charset="-78"/>
                        </a:rPr>
                        <a:t>درصد نرخ پایه سنوات</a:t>
                      </a:r>
                      <a:endParaRPr lang="en-US" sz="1800"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0"/>
                  </a:ext>
                </a:extLst>
              </a:tr>
              <a:tr h="591705">
                <a:tc>
                  <a:txBody>
                    <a:bodyPr/>
                    <a:lstStyle/>
                    <a:p>
                      <a:pPr marL="0" marR="0" algn="ctr" rtl="1">
                        <a:lnSpc>
                          <a:spcPct val="115000"/>
                        </a:lnSpc>
                        <a:spcBef>
                          <a:spcPts val="0"/>
                        </a:spcBef>
                        <a:spcAft>
                          <a:spcPts val="0"/>
                        </a:spcAft>
                      </a:pPr>
                      <a:r>
                        <a:rPr lang="ar-SA" sz="1800" dirty="0">
                          <a:effectLst/>
                          <a:cs typeface="B Nazanin" panose="00000400000000000000" pitchFamily="2" charset="-78"/>
                        </a:rPr>
                        <a:t>کسب 95% کل امتیازات و بالاتر</a:t>
                      </a:r>
                      <a:endParaRPr lang="en-US" sz="1800"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2400" b="1" dirty="0">
                          <a:effectLst/>
                          <a:cs typeface="B Nazanin" panose="00000400000000000000" pitchFamily="2" charset="-78"/>
                        </a:rPr>
                        <a:t>110 درصد</a:t>
                      </a:r>
                      <a:endParaRPr lang="en-US" sz="24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591705">
                <a:tc>
                  <a:txBody>
                    <a:bodyPr/>
                    <a:lstStyle/>
                    <a:p>
                      <a:pPr marL="0" marR="0" algn="ctr" rtl="1">
                        <a:lnSpc>
                          <a:spcPct val="115000"/>
                        </a:lnSpc>
                        <a:spcBef>
                          <a:spcPts val="0"/>
                        </a:spcBef>
                        <a:spcAft>
                          <a:spcPts val="0"/>
                        </a:spcAft>
                      </a:pPr>
                      <a:r>
                        <a:rPr lang="ar-SA" sz="1800" dirty="0">
                          <a:effectLst/>
                          <a:cs typeface="B Nazanin" panose="00000400000000000000" pitchFamily="2" charset="-78"/>
                        </a:rPr>
                        <a:t>کسب کمتر از 95% کل امتیازات</a:t>
                      </a:r>
                      <a:endParaRPr lang="en-US" sz="1800" dirty="0">
                        <a:solidFill>
                          <a:srgbClr val="000000"/>
                        </a:solidFill>
                        <a:effectLst/>
                        <a:latin typeface="Calibri"/>
                        <a:ea typeface="Times New Roman"/>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ar-SA" sz="2400" b="1" dirty="0">
                          <a:effectLst/>
                          <a:cs typeface="B Nazanin" panose="00000400000000000000" pitchFamily="2" charset="-78"/>
                        </a:rPr>
                        <a:t>100 درصد</a:t>
                      </a:r>
                      <a:endParaRPr lang="en-US" sz="2400" b="1" dirty="0">
                        <a:solidFill>
                          <a:srgbClr val="000000"/>
                        </a:solidFill>
                        <a:effectLst/>
                        <a:latin typeface="Calibri"/>
                        <a:ea typeface="Times New Roman"/>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5375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ar-SA" sz="2400" dirty="0">
                <a:cs typeface="B Titr" panose="00000700000000000000" pitchFamily="2" charset="-78"/>
              </a:rPr>
              <a:t>امتیاز سنوات</a:t>
            </a:r>
            <a:endParaRPr lang="fa-IR" sz="2400" dirty="0">
              <a:cs typeface="B Titr" panose="00000700000000000000" pitchFamily="2" charset="-78"/>
            </a:endParaRPr>
          </a:p>
        </p:txBody>
      </p:sp>
      <p:sp>
        <p:nvSpPr>
          <p:cNvPr id="4" name="Title 1"/>
          <p:cNvSpPr>
            <a:spLocks noGrp="1"/>
          </p:cNvSpPr>
          <p:nvPr>
            <p:ph idx="1"/>
          </p:nvPr>
        </p:nvSpPr>
        <p:spPr>
          <a:xfrm>
            <a:off x="1524000" y="990600"/>
            <a:ext cx="6332838" cy="5272216"/>
          </a:xfrm>
        </p:spPr>
        <p:txBody>
          <a:bodyPr>
            <a:normAutofit fontScale="92500" lnSpcReduction="10000"/>
          </a:bodyPr>
          <a:lstStyle/>
          <a:p>
            <a:pPr marL="82296" indent="0" algn="just" rtl="1">
              <a:buNone/>
            </a:pPr>
            <a:r>
              <a:rPr lang="ar-SA" sz="1800" dirty="0" smtClean="0">
                <a:solidFill>
                  <a:srgbClr val="0070C0"/>
                </a:solidFill>
                <a:cs typeface="B Titr" panose="00000700000000000000" pitchFamily="2" charset="-78"/>
              </a:rPr>
              <a:t>تبصره </a:t>
            </a:r>
            <a:r>
              <a:rPr lang="ar-SA" sz="1800" dirty="0">
                <a:solidFill>
                  <a:srgbClr val="0070C0"/>
                </a:solidFill>
                <a:cs typeface="B Titr" panose="00000700000000000000" pitchFamily="2" charset="-78"/>
              </a:rPr>
              <a:t>1- در زمان تطبیق این طرح، لازم است حقوق سنوات (پایه) گذشته کارکنان در چارچوب طرح مصوب قبلي (مصوب شهریور 1376 و تغییرات بعدی) محاسبه و در احکام کارگزینی درج ‏گردد. </a:t>
            </a:r>
          </a:p>
          <a:p>
            <a:pPr marL="82296" indent="0" algn="just" rtl="1">
              <a:buNone/>
            </a:pPr>
            <a:endParaRPr lang="ar-SA" sz="1800" dirty="0">
              <a:solidFill>
                <a:schemeClr val="accent6">
                  <a:lumMod val="75000"/>
                </a:schemeClr>
              </a:solidFill>
              <a:cs typeface="B Titr" panose="00000700000000000000" pitchFamily="2" charset="-78"/>
            </a:endParaRPr>
          </a:p>
          <a:p>
            <a:pPr marL="82296" indent="0" algn="just" rtl="1">
              <a:buNone/>
            </a:pPr>
            <a:r>
              <a:rPr lang="ar-SA" sz="1800" dirty="0">
                <a:solidFill>
                  <a:schemeClr val="accent6">
                    <a:lumMod val="75000"/>
                  </a:schemeClr>
                </a:solidFill>
                <a:cs typeface="B Titr" panose="00000700000000000000" pitchFamily="2" charset="-78"/>
              </a:rPr>
              <a:t>تبصره 2– کارکنانی که پس از اجرای طرح به استخدام شرکت درمی‌آیند در صورتیکه دارای سابقه خدمت سربازی و یا سوابق تجربی خارج از صنعت آب و برق باشند آن بخش از سنوات خدمت گذشته آنان که در اجرای دستورالعمل احتساب سوابق تجربی موضوع ضوابط این طرح، مرتبط تشخیص داده شود به لحاظ احتساب پایه (سنوات) حداکثر تا (10) سال بر اساس آخرین جدول وزارت تعاون، کار و رفاه اجتماعی مورد محاسبه قرار می‏گیرد</a:t>
            </a:r>
            <a:r>
              <a:rPr lang="ar-SA" sz="1800" dirty="0" smtClean="0">
                <a:solidFill>
                  <a:schemeClr val="accent6">
                    <a:lumMod val="75000"/>
                  </a:schemeClr>
                </a:solidFill>
                <a:cs typeface="B Titr" panose="00000700000000000000" pitchFamily="2" charset="-78"/>
              </a:rPr>
              <a:t>.</a:t>
            </a:r>
            <a:endParaRPr lang="fa-IR" sz="1800" dirty="0" smtClean="0">
              <a:solidFill>
                <a:schemeClr val="accent6">
                  <a:lumMod val="75000"/>
                </a:schemeClr>
              </a:solidFill>
              <a:cs typeface="B Titr" panose="00000700000000000000" pitchFamily="2" charset="-78"/>
            </a:endParaRPr>
          </a:p>
          <a:p>
            <a:pPr marL="82296" indent="0" algn="just" rtl="1">
              <a:buNone/>
            </a:pPr>
            <a:endParaRPr lang="fa-IR" sz="1800" dirty="0" smtClean="0">
              <a:solidFill>
                <a:schemeClr val="accent6">
                  <a:lumMod val="75000"/>
                </a:schemeClr>
              </a:solidFill>
              <a:cs typeface="B Titr" panose="00000700000000000000" pitchFamily="2" charset="-78"/>
            </a:endParaRPr>
          </a:p>
          <a:p>
            <a:pPr marL="82296" indent="0" algn="just" rtl="1">
              <a:buNone/>
            </a:pPr>
            <a:r>
              <a:rPr lang="ar-SA" sz="1800" dirty="0" smtClean="0">
                <a:solidFill>
                  <a:schemeClr val="accent6">
                    <a:lumMod val="75000"/>
                  </a:schemeClr>
                </a:solidFill>
                <a:cs typeface="B Titr" panose="00000700000000000000" pitchFamily="2" charset="-78"/>
              </a:rPr>
              <a:t> </a:t>
            </a:r>
            <a:r>
              <a:rPr lang="ar-SA" sz="1800" dirty="0">
                <a:solidFill>
                  <a:srgbClr val="0070C0"/>
                </a:solidFill>
                <a:cs typeface="B Titr" panose="00000700000000000000" pitchFamily="2" charset="-78"/>
              </a:rPr>
              <a:t>تبصره 3– کارکنانی که با رعایت مقررات ذی‌ربط به شرکت منتقل یا مأمور می‏شوند مشمول محدودیت (10) سال موضوع تبصره (2) نمی‏باشند.</a:t>
            </a:r>
            <a:endParaRPr lang="fa-IR" sz="1800" dirty="0">
              <a:solidFill>
                <a:srgbClr val="0070C0"/>
              </a:solidFill>
              <a:cs typeface="B Titr" panose="00000700000000000000" pitchFamily="2" charset="-78"/>
            </a:endParaRPr>
          </a:p>
          <a:p>
            <a:pPr algn="just" rtl="1"/>
            <a:endParaRPr lang="en-US" sz="1800" dirty="0">
              <a:solidFill>
                <a:schemeClr val="accent6">
                  <a:lumMod val="75000"/>
                </a:schemeClr>
              </a:solidFill>
              <a:cs typeface="B Titr" panose="00000700000000000000" pitchFamily="2" charset="-78"/>
            </a:endParaRPr>
          </a:p>
          <a:p>
            <a:pPr marL="82296" indent="0" algn="just" rtl="1">
              <a:buNone/>
            </a:pPr>
            <a:r>
              <a:rPr lang="fa-IR" sz="1800" dirty="0">
                <a:solidFill>
                  <a:schemeClr val="accent6">
                    <a:lumMod val="75000"/>
                  </a:schemeClr>
                </a:solidFill>
                <a:cs typeface="B Titr" panose="00000700000000000000" pitchFamily="2" charset="-78"/>
              </a:rPr>
              <a:t>ت</a:t>
            </a:r>
            <a:r>
              <a:rPr lang="ar-SA" sz="1800" dirty="0">
                <a:solidFill>
                  <a:schemeClr val="accent6">
                    <a:lumMod val="75000"/>
                  </a:schemeClr>
                </a:solidFill>
                <a:cs typeface="B Titr" panose="00000700000000000000" pitchFamily="2" charset="-78"/>
              </a:rPr>
              <a:t>بصره 4- مدت خدمت سربازی کارکنان مشمول محدودیت (10) سال موضوع تبصره (2) نیست.</a:t>
            </a:r>
            <a:endParaRPr lang="fa-IR" sz="1800" dirty="0">
              <a:solidFill>
                <a:schemeClr val="accent6">
                  <a:lumMod val="75000"/>
                </a:schemeClr>
              </a:solidFill>
              <a:cs typeface="B Titr" panose="00000700000000000000" pitchFamily="2" charset="-78"/>
            </a:endParaRPr>
          </a:p>
          <a:p>
            <a:pPr marL="82296" indent="0" algn="just" rtl="1">
              <a:buNone/>
            </a:pPr>
            <a:endParaRPr lang="en-US" sz="1800" dirty="0">
              <a:solidFill>
                <a:schemeClr val="accent6">
                  <a:lumMod val="75000"/>
                </a:schemeClr>
              </a:solidFill>
              <a:cs typeface="B Titr" panose="00000700000000000000" pitchFamily="2" charset="-78"/>
            </a:endParaRPr>
          </a:p>
          <a:p>
            <a:pPr marL="82296" indent="0" algn="just" rtl="1">
              <a:buNone/>
            </a:pPr>
            <a:r>
              <a:rPr lang="ar-SA" sz="1800" dirty="0">
                <a:solidFill>
                  <a:srgbClr val="0070C0"/>
                </a:solidFill>
                <a:cs typeface="B Titr" panose="00000700000000000000" pitchFamily="2" charset="-78"/>
              </a:rPr>
              <a:t>تبصره 5- کارکنانی که طی سال به استخدام شرکت درمی‌آیند از حقوق متعلقه بابت سنوات خدمت با توجه به نتیجه ارزشیابی عملکرد به نسبت مدت اشتغال برخوردار می‏گردند.</a:t>
            </a:r>
            <a:endParaRPr lang="fa-IR" sz="1800" dirty="0">
              <a:solidFill>
                <a:srgbClr val="0070C0"/>
              </a:solidFill>
              <a:cs typeface="B Titr" panose="00000700000000000000" pitchFamily="2" charset="-78"/>
            </a:endParaRPr>
          </a:p>
          <a:p>
            <a:pPr marL="82296" indent="0" algn="just" rtl="1">
              <a:buNone/>
            </a:pPr>
            <a:endParaRPr lang="ar-SA" sz="1800" dirty="0">
              <a:solidFill>
                <a:schemeClr val="accent6">
                  <a:lumMod val="75000"/>
                </a:schemeClr>
              </a:solidFill>
              <a:cs typeface="B Titr" panose="00000700000000000000" pitchFamily="2" charset="-78"/>
            </a:endParaRPr>
          </a:p>
          <a:p>
            <a:pPr marL="82296" indent="0" algn="just" rtl="1">
              <a:buNone/>
            </a:pPr>
            <a:endParaRPr lang="en-US" sz="1800" dirty="0">
              <a:cs typeface="B Titr" panose="00000700000000000000" pitchFamily="2" charset="-78"/>
            </a:endParaRPr>
          </a:p>
        </p:txBody>
      </p:sp>
    </p:spTree>
    <p:extLst>
      <p:ext uri="{BB962C8B-B14F-4D97-AF65-F5344CB8AC3E}">
        <p14:creationId xmlns:p14="http://schemas.microsoft.com/office/powerpoint/2010/main" val="358396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marL="82296" indent="0" algn="just" rtl="1">
              <a:buFont typeface="Arial" charset="0"/>
              <a:buNone/>
            </a:pPr>
            <a:r>
              <a:rPr lang="ar-SA" sz="2400" dirty="0" smtClean="0">
                <a:solidFill>
                  <a:srgbClr val="0070C0"/>
                </a:solidFill>
                <a:cs typeface="B Titr" panose="00000700000000000000" pitchFamily="2" charset="-78"/>
              </a:rPr>
              <a:t> </a:t>
            </a:r>
            <a:r>
              <a:rPr lang="ar-SA" sz="2400" dirty="0">
                <a:solidFill>
                  <a:srgbClr val="0070C0"/>
                </a:solidFill>
                <a:cs typeface="B Titr" panose="00000700000000000000" pitchFamily="2" charset="-78"/>
              </a:rPr>
              <a:t>رقم ثابت </a:t>
            </a:r>
            <a:r>
              <a:rPr lang="ar-SA" sz="2400" dirty="0" smtClean="0">
                <a:solidFill>
                  <a:srgbClr val="0070C0"/>
                </a:solidFill>
                <a:cs typeface="B Titr" panose="00000700000000000000" pitchFamily="2" charset="-78"/>
              </a:rPr>
              <a:t>ساليانه</a:t>
            </a:r>
            <a:endParaRPr lang="en-US" sz="2400" dirty="0">
              <a:solidFill>
                <a:srgbClr val="0070C0"/>
              </a:solidFill>
              <a:cs typeface="B Titr" panose="00000700000000000000" pitchFamily="2" charset="-78"/>
            </a:endParaRPr>
          </a:p>
        </p:txBody>
      </p:sp>
      <p:sp>
        <p:nvSpPr>
          <p:cNvPr id="6" name="Content Placeholder 2"/>
          <p:cNvSpPr txBox="1">
            <a:spLocks/>
          </p:cNvSpPr>
          <p:nvPr/>
        </p:nvSpPr>
        <p:spPr bwMode="auto">
          <a:xfrm>
            <a:off x="1371600" y="1371600"/>
            <a:ext cx="672603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just" rtl="1">
              <a:buFont typeface="Arial" charset="0"/>
              <a:buNone/>
            </a:pPr>
            <a:r>
              <a:rPr lang="ar-SA" sz="2400" dirty="0" smtClean="0">
                <a:cs typeface="B Titr" panose="00000700000000000000" pitchFamily="2" charset="-78"/>
              </a:rPr>
              <a:t>مبلغی </a:t>
            </a:r>
            <a:r>
              <a:rPr lang="ar-SA" sz="2400" dirty="0">
                <a:cs typeface="B Titr" panose="00000700000000000000" pitchFamily="2" charset="-78"/>
              </a:rPr>
              <a:t>که در برخی مواقع در ابتداي هر سال به­ صورت ثابت توسط وزارت تعاون کار و رفاه اجتماعی حسب شرایط بازار کار تعیین و از سوی وزارت نیرو و مجمع ابلاغ می­گردد.</a:t>
            </a:r>
            <a:endParaRPr lang="en-US" sz="2400" dirty="0">
              <a:cs typeface="B Titr" panose="00000700000000000000" pitchFamily="2" charset="-78"/>
            </a:endParaRPr>
          </a:p>
          <a:p>
            <a:pPr algn="just" rtl="1"/>
            <a:endParaRPr lang="fa-IR" dirty="0" smtClean="0">
              <a:cs typeface="B Nazanin" panose="00000400000000000000" pitchFamily="2" charset="-78"/>
            </a:endParaRPr>
          </a:p>
          <a:p>
            <a:pPr algn="just" rtl="1"/>
            <a:endParaRPr lang="fa-IR" dirty="0" smtClean="0">
              <a:cs typeface="B Nazanin" panose="00000400000000000000" pitchFamily="2" charset="-78"/>
            </a:endParaRPr>
          </a:p>
          <a:p>
            <a:pPr algn="just" rtl="1"/>
            <a:endParaRPr lang="fa-IR" dirty="0" smtClean="0">
              <a:cs typeface="B Nazanin" panose="00000400000000000000" pitchFamily="2" charset="-78"/>
            </a:endParaRPr>
          </a:p>
          <a:p>
            <a:pPr marL="82296" indent="0" algn="just" rtl="1">
              <a:buFont typeface="Arial" charset="0"/>
              <a:buNone/>
            </a:pPr>
            <a:endParaRPr lang="en-US" dirty="0">
              <a:cs typeface="B Nazanin" panose="00000400000000000000" pitchFamily="2" charset="-78"/>
            </a:endParaRPr>
          </a:p>
        </p:txBody>
      </p:sp>
    </p:spTree>
    <p:extLst>
      <p:ext uri="{BB962C8B-B14F-4D97-AF65-F5344CB8AC3E}">
        <p14:creationId xmlns:p14="http://schemas.microsoft.com/office/powerpoint/2010/main" val="53671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ar-SA" sz="2400" dirty="0">
                <a:solidFill>
                  <a:srgbClr val="0070C0"/>
                </a:solidFill>
                <a:cs typeface="B Titr" panose="00000700000000000000" pitchFamily="2" charset="-78"/>
              </a:rPr>
              <a:t>عامل مهارت و تخصص</a:t>
            </a:r>
            <a:endParaRPr lang="fa-IR" sz="2400" dirty="0">
              <a:solidFill>
                <a:srgbClr val="0070C0"/>
              </a:solidFill>
              <a:cs typeface="B Titr" panose="00000700000000000000" pitchFamily="2" charset="-78"/>
            </a:endParaRP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1371600" y="990600"/>
                <a:ext cx="6637638" cy="6553200"/>
              </a:xfrm>
            </p:spPr>
            <p:txBody>
              <a:bodyPr>
                <a:normAutofit/>
              </a:bodyPr>
              <a:lstStyle/>
              <a:p>
                <a:pPr marL="0" indent="0" algn="just" rtl="1">
                  <a:buNone/>
                </a:pPr>
                <a:r>
                  <a:rPr lang="ar-SA" sz="2000" dirty="0" smtClean="0">
                    <a:cs typeface="B Titr" panose="00000700000000000000" pitchFamily="2" charset="-78"/>
                  </a:rPr>
                  <a:t>این </a:t>
                </a:r>
                <a:r>
                  <a:rPr lang="ar-SA" sz="2000" dirty="0">
                    <a:cs typeface="B Titr" panose="00000700000000000000" pitchFamily="2" charset="-78"/>
                  </a:rPr>
                  <a:t>عامل برحسب سطوح مهارت و تخصص و کار عملی مندرج در شناسنامه شغل حداكثر تا 30 درصد امتیاز شغل با تأیید کمیته مطابق با جدول شماره (7) برقرار می‏</a:t>
                </a:r>
                <a:r>
                  <a:rPr lang="ar-SA" sz="2000" dirty="0" smtClean="0">
                    <a:cs typeface="B Titr" panose="00000700000000000000" pitchFamily="2" charset="-78"/>
                  </a:rPr>
                  <a:t>گردد</a:t>
                </a:r>
                <a:r>
                  <a:rPr lang="fa-IR" sz="2000" dirty="0" smtClean="0">
                    <a:cs typeface="B Titr" panose="00000700000000000000" pitchFamily="2" charset="-78"/>
                  </a:rPr>
                  <a:t>.</a:t>
                </a:r>
                <a:endParaRPr lang="fa-IR" sz="2000" dirty="0">
                  <a:cs typeface="B Titr" panose="00000700000000000000" pitchFamily="2" charset="-78"/>
                </a:endParaRPr>
              </a:p>
              <a:p>
                <a:pPr marL="82296" indent="0" algn="ctr" rtl="1">
                  <a:buNone/>
                </a:pPr>
                <a:r>
                  <a:rPr lang="ar-SA" sz="1800" b="1" dirty="0" smtClean="0">
                    <a:solidFill>
                      <a:srgbClr val="0070C0"/>
                    </a:solidFill>
                    <a:cs typeface="B Titr" panose="00000700000000000000" pitchFamily="2" charset="-78"/>
                  </a:rPr>
                  <a:t>جدول </a:t>
                </a:r>
                <a:r>
                  <a:rPr lang="ar-SA" sz="1800" b="1" dirty="0">
                    <a:solidFill>
                      <a:srgbClr val="0070C0"/>
                    </a:solidFill>
                    <a:cs typeface="B Titr" panose="00000700000000000000" pitchFamily="2" charset="-78"/>
                  </a:rPr>
                  <a:t>شماره 7– ضریب عامل مهارت و تخصص</a:t>
                </a:r>
                <a:endParaRPr lang="en-US" sz="1800" b="1" dirty="0">
                  <a:solidFill>
                    <a:srgbClr val="0070C0"/>
                  </a:solidFill>
                  <a:cs typeface="B Titr" panose="00000700000000000000" pitchFamily="2" charset="-78"/>
                </a:endParaRPr>
              </a:p>
              <a:p>
                <a:pPr marL="82296" indent="0" algn="just" rtl="1">
                  <a:buNone/>
                </a:pPr>
                <a:endParaRPr lang="fa-IR" sz="1800" dirty="0">
                  <a:cs typeface="B Titr" panose="00000700000000000000" pitchFamily="2" charset="-78"/>
                </a:endParaRPr>
              </a:p>
              <a:p>
                <a:pPr marL="82296" indent="0" algn="just" rtl="1">
                  <a:buNone/>
                </a:pPr>
                <a:endParaRPr lang="fa-IR" sz="1800" dirty="0">
                  <a:cs typeface="B Titr" panose="00000700000000000000" pitchFamily="2" charset="-78"/>
                </a:endParaRPr>
              </a:p>
              <a:p>
                <a:pPr marL="82296" indent="0" algn="just" rtl="1">
                  <a:buNone/>
                </a:pPr>
                <a:endParaRPr lang="fa-IR" sz="1800" dirty="0">
                  <a:cs typeface="B Titr" panose="00000700000000000000" pitchFamily="2" charset="-78"/>
                </a:endParaRPr>
              </a:p>
              <a:p>
                <a:pPr marL="82296" indent="0" algn="just" rtl="1">
                  <a:buNone/>
                </a:pPr>
                <a:endParaRPr lang="fa-IR" sz="1800" dirty="0">
                  <a:cs typeface="B Titr" panose="00000700000000000000" pitchFamily="2" charset="-78"/>
                </a:endParaRPr>
              </a:p>
              <a:p>
                <a:pPr marL="82296" indent="0" algn="just" rtl="1">
                  <a:buNone/>
                </a:pPr>
                <a:endParaRPr lang="fa-IR" sz="1800" dirty="0">
                  <a:cs typeface="B Titr" panose="00000700000000000000" pitchFamily="2" charset="-78"/>
                </a:endParaRPr>
              </a:p>
              <a:p>
                <a:pPr marL="82296" indent="0" algn="just" rtl="1">
                  <a:buNone/>
                </a:pPr>
                <a:endParaRPr lang="fa-IR" sz="1800" dirty="0">
                  <a:cs typeface="B Titr" panose="00000700000000000000" pitchFamily="2" charset="-78"/>
                </a:endParaRPr>
              </a:p>
              <a:p>
                <a:pPr marL="82296" indent="0" algn="ctr" rtl="1">
                  <a:buNone/>
                </a:pPr>
                <a:endParaRPr lang="fa-IR" sz="1800" dirty="0" smtClean="0">
                  <a:cs typeface="B Titr" panose="00000700000000000000" pitchFamily="2" charset="-78"/>
                </a:endParaRPr>
              </a:p>
              <a:p>
                <a:pPr marL="82296" indent="0" algn="ctr" rtl="1">
                  <a:buNone/>
                </a:pPr>
                <a:endParaRPr lang="fa-IR" sz="1800" dirty="0">
                  <a:cs typeface="B Titr" panose="00000700000000000000" pitchFamily="2" charset="-78"/>
                </a:endParaRPr>
              </a:p>
              <a:p>
                <a:pPr marL="82296" indent="0" algn="ctr" rtl="1">
                  <a:buNone/>
                </a:pPr>
                <a:r>
                  <a:rPr lang="ar-SA" sz="1800" dirty="0" smtClean="0">
                    <a:cs typeface="B Titr" panose="00000700000000000000" pitchFamily="2" charset="-78"/>
                  </a:rPr>
                  <a:t>مبلغ </a:t>
                </a:r>
                <a:r>
                  <a:rPr lang="ar-SA" sz="1800" dirty="0">
                    <a:cs typeface="B Titr" panose="00000700000000000000" pitchFamily="2" charset="-78"/>
                  </a:rPr>
                  <a:t>عامل مهارت و تخصص = درصد عامل مهارت و تخصص   </a:t>
                </a:r>
                <a14:m>
                  <m:oMath xmlns:m="http://schemas.openxmlformats.org/officeDocument/2006/math">
                    <m:r>
                      <a:rPr lang="ar-SA" sz="1800">
                        <a:latin typeface="Cambria Math"/>
                        <a:cs typeface="B Titr" panose="00000700000000000000" pitchFamily="2" charset="-78"/>
                      </a:rPr>
                      <m:t>×</m:t>
                    </m:r>
                  </m:oMath>
                </a14:m>
                <a:r>
                  <a:rPr lang="ar-SA" sz="1800" dirty="0">
                    <a:cs typeface="B Titr" panose="00000700000000000000" pitchFamily="2" charset="-78"/>
                  </a:rPr>
                  <a:t> امتياز شغل </a:t>
                </a:r>
                <a14:m>
                  <m:oMath xmlns:m="http://schemas.openxmlformats.org/officeDocument/2006/math">
                    <m:r>
                      <a:rPr lang="ar-SA" sz="1800">
                        <a:latin typeface="Cambria Math"/>
                        <a:cs typeface="B Titr" panose="00000700000000000000" pitchFamily="2" charset="-78"/>
                      </a:rPr>
                      <m:t>×</m:t>
                    </m:r>
                  </m:oMath>
                </a14:m>
                <a:r>
                  <a:rPr lang="ar-SA" sz="1800" dirty="0">
                    <a:cs typeface="B Titr" panose="00000700000000000000" pitchFamily="2" charset="-78"/>
                  </a:rPr>
                  <a:t> ضريب ريالي</a:t>
                </a:r>
                <a:endParaRPr lang="en-US" sz="1800" dirty="0">
                  <a:cs typeface="B Titr" panose="00000700000000000000" pitchFamily="2" charset="-78"/>
                </a:endParaRPr>
              </a:p>
              <a:p>
                <a:pPr marL="82296" indent="0" algn="just" rtl="1">
                  <a:buNone/>
                </a:pPr>
                <a:endParaRPr lang="en-US" sz="1800" dirty="0">
                  <a:cs typeface="B Titr" panose="00000700000000000000" pitchFamily="2" charset="-78"/>
                </a:endParaRP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1371600" y="990600"/>
                <a:ext cx="6637638" cy="6553200"/>
              </a:xfrm>
              <a:blipFill>
                <a:blip r:embed="rId2"/>
                <a:stretch>
                  <a:fillRect l="-1653" t="-558" r="-918"/>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38400"/>
            <a:ext cx="6406506" cy="263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08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 calcmode="lin" valueType="num">
                                      <p:cBhvr>
                                        <p:cTn id="27" dur="5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10" end="10"/>
                                            </p:txEl>
                                          </p:spTgt>
                                        </p:tgtEl>
                                        <p:attrNameLst>
                                          <p:attrName>ppt_h</p:attrName>
                                        </p:attrNameLst>
                                      </p:cBhvr>
                                      <p:tavLst>
                                        <p:tav tm="0">
                                          <p:val>
                                            <p:fltVal val="0"/>
                                          </p:val>
                                        </p:tav>
                                        <p:tav tm="100000">
                                          <p:val>
                                            <p:strVal val="#ppt_h"/>
                                          </p:val>
                                        </p:tav>
                                      </p:tavLst>
                                    </p:anim>
                                    <p:animEffect transition="in" filter="fade">
                                      <p:cBhvr>
                                        <p:cTn id="29"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10200" y="1524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ar-SA" sz="2400" dirty="0">
                <a:solidFill>
                  <a:srgbClr val="0070C0"/>
                </a:solidFill>
                <a:cs typeface="B Titr" panose="00000700000000000000" pitchFamily="2" charset="-78"/>
              </a:rPr>
              <a:t>امتیاز مدیریت و سرپرستی</a:t>
            </a:r>
            <a:endParaRPr lang="fa-IR" sz="2400" dirty="0">
              <a:solidFill>
                <a:srgbClr val="0070C0"/>
              </a:solidFill>
              <a:cs typeface="B Titr" panose="00000700000000000000" pitchFamily="2" charset="-78"/>
            </a:endParaRPr>
          </a:p>
        </p:txBody>
      </p:sp>
      <p:sp>
        <p:nvSpPr>
          <p:cNvPr id="4" name="Title 1"/>
          <p:cNvSpPr>
            <a:spLocks noGrp="1"/>
          </p:cNvSpPr>
          <p:nvPr>
            <p:ph idx="1"/>
          </p:nvPr>
        </p:nvSpPr>
        <p:spPr>
          <a:xfrm>
            <a:off x="1524000" y="990600"/>
            <a:ext cx="6332838" cy="5272216"/>
          </a:xfrm>
        </p:spPr>
        <p:txBody>
          <a:bodyPr>
            <a:normAutofit/>
          </a:bodyPr>
          <a:lstStyle/>
          <a:p>
            <a:pPr marL="82296" indent="0" algn="just" rtl="1">
              <a:buNone/>
            </a:pPr>
            <a:r>
              <a:rPr lang="ar-SA" sz="2400" dirty="0" smtClean="0">
                <a:cs typeface="B Titr" panose="00000700000000000000" pitchFamily="2" charset="-78"/>
              </a:rPr>
              <a:t>ضوابط </a:t>
            </a:r>
            <a:r>
              <a:rPr lang="ar-SA" sz="2400" dirty="0">
                <a:cs typeface="B Titr" panose="00000700000000000000" pitchFamily="2" charset="-78"/>
              </a:rPr>
              <a:t>برقراری این امتیاز طبق دستورالعمل شماره (3) تعیین می‏گردد.</a:t>
            </a:r>
          </a:p>
          <a:p>
            <a:pPr marL="82296" indent="0" algn="just" rtl="1">
              <a:buNone/>
            </a:pPr>
            <a:endParaRPr lang="ar-SA" sz="1800" dirty="0">
              <a:cs typeface="B Titr" panose="00000700000000000000" pitchFamily="2" charset="-78"/>
            </a:endParaRPr>
          </a:p>
          <a:p>
            <a:pPr marL="82296" indent="0" algn="just" rtl="1">
              <a:buFont typeface="Arial" charset="0"/>
              <a:buNone/>
            </a:pPr>
            <a:endParaRPr lang="en-US" sz="1800" dirty="0">
              <a:cs typeface="B Titr" panose="00000700000000000000" pitchFamily="2" charset="-78"/>
            </a:endParaRPr>
          </a:p>
        </p:txBody>
      </p:sp>
    </p:spTree>
    <p:extLst>
      <p:ext uri="{BB962C8B-B14F-4D97-AF65-F5344CB8AC3E}">
        <p14:creationId xmlns:p14="http://schemas.microsoft.com/office/powerpoint/2010/main" val="331040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486400" y="2286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ar-SA" sz="2400" dirty="0">
                <a:solidFill>
                  <a:srgbClr val="0070C0"/>
                </a:solidFill>
                <a:cs typeface="B Titr" panose="00000700000000000000" pitchFamily="2" charset="-78"/>
              </a:rPr>
              <a:t>امتیاز </a:t>
            </a:r>
            <a:r>
              <a:rPr lang="fa-IR" sz="2400" dirty="0" smtClean="0">
                <a:solidFill>
                  <a:srgbClr val="0070C0"/>
                </a:solidFill>
                <a:cs typeface="B Titr" panose="00000700000000000000" pitchFamily="2" charset="-78"/>
              </a:rPr>
              <a:t>ایثارگری</a:t>
            </a:r>
            <a:endParaRPr lang="fa-IR" sz="2400" dirty="0">
              <a:solidFill>
                <a:srgbClr val="0070C0"/>
              </a:solidFill>
              <a:cs typeface="B Titr" panose="00000700000000000000" pitchFamily="2" charset="-78"/>
            </a:endParaRPr>
          </a:p>
        </p:txBody>
      </p:sp>
      <p:sp>
        <p:nvSpPr>
          <p:cNvPr id="4" name="Title 1"/>
          <p:cNvSpPr>
            <a:spLocks noGrp="1"/>
          </p:cNvSpPr>
          <p:nvPr>
            <p:ph idx="1"/>
          </p:nvPr>
        </p:nvSpPr>
        <p:spPr>
          <a:xfrm>
            <a:off x="1524000" y="990600"/>
            <a:ext cx="6332838" cy="5272216"/>
          </a:xfrm>
        </p:spPr>
        <p:txBody>
          <a:bodyPr>
            <a:normAutofit lnSpcReduction="10000"/>
          </a:bodyPr>
          <a:lstStyle/>
          <a:p>
            <a:pPr marL="82296" indent="0" algn="just" rtl="1">
              <a:buNone/>
            </a:pPr>
            <a:endParaRPr lang="ar-SA" sz="2200" dirty="0">
              <a:solidFill>
                <a:srgbClr val="0070C0"/>
              </a:solidFill>
              <a:cs typeface="B Titr" panose="00000700000000000000" pitchFamily="2" charset="-78"/>
            </a:endParaRPr>
          </a:p>
          <a:p>
            <a:pPr marL="82296" indent="0" algn="just" rtl="1">
              <a:buNone/>
            </a:pPr>
            <a:r>
              <a:rPr lang="ar-SA" sz="2200" dirty="0">
                <a:solidFill>
                  <a:srgbClr val="0070C0"/>
                </a:solidFill>
                <a:cs typeface="B Titr" panose="00000700000000000000" pitchFamily="2" charset="-78"/>
              </a:rPr>
              <a:t>ضوابط برقراری این امتیاز طبق دستورالعمل شماره (6) تعیین می‏گردد</a:t>
            </a:r>
            <a:r>
              <a:rPr lang="ar-SA" sz="1800" dirty="0">
                <a:cs typeface="B Titr" panose="00000700000000000000" pitchFamily="2" charset="-78"/>
              </a:rPr>
              <a:t>.</a:t>
            </a:r>
          </a:p>
          <a:p>
            <a:pPr marL="82296" indent="0" algn="just" rtl="1">
              <a:buNone/>
            </a:pPr>
            <a:endParaRPr lang="ar-SA" sz="1800" dirty="0">
              <a:cs typeface="B Titr" panose="00000700000000000000" pitchFamily="2" charset="-78"/>
            </a:endParaRPr>
          </a:p>
          <a:p>
            <a:pPr marL="82296" indent="0" algn="just" rtl="1">
              <a:buNone/>
            </a:pPr>
            <a:r>
              <a:rPr lang="ar-SA" sz="2400" dirty="0">
                <a:solidFill>
                  <a:srgbClr val="0070C0"/>
                </a:solidFill>
                <a:cs typeface="B Titr" panose="00000700000000000000" pitchFamily="2" charset="-78"/>
              </a:rPr>
              <a:t>ب- مزایای رفاهی و انگیزه‏ای مندرج در </a:t>
            </a:r>
            <a:r>
              <a:rPr lang="ar-SA" sz="2400" dirty="0" smtClean="0">
                <a:solidFill>
                  <a:srgbClr val="0070C0"/>
                </a:solidFill>
                <a:cs typeface="B Titr" panose="00000700000000000000" pitchFamily="2" charset="-78"/>
              </a:rPr>
              <a:t>حکم</a:t>
            </a:r>
            <a:endParaRPr lang="fa-IR" sz="2400" dirty="0" smtClean="0">
              <a:solidFill>
                <a:srgbClr val="0070C0"/>
              </a:solidFill>
              <a:cs typeface="B Titr" panose="00000700000000000000" pitchFamily="2" charset="-78"/>
            </a:endParaRPr>
          </a:p>
          <a:p>
            <a:pPr marL="82296" indent="0" algn="just" rtl="1">
              <a:buNone/>
            </a:pPr>
            <a:endParaRPr lang="ar-SA" sz="2400" dirty="0">
              <a:solidFill>
                <a:srgbClr val="0070C0"/>
              </a:solidFill>
              <a:cs typeface="B Titr" panose="00000700000000000000" pitchFamily="2" charset="-78"/>
            </a:endParaRPr>
          </a:p>
          <a:p>
            <a:pPr marL="82296" indent="0" algn="just" rtl="1">
              <a:buNone/>
            </a:pPr>
            <a:r>
              <a:rPr lang="ar-SA" sz="1800" dirty="0">
                <a:cs typeface="B Titr" panose="00000700000000000000" pitchFamily="2" charset="-78"/>
              </a:rPr>
              <a:t>1- امتیاز فوق‏العاده سختی کار (شرایط نامساعد محيط كار)</a:t>
            </a:r>
          </a:p>
          <a:p>
            <a:pPr marL="82296" indent="0" algn="just" rtl="1">
              <a:buNone/>
            </a:pPr>
            <a:r>
              <a:rPr lang="ar-SA" sz="1800" dirty="0">
                <a:cs typeface="B Titr" panose="00000700000000000000" pitchFamily="2" charset="-78"/>
              </a:rPr>
              <a:t> ضوابط برقراری این امتیاز طبق دستورالعمل شماره (5) تعیین می‏گردد.</a:t>
            </a:r>
          </a:p>
          <a:p>
            <a:pPr marL="82296" indent="0" algn="just" rtl="1">
              <a:buNone/>
            </a:pPr>
            <a:r>
              <a:rPr lang="ar-SA" sz="1800" dirty="0">
                <a:cs typeface="B Titr" panose="00000700000000000000" pitchFamily="2" charset="-78"/>
              </a:rPr>
              <a:t>2- امتیاز فوق‏العاده منطقه</a:t>
            </a:r>
          </a:p>
          <a:p>
            <a:pPr marL="82296" indent="0" algn="just" rtl="1">
              <a:buNone/>
            </a:pPr>
            <a:r>
              <a:rPr lang="ar-SA" sz="1800" dirty="0">
                <a:cs typeface="B Titr" panose="00000700000000000000" pitchFamily="2" charset="-78"/>
              </a:rPr>
              <a:t>ضوابط برقراری این امتیاز طبق دستورالعمل شماره (4) تعیین می‏گردد.</a:t>
            </a:r>
          </a:p>
          <a:p>
            <a:pPr marL="82296" indent="0" algn="just" rtl="1">
              <a:buNone/>
            </a:pPr>
            <a:r>
              <a:rPr lang="ar-SA" sz="1800" dirty="0">
                <a:cs typeface="B Titr" panose="00000700000000000000" pitchFamily="2" charset="-78"/>
              </a:rPr>
              <a:t>3- امتیاز فوق‏العاده جذب و نگهداشت</a:t>
            </a:r>
          </a:p>
          <a:p>
            <a:pPr marL="82296" indent="0" algn="just" rtl="1">
              <a:buNone/>
            </a:pPr>
            <a:r>
              <a:rPr lang="ar-SA" sz="1800" dirty="0">
                <a:cs typeface="B Titr" panose="00000700000000000000" pitchFamily="2" charset="-78"/>
              </a:rPr>
              <a:t>ضوابط برقراری این امتیاز طبق دستورالعمل شماره (4) تعیین می‏گردد.</a:t>
            </a:r>
          </a:p>
          <a:p>
            <a:pPr marL="82296" indent="0" algn="just" rtl="1">
              <a:buNone/>
            </a:pPr>
            <a:endParaRPr lang="ar-SA" sz="1800" dirty="0">
              <a:cs typeface="B Titr" panose="00000700000000000000" pitchFamily="2" charset="-78"/>
            </a:endParaRPr>
          </a:p>
          <a:p>
            <a:pPr marL="82296" indent="0" algn="just" rtl="1">
              <a:buNone/>
            </a:pPr>
            <a:r>
              <a:rPr lang="ar-SA" sz="1800" dirty="0">
                <a:cs typeface="B Titr" panose="00000700000000000000" pitchFamily="2" charset="-78"/>
              </a:rPr>
              <a:t>4- عوامل رفاهي: که مطابق مصوبات شوراي عالي کار و هيات وزيران پرداخت مي گردد از قبيل کمک هزينه مسکن، اقلام مصرفي و کمک هزينه عائله مندي </a:t>
            </a:r>
          </a:p>
          <a:p>
            <a:pPr marL="82296" indent="0" algn="just" rtl="1">
              <a:buFont typeface="Arial" charset="0"/>
              <a:buNone/>
            </a:pPr>
            <a:endParaRPr lang="en-US" sz="1800" dirty="0">
              <a:cs typeface="B Titr" panose="00000700000000000000" pitchFamily="2" charset="-78"/>
            </a:endParaRPr>
          </a:p>
        </p:txBody>
      </p:sp>
    </p:spTree>
    <p:extLst>
      <p:ext uri="{BB962C8B-B14F-4D97-AF65-F5344CB8AC3E}">
        <p14:creationId xmlns:p14="http://schemas.microsoft.com/office/powerpoint/2010/main" val="194734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fade">
                                      <p:cBhvr>
                                        <p:cTn id="33" dur="500"/>
                                        <p:tgtEl>
                                          <p:spTgt spid="4">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animEffect transition="in" filter="fade">
                                      <p:cBhvr>
                                        <p:cTn id="36"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1151238" y="762000"/>
            <a:ext cx="7010400" cy="5500816"/>
          </a:xfrm>
          <a:prstGeom prst="roundRect">
            <a:avLst>
              <a:gd name="adj" fmla="val 9106"/>
            </a:avLst>
          </a:prstGeom>
          <a:solidFill>
            <a:schemeClr val="accent3">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7" name="AutoShape 7"/>
          <p:cNvSpPr>
            <a:spLocks noChangeArrowheads="1"/>
          </p:cNvSpPr>
          <p:nvPr/>
        </p:nvSpPr>
        <p:spPr bwMode="gray">
          <a:xfrm>
            <a:off x="5105400" y="114300"/>
            <a:ext cx="3221381" cy="533400"/>
          </a:xfrm>
          <a:prstGeom prst="roundRect">
            <a:avLst>
              <a:gd name="adj" fmla="val 50000"/>
            </a:avLst>
          </a:prstGeom>
          <a:solidFill>
            <a:schemeClr val="accent4">
              <a:lumMod val="20000"/>
              <a:lumOff val="80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algn="just" rtl="1">
              <a:lnSpc>
                <a:spcPct val="150000"/>
              </a:lnSpc>
            </a:pPr>
            <a:r>
              <a:rPr lang="fa-IR" sz="2400" dirty="0" smtClean="0">
                <a:solidFill>
                  <a:srgbClr val="0070C0"/>
                </a:solidFill>
                <a:cs typeface="B Titr" panose="00000700000000000000" pitchFamily="2" charset="-78"/>
              </a:rPr>
              <a:t>مزایای انگیزشی غیر مستمر </a:t>
            </a:r>
            <a:endParaRPr lang="fa-IR" sz="2400" dirty="0">
              <a:solidFill>
                <a:srgbClr val="0070C0"/>
              </a:solidFill>
              <a:cs typeface="B Titr" panose="00000700000000000000" pitchFamily="2" charset="-78"/>
            </a:endParaRPr>
          </a:p>
        </p:txBody>
      </p:sp>
      <p:sp>
        <p:nvSpPr>
          <p:cNvPr id="4" name="Title 1"/>
          <p:cNvSpPr>
            <a:spLocks noGrp="1"/>
          </p:cNvSpPr>
          <p:nvPr>
            <p:ph idx="1"/>
          </p:nvPr>
        </p:nvSpPr>
        <p:spPr>
          <a:xfrm>
            <a:off x="1524000" y="990600"/>
            <a:ext cx="6332838" cy="5272216"/>
          </a:xfrm>
        </p:spPr>
        <p:txBody>
          <a:bodyPr>
            <a:normAutofit/>
          </a:bodyPr>
          <a:lstStyle/>
          <a:p>
            <a:pPr marL="82296" indent="0" algn="just" rtl="1">
              <a:buNone/>
            </a:pPr>
            <a:endParaRPr lang="fa-IR" sz="2500" b="1" dirty="0" smtClean="0">
              <a:cs typeface="B Nazanin" panose="00000400000000000000" pitchFamily="2" charset="-78"/>
            </a:endParaRPr>
          </a:p>
          <a:p>
            <a:pPr marL="82296" indent="0" algn="just" rtl="1">
              <a:buFont typeface="Arial" charset="0"/>
              <a:buNone/>
            </a:pPr>
            <a:r>
              <a:rPr lang="fa-IR" sz="2400" dirty="0">
                <a:solidFill>
                  <a:srgbClr val="0070C0"/>
                </a:solidFill>
                <a:cs typeface="B Titr" panose="00000700000000000000" pitchFamily="2" charset="-78"/>
              </a:rPr>
              <a:t>ج- </a:t>
            </a:r>
            <a:r>
              <a:rPr lang="ar-SA" sz="2400" dirty="0">
                <a:solidFill>
                  <a:srgbClr val="0070C0"/>
                </a:solidFill>
                <a:cs typeface="B Titr" panose="00000700000000000000" pitchFamily="2" charset="-78"/>
              </a:rPr>
              <a:t>فوق العاده‌ها و مزاياي انگيزشي </a:t>
            </a:r>
            <a:r>
              <a:rPr lang="ar-SA" sz="2400" dirty="0" smtClean="0">
                <a:solidFill>
                  <a:srgbClr val="0070C0"/>
                </a:solidFill>
                <a:cs typeface="B Titr" panose="00000700000000000000" pitchFamily="2" charset="-78"/>
              </a:rPr>
              <a:t>غيرمستمرخارج‌</a:t>
            </a:r>
            <a:r>
              <a:rPr lang="fa-IR" sz="2400" dirty="0" smtClean="0">
                <a:solidFill>
                  <a:srgbClr val="0070C0"/>
                </a:solidFill>
                <a:cs typeface="B Titr" panose="00000700000000000000" pitchFamily="2" charset="-78"/>
              </a:rPr>
              <a:t> </a:t>
            </a:r>
            <a:r>
              <a:rPr lang="ar-SA" sz="2400" dirty="0" smtClean="0">
                <a:solidFill>
                  <a:srgbClr val="0070C0"/>
                </a:solidFill>
                <a:cs typeface="B Titr" panose="00000700000000000000" pitchFamily="2" charset="-78"/>
              </a:rPr>
              <a:t>از </a:t>
            </a:r>
            <a:r>
              <a:rPr lang="ar-SA" sz="2400" dirty="0">
                <a:solidFill>
                  <a:srgbClr val="0070C0"/>
                </a:solidFill>
                <a:cs typeface="B Titr" panose="00000700000000000000" pitchFamily="2" charset="-78"/>
              </a:rPr>
              <a:t>حکم يا قراردادکار:</a:t>
            </a:r>
            <a:endParaRPr lang="fa-IR" sz="2400" dirty="0">
              <a:solidFill>
                <a:srgbClr val="0070C0"/>
              </a:solidFill>
              <a:cs typeface="B Titr" panose="00000700000000000000" pitchFamily="2" charset="-78"/>
            </a:endParaRPr>
          </a:p>
          <a:p>
            <a:pPr algn="just" rtl="1"/>
            <a:endParaRPr lang="en-US" sz="2500" dirty="0">
              <a:cs typeface="B Nazanin" panose="00000400000000000000" pitchFamily="2" charset="-78"/>
            </a:endParaRPr>
          </a:p>
          <a:p>
            <a:pPr marL="82296" indent="0" algn="just" rtl="1">
              <a:buNone/>
            </a:pPr>
            <a:r>
              <a:rPr lang="fa-IR" sz="2500" dirty="0">
                <a:cs typeface="B Nazanin" panose="00000400000000000000" pitchFamily="2" charset="-78"/>
              </a:rPr>
              <a:t>1</a:t>
            </a:r>
            <a:r>
              <a:rPr lang="ar-SA" sz="1800" dirty="0">
                <a:cs typeface="B Titr" panose="00000700000000000000" pitchFamily="2" charset="-78"/>
              </a:rPr>
              <a:t>- حق نوبت کاري، شب‏کاري، اضافه کاري، تعطيل‏کاري و فوق العاده ماموريت روزانه و نظاير آنها که با توجه به ضوابط مقرر در قانون کار پرداخت مي گردد.</a:t>
            </a:r>
            <a:endParaRPr lang="fa-IR" sz="1800" dirty="0">
              <a:cs typeface="B Titr" panose="00000700000000000000" pitchFamily="2" charset="-78"/>
            </a:endParaRPr>
          </a:p>
          <a:p>
            <a:pPr algn="just" rtl="1"/>
            <a:endParaRPr lang="en-US" sz="1800" dirty="0">
              <a:cs typeface="B Titr" panose="00000700000000000000" pitchFamily="2" charset="-78"/>
            </a:endParaRPr>
          </a:p>
          <a:p>
            <a:pPr marL="82296" indent="0" algn="just" rtl="1">
              <a:buNone/>
            </a:pPr>
            <a:r>
              <a:rPr lang="fa-IR" sz="1800" dirty="0">
                <a:cs typeface="B Titr" panose="00000700000000000000" pitchFamily="2" charset="-78"/>
              </a:rPr>
              <a:t>2</a:t>
            </a:r>
            <a:r>
              <a:rPr lang="ar-SA" sz="1800" dirty="0">
                <a:cs typeface="B Titr" panose="00000700000000000000" pitchFamily="2" charset="-78"/>
              </a:rPr>
              <a:t>- مزاياي انگیزشی غیرمستمر خارج از حكم كارگزيني يا قراردادکار یا حکم کارگزینی (شامل مناسبت­ها، پاداش تحصیلی، اعياد، کارآيي، بهره­وري، رضايت­مندي و ساير موارد) در صورت رضایت­ ­از عملکرد کارکنان و تامين منابع مالي­ مورد نیاز و تصويب مجمع عمومي­ شرکت قابل پرداخت مي‏باشد. مزاياي انگيزشي غير مستمر خارج از حكم كارگزيني يا قرار داد کار بلحاظ غير مستمر بودن، مشمول کسور بازنشستگي نبوده </a:t>
            </a:r>
            <a:r>
              <a:rPr lang="ar-SA" sz="1800" dirty="0">
                <a:solidFill>
                  <a:srgbClr val="0070C0"/>
                </a:solidFill>
                <a:cs typeface="B Titr" panose="00000700000000000000" pitchFamily="2" charset="-78"/>
              </a:rPr>
              <a:t>و مبناي محاسبه پاداش پايان خدمت نيز قرار نمي‏گيرد.</a:t>
            </a:r>
            <a:endParaRPr lang="en-US" sz="1800" dirty="0">
              <a:solidFill>
                <a:srgbClr val="0070C0"/>
              </a:solidFill>
              <a:cs typeface="B Titr" panose="00000700000000000000" pitchFamily="2" charset="-78"/>
            </a:endParaRPr>
          </a:p>
        </p:txBody>
      </p:sp>
    </p:spTree>
    <p:extLst>
      <p:ext uri="{BB962C8B-B14F-4D97-AF65-F5344CB8AC3E}">
        <p14:creationId xmlns:p14="http://schemas.microsoft.com/office/powerpoint/2010/main" val="6790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435608" y="1752600"/>
            <a:ext cx="747979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Font typeface="Arial" charset="0"/>
              <a:buNone/>
            </a:pPr>
            <a:r>
              <a:rPr lang="ar-SA" sz="3500" dirty="0" smtClean="0">
                <a:cs typeface="B Titr" panose="00000700000000000000" pitchFamily="2" charset="-78"/>
              </a:rPr>
              <a:t>فصل چهارم</a:t>
            </a:r>
            <a:r>
              <a:rPr lang="fa-IR" sz="3500" dirty="0" smtClean="0">
                <a:cs typeface="B Titr" panose="00000700000000000000" pitchFamily="2" charset="-78"/>
              </a:rPr>
              <a:t> </a:t>
            </a:r>
            <a:endParaRPr lang="fa-IR" sz="3500" dirty="0">
              <a:cs typeface="B Titr" panose="00000700000000000000" pitchFamily="2" charset="-78"/>
            </a:endParaRPr>
          </a:p>
          <a:p>
            <a:pPr marL="82296" indent="0" algn="ctr" rtl="1">
              <a:buFont typeface="Arial" charset="0"/>
              <a:buNone/>
            </a:pPr>
            <a:r>
              <a:rPr lang="ar-SA" sz="3500" dirty="0" smtClean="0">
                <a:cs typeface="B Titr" panose="00000700000000000000" pitchFamily="2" charset="-78"/>
              </a:rPr>
              <a:t> </a:t>
            </a:r>
            <a:endParaRPr lang="en-US" sz="3500" b="1" dirty="0" smtClean="0">
              <a:cs typeface="B Titr" panose="00000700000000000000" pitchFamily="2" charset="-78"/>
            </a:endParaRPr>
          </a:p>
          <a:p>
            <a:pPr marL="82296" indent="0" algn="ctr">
              <a:buFont typeface="Arial" charset="0"/>
              <a:buNone/>
            </a:pPr>
            <a:r>
              <a:rPr lang="ar-SA" sz="3500" b="1" dirty="0" smtClean="0">
                <a:cs typeface="B Titr" panose="00000700000000000000" pitchFamily="2" charset="-78"/>
              </a:rPr>
              <a:t>دستورالعمل‏ها</a:t>
            </a:r>
            <a:endParaRPr lang="en-US" sz="3500" dirty="0">
              <a:cs typeface="B Titr" panose="00000700000000000000" pitchFamily="2" charset="-78"/>
            </a:endParaRPr>
          </a:p>
        </p:txBody>
      </p:sp>
    </p:spTree>
    <p:extLst>
      <p:ext uri="{BB962C8B-B14F-4D97-AF65-F5344CB8AC3E}">
        <p14:creationId xmlns:p14="http://schemas.microsoft.com/office/powerpoint/2010/main" val="1753958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ontent Placeholder 2"/>
          <p:cNvSpPr>
            <a:spLocks noGrp="1"/>
          </p:cNvSpPr>
          <p:nvPr>
            <p:ph idx="1"/>
          </p:nvPr>
        </p:nvSpPr>
        <p:spPr>
          <a:xfrm>
            <a:off x="1143000" y="1600200"/>
            <a:ext cx="7479792" cy="3352800"/>
          </a:xfrm>
        </p:spPr>
        <p:txBody>
          <a:bodyPr/>
          <a:lstStyle/>
          <a:p>
            <a:pPr marL="82296" indent="0" algn="ctr" rtl="1">
              <a:buNone/>
            </a:pPr>
            <a:r>
              <a:rPr lang="ar-SA" sz="3500" dirty="0">
                <a:cs typeface="B Titr" panose="00000700000000000000" pitchFamily="2" charset="-78"/>
              </a:rPr>
              <a:t>دستورالعمل شماره 1 </a:t>
            </a:r>
            <a:endParaRPr lang="fa-IR" sz="3500" dirty="0" smtClean="0">
              <a:cs typeface="B Titr" panose="00000700000000000000" pitchFamily="2" charset="-78"/>
            </a:endParaRPr>
          </a:p>
          <a:p>
            <a:pPr marL="82296" indent="0" algn="ctr" rtl="1">
              <a:buNone/>
            </a:pPr>
            <a:endParaRPr lang="en-US" sz="3500" b="1" i="1" dirty="0">
              <a:cs typeface="B Titr" panose="00000700000000000000" pitchFamily="2" charset="-78"/>
            </a:endParaRPr>
          </a:p>
          <a:p>
            <a:pPr marL="82296" indent="0" algn="ctr" rtl="1">
              <a:buNone/>
            </a:pPr>
            <a:r>
              <a:rPr lang="ar-SA" sz="3500" dirty="0">
                <a:cs typeface="B Titr" panose="00000700000000000000" pitchFamily="2" charset="-78"/>
              </a:rPr>
              <a:t>نحوه تخصیص مشاغل به گروه­های شغلی </a:t>
            </a:r>
            <a:endParaRPr lang="en-US" sz="3500" b="1" i="1" dirty="0">
              <a:cs typeface="B Titr" panose="00000700000000000000" pitchFamily="2" charset="-78"/>
            </a:endParaRPr>
          </a:p>
          <a:p>
            <a:pPr marL="82296" indent="0" algn="ctr" rtl="1">
              <a:buNone/>
            </a:pPr>
            <a:r>
              <a:rPr lang="ar-SA" sz="3500" b="1" dirty="0" smtClean="0">
                <a:cs typeface="B Titr" panose="00000700000000000000" pitchFamily="2" charset="-78"/>
              </a:rPr>
              <a:t>و </a:t>
            </a:r>
            <a:r>
              <a:rPr lang="ar-SA" sz="3500" b="1" dirty="0">
                <a:cs typeface="B Titr" panose="00000700000000000000" pitchFamily="2" charset="-78"/>
              </a:rPr>
              <a:t>سطوح عامل مهارت و تخصص</a:t>
            </a:r>
            <a:endParaRPr lang="en-US" sz="3500" dirty="0">
              <a:cs typeface="B Titr" panose="00000700000000000000" pitchFamily="2" charset="-78"/>
            </a:endParaRPr>
          </a:p>
        </p:txBody>
      </p:sp>
      <p:sp>
        <p:nvSpPr>
          <p:cNvPr id="97" name="Rectangle 96"/>
          <p:cNvSpPr/>
          <p:nvPr/>
        </p:nvSpPr>
        <p:spPr>
          <a:xfrm>
            <a:off x="762000" y="4944070"/>
            <a:ext cx="7620000" cy="646331"/>
          </a:xfrm>
          <a:prstGeom prst="rect">
            <a:avLst/>
          </a:prstGeom>
        </p:spPr>
        <p:txBody>
          <a:bodyPr wrap="square">
            <a:spAutoFit/>
          </a:bodyPr>
          <a:lstStyle/>
          <a:p>
            <a:pPr marL="82296" indent="0" algn="just" rtl="1">
              <a:buNone/>
            </a:pPr>
            <a:r>
              <a:rPr lang="en-US" dirty="0">
                <a:cs typeface="B Nazanin" panose="00000400000000000000" pitchFamily="2" charset="-78"/>
              </a:rPr>
              <a:t> </a:t>
            </a:r>
            <a:r>
              <a:rPr lang="ar-SA" b="1" dirty="0">
                <a:cs typeface="B Nazanin" panose="00000400000000000000" pitchFamily="2" charset="-78"/>
              </a:rPr>
              <a:t>بمنظور ایجاد وحدت رویه در تخصیص گروه‏های شغلی متصدیان در کلیه مشاغل مصوب شرکت، این دستورالعمل مبنای کار کمیته بوده و ضوابط آن از تاریخ ابلاغ قابل اجرا خواهد بود.</a:t>
            </a:r>
            <a:endParaRPr lang="fa-IR" b="1" dirty="0">
              <a:cs typeface="B Nazanin" panose="00000400000000000000" pitchFamily="2" charset="-78"/>
            </a:endParaRPr>
          </a:p>
        </p:txBody>
      </p:sp>
    </p:spTree>
    <p:extLst>
      <p:ext uri="{BB962C8B-B14F-4D97-AF65-F5344CB8AC3E}">
        <p14:creationId xmlns:p14="http://schemas.microsoft.com/office/powerpoint/2010/main" val="3303349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fa-IR" sz="3600" dirty="0">
                <a:solidFill>
                  <a:srgbClr val="FF0000"/>
                </a:solidFill>
                <a:effectLst>
                  <a:outerShdw blurRad="50000" dist="30000" dir="5400000" algn="tl" rotWithShape="0">
                    <a:srgbClr val="000000">
                      <a:alpha val="30000"/>
                    </a:srgbClr>
                  </a:outerShdw>
                </a:effectLst>
                <a:latin typeface="Gill Sans MT"/>
                <a:cs typeface="B Titr" panose="00000700000000000000" pitchFamily="2" charset="-78"/>
              </a:rPr>
              <a:t>چرایی اصلاح طرح طبقه بندی</a:t>
            </a:r>
            <a:endParaRPr lang="fa-IR" sz="3600" kern="0" dirty="0">
              <a:solidFill>
                <a:srgbClr val="FF0000"/>
              </a:solidFill>
              <a:latin typeface="Arial" charset="0"/>
              <a:ea typeface="+mn-ea"/>
              <a:cs typeface="B Jadid" pitchFamily="2" charset="-78"/>
            </a:endParaRPr>
          </a:p>
        </p:txBody>
      </p:sp>
      <p:sp>
        <p:nvSpPr>
          <p:cNvPr id="5" name="Content Placeholder 2"/>
          <p:cNvSpPr>
            <a:spLocks noGrp="1"/>
          </p:cNvSpPr>
          <p:nvPr>
            <p:ph idx="1"/>
          </p:nvPr>
        </p:nvSpPr>
        <p:spPr bwMode="auto">
          <a:xfrm>
            <a:off x="609600" y="1600200"/>
            <a:ext cx="762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A" sz="2400" b="1" i="0" u="none" strike="noStrike" kern="0" cap="none" spc="0" normalizeH="0" baseline="0" noProof="0" dirty="0" smtClean="0">
                <a:ln>
                  <a:noFill/>
                </a:ln>
                <a:solidFill>
                  <a:sysClr val="windowText" lastClr="000000"/>
                </a:solidFill>
                <a:effectLst/>
                <a:uLnTx/>
                <a:uFillTx/>
                <a:cs typeface="B Zar" panose="00000400000000000000" pitchFamily="2" charset="-78"/>
              </a:rPr>
              <a:t>پس </a:t>
            </a:r>
            <a:r>
              <a:rPr kumimoji="0" lang="ar-SA" sz="2400" b="1" i="0" u="none" strike="noStrike" kern="0" cap="none" spc="0" normalizeH="0" baseline="0" noProof="0" dirty="0">
                <a:ln>
                  <a:noFill/>
                </a:ln>
                <a:solidFill>
                  <a:sysClr val="windowText" lastClr="000000"/>
                </a:solidFill>
                <a:effectLst/>
                <a:uLnTx/>
                <a:uFillTx/>
                <a:cs typeface="B Zar" panose="00000400000000000000" pitchFamily="2" charset="-78"/>
              </a:rPr>
              <a:t>از دو دهه اجرای طرح طبقه‏بندی و ارزشیابی مشاغل شرکت‏های وابسته (غير دولتي) وزارت نيرو و با عنايت به پويايي بازار كار و نيازهاي جديد در شركت‏هاي مذکور، ضرورت بازنگری و اصلاح </a:t>
            </a:r>
            <a:r>
              <a:rPr kumimoji="0" lang="ar-SA" sz="2400" b="1" i="0" u="none" strike="noStrike" kern="0" cap="none" spc="0" normalizeH="0" baseline="0" noProof="0" dirty="0" smtClean="0">
                <a:ln>
                  <a:noFill/>
                </a:ln>
                <a:solidFill>
                  <a:sysClr val="windowText" lastClr="000000"/>
                </a:solidFill>
                <a:effectLst/>
                <a:uLnTx/>
                <a:uFillTx/>
                <a:cs typeface="B Zar" panose="00000400000000000000" pitchFamily="2" charset="-78"/>
              </a:rPr>
              <a:t>این با </a:t>
            </a:r>
            <a:r>
              <a:rPr kumimoji="0" lang="ar-SA" sz="2400" b="1" i="0" u="none" strike="noStrike" kern="0" cap="none" spc="0" normalizeH="0" baseline="0" noProof="0" dirty="0">
                <a:ln>
                  <a:noFill/>
                </a:ln>
                <a:solidFill>
                  <a:sysClr val="windowText" lastClr="000000"/>
                </a:solidFill>
                <a:effectLst/>
                <a:uLnTx/>
                <a:uFillTx/>
                <a:cs typeface="B Zar" panose="00000400000000000000" pitchFamily="2" charset="-78"/>
              </a:rPr>
              <a:t>رعايت ماده 49 قانون کار جمهوري اسلامي ايران و با همکاری وزارت تعاون، کار و رفاه اجتماعی و کميته‏هاي طبقه بندي مشاغل شرکت­های فوق و تمامي ذي‏نفعان نسبت به بازنگری و اصلاح طرح طبقه­بندی و ارزشیابی مشاغل با اهداف ذيل اقدام نماييم:</a:t>
            </a:r>
            <a:endParaRPr kumimoji="0" lang="en-US" sz="2400" b="1" i="0" u="none" strike="noStrike" kern="0" cap="none" spc="0" normalizeH="0" baseline="0" noProof="0" dirty="0">
              <a:ln>
                <a:noFill/>
              </a:ln>
              <a:solidFill>
                <a:sysClr val="windowText" lastClr="000000"/>
              </a:solidFill>
              <a:effectLst/>
              <a:uLnTx/>
              <a:uFillTx/>
              <a:cs typeface="B Zar" panose="00000400000000000000" pitchFamily="2" charset="-78"/>
            </a:endParaRP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54812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294422" y="296758"/>
            <a:ext cx="5030178" cy="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1500" dirty="0">
                <a:cs typeface="B Titr" panose="00000700000000000000" pitchFamily="2" charset="-78"/>
              </a:rPr>
              <a:t>نحوه تخصیص مشاغل به گروه­های شغلی </a:t>
            </a:r>
            <a:r>
              <a:rPr lang="fa-IR" sz="1500" dirty="0" smtClean="0">
                <a:cs typeface="B Titr" panose="00000700000000000000" pitchFamily="2" charset="-78"/>
              </a:rPr>
              <a:t>و </a:t>
            </a:r>
            <a:r>
              <a:rPr lang="fa-IR" sz="1500" dirty="0">
                <a:cs typeface="B Titr" panose="00000700000000000000" pitchFamily="2" charset="-78"/>
              </a:rPr>
              <a:t>سطوح عامل مهارت و تخصص</a:t>
            </a:r>
          </a:p>
          <a:p>
            <a:pPr marL="82296" indent="0" algn="ctr" rtl="1">
              <a:buNone/>
            </a:pPr>
            <a:endParaRPr lang="en-US" sz="2400" dirty="0">
              <a:cs typeface="B Titr" panose="00000700000000000000" pitchFamily="2" charset="-78"/>
            </a:endParaRPr>
          </a:p>
        </p:txBody>
      </p:sp>
      <p:sp>
        <p:nvSpPr>
          <p:cNvPr id="108" name="Content Placeholder 2"/>
          <p:cNvSpPr>
            <a:spLocks noGrp="1"/>
          </p:cNvSpPr>
          <p:nvPr>
            <p:ph idx="1"/>
          </p:nvPr>
        </p:nvSpPr>
        <p:spPr>
          <a:xfrm>
            <a:off x="457199" y="838200"/>
            <a:ext cx="8174381" cy="5424616"/>
          </a:xfrm>
        </p:spPr>
        <p:txBody>
          <a:bodyPr>
            <a:normAutofit fontScale="77500" lnSpcReduction="20000"/>
          </a:bodyPr>
          <a:lstStyle/>
          <a:p>
            <a:pPr marL="82296" indent="0" algn="just" rtl="1">
              <a:lnSpc>
                <a:spcPct val="150000"/>
              </a:lnSpc>
              <a:buNone/>
            </a:pPr>
            <a:r>
              <a:rPr lang="en-US" sz="1600" dirty="0">
                <a:cs typeface="B Titr" panose="00000700000000000000" pitchFamily="2" charset="-78"/>
              </a:rPr>
              <a:t> </a:t>
            </a:r>
            <a:r>
              <a:rPr lang="fa-IR" sz="3100" dirty="0" smtClean="0">
                <a:cs typeface="B Titr" panose="00000700000000000000" pitchFamily="2" charset="-78"/>
              </a:rPr>
              <a:t>1</a:t>
            </a:r>
            <a:r>
              <a:rPr lang="fa-IR" sz="3100" dirty="0">
                <a:solidFill>
                  <a:prstClr val="black"/>
                </a:solidFill>
                <a:cs typeface="B Titr" panose="00000700000000000000" pitchFamily="2" charset="-78"/>
              </a:rPr>
              <a:t>- تخصیص مشاغل به گروه­های شغلی </a:t>
            </a:r>
            <a:endParaRPr lang="fa-IR" sz="3100" dirty="0" smtClean="0">
              <a:cs typeface="B Titr" panose="00000700000000000000" pitchFamily="2" charset="-78"/>
            </a:endParaRPr>
          </a:p>
          <a:p>
            <a:pPr marL="82296" indent="0" algn="just" rtl="1">
              <a:lnSpc>
                <a:spcPct val="150000"/>
              </a:lnSpc>
              <a:buNone/>
            </a:pPr>
            <a:r>
              <a:rPr lang="fa-IR" sz="1600" dirty="0" smtClean="0">
                <a:cs typeface="B Titr" panose="00000700000000000000" pitchFamily="2" charset="-78"/>
              </a:rPr>
              <a:t>1</a:t>
            </a:r>
            <a:r>
              <a:rPr lang="ar-SA" sz="2000" dirty="0" smtClean="0">
                <a:cs typeface="B Titr" panose="00000700000000000000" pitchFamily="2" charset="-78"/>
              </a:rPr>
              <a:t>-1- </a:t>
            </a:r>
            <a:r>
              <a:rPr lang="fa-IR" sz="2000" dirty="0" smtClean="0">
                <a:cs typeface="B Titr" panose="00000700000000000000" pitchFamily="2" charset="-78"/>
              </a:rPr>
              <a:t>گ</a:t>
            </a:r>
            <a:r>
              <a:rPr lang="ar-SA" sz="2000" dirty="0" smtClean="0">
                <a:cs typeface="B Titr" panose="00000700000000000000" pitchFamily="2" charset="-78"/>
              </a:rPr>
              <a:t>روه شغلی کلیه متصدیان مشاغلی که شرایط احراز آنها مدرک تحصیلی زیردیپلم می‏باشد بر اساس جدول شماره (4) از گروه 1 برای مدرک تحصیلی ابتدایی و پایین‌تر و گروه 5 برای مدرک تحصیلی سیکل شروع و تا گروه 14 پس از طرح و تصویب کمیته قابل تخصیص می‏باشد.</a:t>
            </a:r>
            <a:endParaRPr lang="fa-IR" sz="2000" dirty="0" smtClean="0">
              <a:cs typeface="B Titr" panose="00000700000000000000" pitchFamily="2" charset="-78"/>
            </a:endParaRPr>
          </a:p>
          <a:p>
            <a:pPr marL="82296" indent="0" algn="just" rtl="1">
              <a:lnSpc>
                <a:spcPct val="150000"/>
              </a:lnSpc>
              <a:buNone/>
            </a:pPr>
            <a:endParaRPr lang="en-US" sz="2000" dirty="0" smtClean="0">
              <a:cs typeface="B Titr" panose="00000700000000000000" pitchFamily="2" charset="-78"/>
            </a:endParaRPr>
          </a:p>
          <a:p>
            <a:pPr marL="82296" indent="0" algn="just" rtl="1">
              <a:lnSpc>
                <a:spcPct val="150000"/>
              </a:lnSpc>
              <a:buNone/>
            </a:pPr>
            <a:r>
              <a:rPr lang="fa-IR" sz="2000" dirty="0" smtClean="0">
                <a:cs typeface="B Titr" panose="00000700000000000000" pitchFamily="2" charset="-78"/>
              </a:rPr>
              <a:t>2</a:t>
            </a:r>
            <a:r>
              <a:rPr lang="ar-SA" sz="2000" dirty="0" smtClean="0">
                <a:cs typeface="B Titr" panose="00000700000000000000" pitchFamily="2" charset="-78"/>
              </a:rPr>
              <a:t>-1- گروه شغلی کلیه متصدیان مشاغلی که شرایط احراز آنها مدرک تحصیلی دیپلم می‏باشد براساس جدول شماره (4) از گروه 6 شروع و تا گروه 15 پس از طرح و تصویب کمیته قابل تخصیص می‏باشد.</a:t>
            </a:r>
            <a:endParaRPr lang="fa-IR" sz="2000" dirty="0" smtClean="0">
              <a:cs typeface="B Titr" panose="00000700000000000000" pitchFamily="2" charset="-78"/>
            </a:endParaRPr>
          </a:p>
          <a:p>
            <a:pPr marL="82296" indent="0" algn="just" rtl="1">
              <a:lnSpc>
                <a:spcPct val="150000"/>
              </a:lnSpc>
              <a:buNone/>
            </a:pPr>
            <a:endParaRPr lang="en-US" sz="2000" dirty="0" smtClean="0">
              <a:cs typeface="B Titr" panose="00000700000000000000" pitchFamily="2" charset="-78"/>
            </a:endParaRPr>
          </a:p>
          <a:p>
            <a:pPr marL="82296" indent="0" algn="just" rtl="1">
              <a:lnSpc>
                <a:spcPct val="150000"/>
              </a:lnSpc>
              <a:buNone/>
            </a:pPr>
            <a:r>
              <a:rPr lang="fa-IR" sz="2000" dirty="0" smtClean="0">
                <a:cs typeface="B Titr" panose="00000700000000000000" pitchFamily="2" charset="-78"/>
              </a:rPr>
              <a:t>3</a:t>
            </a:r>
            <a:r>
              <a:rPr lang="ar-SA" sz="2000" dirty="0" smtClean="0">
                <a:cs typeface="B Titr" panose="00000700000000000000" pitchFamily="2" charset="-78"/>
              </a:rPr>
              <a:t>-1- گروه شغلی کلیه متصدیان مشاغلی که شرایط احراز آنها مدرک تحصیلی فوق دیپلم می‏باشد براساس جدول شماره (4) از گروه 7 شروع و تا گروه 17 پس از طرح و تصویب کمیته قابل تخصیص می‏باشد.</a:t>
            </a:r>
            <a:endParaRPr lang="fa-IR" sz="2000" dirty="0" smtClean="0">
              <a:cs typeface="B Titr" panose="00000700000000000000" pitchFamily="2" charset="-78"/>
            </a:endParaRPr>
          </a:p>
          <a:p>
            <a:pPr marL="82296" indent="0" algn="just" rtl="1">
              <a:lnSpc>
                <a:spcPct val="150000"/>
              </a:lnSpc>
              <a:buNone/>
            </a:pPr>
            <a:endParaRPr lang="en-US" sz="2000" dirty="0" smtClean="0">
              <a:cs typeface="B Titr" panose="00000700000000000000" pitchFamily="2" charset="-78"/>
            </a:endParaRPr>
          </a:p>
          <a:p>
            <a:pPr marL="82296" indent="0" algn="just" rtl="1">
              <a:lnSpc>
                <a:spcPct val="150000"/>
              </a:lnSpc>
              <a:buNone/>
            </a:pPr>
            <a:r>
              <a:rPr lang="fa-IR" sz="2000" dirty="0" smtClean="0">
                <a:cs typeface="B Titr" panose="00000700000000000000" pitchFamily="2" charset="-78"/>
              </a:rPr>
              <a:t>4</a:t>
            </a:r>
            <a:r>
              <a:rPr lang="ar-SA" sz="2000" dirty="0" smtClean="0">
                <a:cs typeface="B Titr" panose="00000700000000000000" pitchFamily="2" charset="-78"/>
              </a:rPr>
              <a:t>-1- گروه شغلی کلیه متصدیان مشاغلی که شرایط احراز آنها مدرک تحصیلی لیسانس و بالاتر می‏باشد  براساس جدول شماره (4) از گروه 8 شروع و تا گروه 20 پس از طرح و تصویب کمیته قابل تخصیص  می‏باشد.</a:t>
            </a:r>
            <a:endParaRPr lang="en-US" sz="2000" dirty="0" smtClean="0">
              <a:cs typeface="B Titr" panose="00000700000000000000" pitchFamily="2" charset="-78"/>
            </a:endParaRPr>
          </a:p>
          <a:p>
            <a:pPr marL="82296" indent="0" algn="just" rtl="1">
              <a:buNone/>
            </a:pPr>
            <a:endParaRPr lang="en-US" sz="2000" dirty="0"/>
          </a:p>
        </p:txBody>
      </p:sp>
    </p:spTree>
    <p:extLst>
      <p:ext uri="{BB962C8B-B14F-4D97-AF65-F5344CB8AC3E}">
        <p14:creationId xmlns:p14="http://schemas.microsoft.com/office/powerpoint/2010/main" val="14727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 calcmode="lin" valueType="num">
                                      <p:cBhvr>
                                        <p:cTn id="7" dur="5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8">
                                            <p:txEl>
                                              <p:pRg st="1" end="1"/>
                                            </p:txEl>
                                          </p:spTgt>
                                        </p:tgtEl>
                                        <p:attrNameLst>
                                          <p:attrName>style.visibility</p:attrName>
                                        </p:attrNameLst>
                                      </p:cBhvr>
                                      <p:to>
                                        <p:strVal val="visible"/>
                                      </p:to>
                                    </p:set>
                                    <p:animEffect transition="in" filter="fade">
                                      <p:cBhvr>
                                        <p:cTn id="19" dur="500"/>
                                        <p:tgtEl>
                                          <p:spTgt spid="108">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500"/>
                                        <p:tgtEl>
                                          <p:spTgt spid="108">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8">
                                            <p:txEl>
                                              <p:pRg st="5" end="5"/>
                                            </p:txEl>
                                          </p:spTgt>
                                        </p:tgtEl>
                                        <p:attrNameLst>
                                          <p:attrName>style.visibility</p:attrName>
                                        </p:attrNameLst>
                                      </p:cBhvr>
                                      <p:to>
                                        <p:strVal val="visible"/>
                                      </p:to>
                                    </p:set>
                                    <p:animEffect transition="in" filter="fade">
                                      <p:cBhvr>
                                        <p:cTn id="25" dur="500"/>
                                        <p:tgtEl>
                                          <p:spTgt spid="108">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8">
                                            <p:txEl>
                                              <p:pRg st="7" end="7"/>
                                            </p:txEl>
                                          </p:spTgt>
                                        </p:tgtEl>
                                        <p:attrNameLst>
                                          <p:attrName>style.visibility</p:attrName>
                                        </p:attrNameLst>
                                      </p:cBhvr>
                                      <p:to>
                                        <p:strVal val="visible"/>
                                      </p:to>
                                    </p:set>
                                    <p:animEffect transition="in" filter="fade">
                                      <p:cBhvr>
                                        <p:cTn id="28" dur="500"/>
                                        <p:tgtEl>
                                          <p:spTgt spid="10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6"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9" name="Content Placeholder 2"/>
          <p:cNvSpPr>
            <a:spLocks noGrp="1"/>
          </p:cNvSpPr>
          <p:nvPr>
            <p:ph idx="1"/>
          </p:nvPr>
        </p:nvSpPr>
        <p:spPr>
          <a:xfrm>
            <a:off x="457199" y="838200"/>
            <a:ext cx="8174381" cy="5424616"/>
          </a:xfrm>
        </p:spPr>
        <p:txBody>
          <a:bodyPr>
            <a:normAutofit fontScale="77500" lnSpcReduction="20000"/>
          </a:bodyPr>
          <a:lstStyle/>
          <a:p>
            <a:pPr marL="82296" indent="0" algn="just" rtl="1">
              <a:lnSpc>
                <a:spcPct val="150000"/>
              </a:lnSpc>
              <a:buNone/>
            </a:pPr>
            <a:r>
              <a:rPr lang="fa-IR" sz="2800" dirty="0">
                <a:solidFill>
                  <a:prstClr val="black"/>
                </a:solidFill>
                <a:cs typeface="B Titr" panose="00000700000000000000" pitchFamily="2" charset="-78"/>
              </a:rPr>
              <a:t> 2- تخصيص مشاغل به سطوح </a:t>
            </a:r>
            <a:r>
              <a:rPr lang="fa-IR" sz="2800" dirty="0" smtClean="0">
                <a:solidFill>
                  <a:prstClr val="black"/>
                </a:solidFill>
                <a:cs typeface="B Titr" panose="00000700000000000000" pitchFamily="2" charset="-78"/>
              </a:rPr>
              <a:t>و مهارت </a:t>
            </a:r>
            <a:endParaRPr lang="fa-IR" sz="2800" dirty="0" smtClean="0">
              <a:cs typeface="B Titr" panose="00000700000000000000" pitchFamily="2" charset="-78"/>
            </a:endParaRPr>
          </a:p>
          <a:p>
            <a:pPr marL="82296" indent="0" algn="just" rtl="1">
              <a:lnSpc>
                <a:spcPct val="150000"/>
              </a:lnSpc>
              <a:buNone/>
            </a:pPr>
            <a:r>
              <a:rPr lang="fa-IR" sz="1800" dirty="0" smtClean="0">
                <a:cs typeface="B Titr" panose="00000700000000000000" pitchFamily="2" charset="-78"/>
              </a:rPr>
              <a:t>1</a:t>
            </a:r>
            <a:r>
              <a:rPr lang="fa-IR" sz="2100" dirty="0" smtClean="0">
                <a:cs typeface="B Titr" panose="00000700000000000000" pitchFamily="2" charset="-78"/>
              </a:rPr>
              <a:t>-2- کارکنان </a:t>
            </a:r>
            <a:r>
              <a:rPr lang="fa-IR" sz="2100" dirty="0">
                <a:cs typeface="B Titr" panose="00000700000000000000" pitchFamily="2" charset="-78"/>
              </a:rPr>
              <a:t>شاغل در مشاغل موضوع بندهاي 1-1 و 2-1  براساس تجربه مرتبط در سه سطح مهارتی به ترتیب ذیل دسته بندی می شوند: </a:t>
            </a:r>
          </a:p>
          <a:p>
            <a:pPr marL="82296" indent="0" algn="just" rtl="1">
              <a:lnSpc>
                <a:spcPct val="150000"/>
              </a:lnSpc>
              <a:buNone/>
            </a:pPr>
            <a:r>
              <a:rPr lang="fa-IR" sz="1800" dirty="0">
                <a:cs typeface="B Titr" panose="00000700000000000000" pitchFamily="2" charset="-78"/>
              </a:rPr>
              <a:t>کارگر ساده: کارکنان با گروه­هاي 1 الي 10</a:t>
            </a:r>
          </a:p>
          <a:p>
            <a:pPr marL="82296" indent="0" algn="just" rtl="1">
              <a:lnSpc>
                <a:spcPct val="150000"/>
              </a:lnSpc>
              <a:buNone/>
            </a:pPr>
            <a:r>
              <a:rPr lang="fa-IR" sz="1800" dirty="0">
                <a:cs typeface="B Titr" panose="00000700000000000000" pitchFamily="2" charset="-78"/>
              </a:rPr>
              <a:t>کارگر نيمه ماهر: کارکنان با گروه­هاي 11 الي 14</a:t>
            </a:r>
          </a:p>
          <a:p>
            <a:pPr marL="82296" indent="0" algn="just" rtl="1">
              <a:lnSpc>
                <a:spcPct val="150000"/>
              </a:lnSpc>
              <a:buNone/>
            </a:pPr>
            <a:r>
              <a:rPr lang="fa-IR" sz="1800" dirty="0">
                <a:cs typeface="B Titr" panose="00000700000000000000" pitchFamily="2" charset="-78"/>
              </a:rPr>
              <a:t>کارگر ماهر: کارکنان با گروه­ 15</a:t>
            </a:r>
          </a:p>
          <a:p>
            <a:pPr marL="82296" indent="0" algn="just" rtl="1">
              <a:lnSpc>
                <a:spcPct val="150000"/>
              </a:lnSpc>
              <a:buNone/>
            </a:pPr>
            <a:endParaRPr lang="fa-IR" sz="1800" dirty="0">
              <a:cs typeface="B Titr" panose="00000700000000000000" pitchFamily="2" charset="-78"/>
            </a:endParaRPr>
          </a:p>
          <a:p>
            <a:pPr marL="82296" indent="0" algn="just" rtl="1">
              <a:lnSpc>
                <a:spcPct val="150000"/>
              </a:lnSpc>
              <a:buNone/>
            </a:pPr>
            <a:r>
              <a:rPr lang="fa-IR" sz="1800" dirty="0">
                <a:cs typeface="B Titr" panose="00000700000000000000" pitchFamily="2" charset="-78"/>
              </a:rPr>
              <a:t>2-2- کارکنان شاغل در مشاغل موضوع بند 3-1 بر اساس تجربه مرتبط در سه سطح مهارتی به ترتیب ذیل دسته­بندی می­شوند:</a:t>
            </a:r>
          </a:p>
          <a:p>
            <a:pPr marL="82296" indent="0" algn="just" rtl="1">
              <a:lnSpc>
                <a:spcPct val="150000"/>
              </a:lnSpc>
              <a:buNone/>
            </a:pPr>
            <a:r>
              <a:rPr lang="fa-IR" sz="1800" dirty="0">
                <a:cs typeface="B Titr" panose="00000700000000000000" pitchFamily="2" charset="-78"/>
              </a:rPr>
              <a:t> تکنسین وکمک کارشناس: کارکنان با گروه­هاي 7 الي 12</a:t>
            </a:r>
          </a:p>
          <a:p>
            <a:pPr marL="82296" indent="0" algn="just" rtl="1">
              <a:lnSpc>
                <a:spcPct val="150000"/>
              </a:lnSpc>
              <a:buNone/>
            </a:pPr>
            <a:r>
              <a:rPr lang="fa-IR" sz="1800" dirty="0">
                <a:cs typeface="B Titr" panose="00000700000000000000" pitchFamily="2" charset="-78"/>
              </a:rPr>
              <a:t> تکنسین وکمک کارشناس مجرب: کارکنان با گروه­هاي13 الي 15</a:t>
            </a:r>
          </a:p>
          <a:p>
            <a:pPr marL="82296" indent="0" algn="just" rtl="1">
              <a:lnSpc>
                <a:spcPct val="150000"/>
              </a:lnSpc>
              <a:buNone/>
            </a:pPr>
            <a:r>
              <a:rPr lang="fa-IR" sz="1800" dirty="0">
                <a:cs typeface="B Titr" panose="00000700000000000000" pitchFamily="2" charset="-78"/>
              </a:rPr>
              <a:t> تکنسین وکمک کارشناس حرفه­ای: کارکنان با گروه­هاي16 الي 17</a:t>
            </a:r>
          </a:p>
          <a:p>
            <a:pPr marL="82296" indent="0" algn="just" rtl="1">
              <a:lnSpc>
                <a:spcPct val="150000"/>
              </a:lnSpc>
              <a:buNone/>
            </a:pPr>
            <a:endParaRPr lang="fa-IR" sz="1800" dirty="0">
              <a:cs typeface="B Titr" panose="00000700000000000000" pitchFamily="2" charset="-78"/>
            </a:endParaRPr>
          </a:p>
          <a:p>
            <a:pPr marL="82296" indent="0" algn="just" rtl="1">
              <a:lnSpc>
                <a:spcPct val="150000"/>
              </a:lnSpc>
              <a:buNone/>
            </a:pPr>
            <a:r>
              <a:rPr lang="fa-IR" sz="1800" dirty="0">
                <a:cs typeface="B Titr" panose="00000700000000000000" pitchFamily="2" charset="-78"/>
              </a:rPr>
              <a:t>3-2 - کارکنان شاغل در مشاغل موضوع بند 4-1 بر اساس تجربه مرتبط در سه سطح مهارتی به ترتیب ذیل دسته بندی می شوند:</a:t>
            </a:r>
          </a:p>
          <a:p>
            <a:pPr marL="82296" indent="0" algn="just" rtl="1">
              <a:lnSpc>
                <a:spcPct val="150000"/>
              </a:lnSpc>
              <a:buNone/>
            </a:pPr>
            <a:r>
              <a:rPr lang="fa-IR" sz="1800" dirty="0">
                <a:cs typeface="B Titr" panose="00000700000000000000" pitchFamily="2" charset="-78"/>
              </a:rPr>
              <a:t>کارشناس: کارکنان با گروه­هاي 8 الي 14</a:t>
            </a:r>
          </a:p>
          <a:p>
            <a:pPr marL="82296" indent="0" algn="just" rtl="1">
              <a:lnSpc>
                <a:spcPct val="150000"/>
              </a:lnSpc>
              <a:buNone/>
            </a:pPr>
            <a:r>
              <a:rPr lang="fa-IR" sz="1800" dirty="0">
                <a:cs typeface="B Titr" panose="00000700000000000000" pitchFamily="2" charset="-78"/>
              </a:rPr>
              <a:t>کارشناس حرفه­ای: کارکنان با گروه­هاي 15 الي </a:t>
            </a:r>
            <a:r>
              <a:rPr lang="fa-IR" sz="1800" dirty="0" smtClean="0">
                <a:cs typeface="B Titr" panose="00000700000000000000" pitchFamily="2" charset="-78"/>
              </a:rPr>
              <a:t>17 و کارشناس متخصص: کارکنان با گروههای 18 الی 20</a:t>
            </a:r>
          </a:p>
          <a:p>
            <a:pPr marL="82296" indent="0" algn="just" rtl="1">
              <a:lnSpc>
                <a:spcPct val="150000"/>
              </a:lnSpc>
              <a:buNone/>
            </a:pPr>
            <a:endParaRPr lang="fa-IR" sz="1800" dirty="0">
              <a:cs typeface="B Titr" panose="00000700000000000000" pitchFamily="2" charset="-78"/>
            </a:endParaRPr>
          </a:p>
          <a:p>
            <a:pPr marL="82296" indent="0" algn="just" rtl="1">
              <a:lnSpc>
                <a:spcPct val="150000"/>
              </a:lnSpc>
              <a:buNone/>
            </a:pPr>
            <a:endParaRPr lang="fa-IR" sz="1600" dirty="0" smtClean="0">
              <a:cs typeface="B Titr" panose="00000700000000000000" pitchFamily="2" charset="-78"/>
            </a:endParaRPr>
          </a:p>
          <a:p>
            <a:pPr marL="82296" indent="0" algn="just" rtl="1">
              <a:lnSpc>
                <a:spcPct val="150000"/>
              </a:lnSpc>
              <a:buNone/>
            </a:pPr>
            <a:endParaRPr lang="en-US" sz="1800" dirty="0"/>
          </a:p>
        </p:txBody>
      </p:sp>
      <p:sp>
        <p:nvSpPr>
          <p:cNvPr id="107" name="Content Placeholder 2"/>
          <p:cNvSpPr txBox="1">
            <a:spLocks/>
          </p:cNvSpPr>
          <p:nvPr/>
        </p:nvSpPr>
        <p:spPr bwMode="auto">
          <a:xfrm>
            <a:off x="1294422" y="296758"/>
            <a:ext cx="5030178" cy="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1500" dirty="0">
                <a:cs typeface="B Titr" panose="00000700000000000000" pitchFamily="2" charset="-78"/>
              </a:rPr>
              <a:t>نحوه تخصیص مشاغل به گروه­های شغلی </a:t>
            </a:r>
            <a:r>
              <a:rPr lang="fa-IR" sz="1500" dirty="0" smtClean="0">
                <a:cs typeface="B Titr" panose="00000700000000000000" pitchFamily="2" charset="-78"/>
              </a:rPr>
              <a:t>و </a:t>
            </a:r>
            <a:r>
              <a:rPr lang="fa-IR" sz="1500" dirty="0">
                <a:cs typeface="B Titr" panose="00000700000000000000" pitchFamily="2" charset="-78"/>
              </a:rPr>
              <a:t>سطوح عامل مهارت و تخصص</a:t>
            </a:r>
          </a:p>
          <a:p>
            <a:pPr marL="82296" indent="0" algn="ctr"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23626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500" fill="hold"/>
                                        <p:tgtEl>
                                          <p:spTgt spid="107"/>
                                        </p:tgtEl>
                                        <p:attrNameLst>
                                          <p:attrName>ppt_w</p:attrName>
                                        </p:attrNameLst>
                                      </p:cBhvr>
                                      <p:tavLst>
                                        <p:tav tm="0">
                                          <p:val>
                                            <p:fltVal val="0"/>
                                          </p:val>
                                        </p:tav>
                                        <p:tav tm="100000">
                                          <p:val>
                                            <p:strVal val="#ppt_w"/>
                                          </p:val>
                                        </p:tav>
                                      </p:tavLst>
                                    </p:anim>
                                    <p:anim calcmode="lin" valueType="num">
                                      <p:cBhvr>
                                        <p:cTn id="8" dur="500" fill="hold"/>
                                        <p:tgtEl>
                                          <p:spTgt spid="107"/>
                                        </p:tgtEl>
                                        <p:attrNameLst>
                                          <p:attrName>ppt_h</p:attrName>
                                        </p:attrNameLst>
                                      </p:cBhvr>
                                      <p:tavLst>
                                        <p:tav tm="0">
                                          <p:val>
                                            <p:fltVal val="0"/>
                                          </p:val>
                                        </p:tav>
                                        <p:tav tm="100000">
                                          <p:val>
                                            <p:strVal val="#ppt_h"/>
                                          </p:val>
                                        </p:tav>
                                      </p:tavLst>
                                    </p:anim>
                                    <p:animEffect transition="in" filter="fade">
                                      <p:cBhvr>
                                        <p:cTn id="9" dur="500"/>
                                        <p:tgtEl>
                                          <p:spTgt spid="10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9">
                                            <p:txEl>
                                              <p:pRg st="0" end="0"/>
                                            </p:txEl>
                                          </p:spTgt>
                                        </p:tgtEl>
                                        <p:attrNameLst>
                                          <p:attrName>style.visibility</p:attrName>
                                        </p:attrNameLst>
                                      </p:cBhvr>
                                      <p:to>
                                        <p:strVal val="visible"/>
                                      </p:to>
                                    </p:set>
                                    <p:animEffect transition="in" filter="fade">
                                      <p:cBhvr>
                                        <p:cTn id="14" dur="500"/>
                                        <p:tgtEl>
                                          <p:spTgt spid="10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9">
                                            <p:txEl>
                                              <p:pRg st="1" end="1"/>
                                            </p:txEl>
                                          </p:spTgt>
                                        </p:tgtEl>
                                        <p:attrNameLst>
                                          <p:attrName>style.visibility</p:attrName>
                                        </p:attrNameLst>
                                      </p:cBhvr>
                                      <p:to>
                                        <p:strVal val="visible"/>
                                      </p:to>
                                    </p:set>
                                    <p:animEffect transition="in" filter="fade">
                                      <p:cBhvr>
                                        <p:cTn id="19" dur="500"/>
                                        <p:tgtEl>
                                          <p:spTgt spid="109">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9">
                                            <p:txEl>
                                              <p:pRg st="2" end="2"/>
                                            </p:txEl>
                                          </p:spTgt>
                                        </p:tgtEl>
                                        <p:attrNameLst>
                                          <p:attrName>style.visibility</p:attrName>
                                        </p:attrNameLst>
                                      </p:cBhvr>
                                      <p:to>
                                        <p:strVal val="visible"/>
                                      </p:to>
                                    </p:set>
                                    <p:animEffect transition="in" filter="fade">
                                      <p:cBhvr>
                                        <p:cTn id="22" dur="500"/>
                                        <p:tgtEl>
                                          <p:spTgt spid="109">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9">
                                            <p:txEl>
                                              <p:pRg st="3" end="3"/>
                                            </p:txEl>
                                          </p:spTgt>
                                        </p:tgtEl>
                                        <p:attrNameLst>
                                          <p:attrName>style.visibility</p:attrName>
                                        </p:attrNameLst>
                                      </p:cBhvr>
                                      <p:to>
                                        <p:strVal val="visible"/>
                                      </p:to>
                                    </p:set>
                                    <p:animEffect transition="in" filter="fade">
                                      <p:cBhvr>
                                        <p:cTn id="25" dur="500"/>
                                        <p:tgtEl>
                                          <p:spTgt spid="109">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9">
                                            <p:txEl>
                                              <p:pRg st="4" end="4"/>
                                            </p:txEl>
                                          </p:spTgt>
                                        </p:tgtEl>
                                        <p:attrNameLst>
                                          <p:attrName>style.visibility</p:attrName>
                                        </p:attrNameLst>
                                      </p:cBhvr>
                                      <p:to>
                                        <p:strVal val="visible"/>
                                      </p:to>
                                    </p:set>
                                    <p:animEffect transition="in" filter="fade">
                                      <p:cBhvr>
                                        <p:cTn id="28" dur="500"/>
                                        <p:tgtEl>
                                          <p:spTgt spid="109">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9">
                                            <p:txEl>
                                              <p:pRg st="6" end="6"/>
                                            </p:txEl>
                                          </p:spTgt>
                                        </p:tgtEl>
                                        <p:attrNameLst>
                                          <p:attrName>style.visibility</p:attrName>
                                        </p:attrNameLst>
                                      </p:cBhvr>
                                      <p:to>
                                        <p:strVal val="visible"/>
                                      </p:to>
                                    </p:set>
                                    <p:animEffect transition="in" filter="fade">
                                      <p:cBhvr>
                                        <p:cTn id="31" dur="500"/>
                                        <p:tgtEl>
                                          <p:spTgt spid="10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9">
                                            <p:txEl>
                                              <p:pRg st="7" end="7"/>
                                            </p:txEl>
                                          </p:spTgt>
                                        </p:tgtEl>
                                        <p:attrNameLst>
                                          <p:attrName>style.visibility</p:attrName>
                                        </p:attrNameLst>
                                      </p:cBhvr>
                                      <p:to>
                                        <p:strVal val="visible"/>
                                      </p:to>
                                    </p:set>
                                    <p:animEffect transition="in" filter="fade">
                                      <p:cBhvr>
                                        <p:cTn id="34" dur="500"/>
                                        <p:tgtEl>
                                          <p:spTgt spid="109">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9">
                                            <p:txEl>
                                              <p:pRg st="8" end="8"/>
                                            </p:txEl>
                                          </p:spTgt>
                                        </p:tgtEl>
                                        <p:attrNameLst>
                                          <p:attrName>style.visibility</p:attrName>
                                        </p:attrNameLst>
                                      </p:cBhvr>
                                      <p:to>
                                        <p:strVal val="visible"/>
                                      </p:to>
                                    </p:set>
                                    <p:animEffect transition="in" filter="fade">
                                      <p:cBhvr>
                                        <p:cTn id="37" dur="500"/>
                                        <p:tgtEl>
                                          <p:spTgt spid="109">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9">
                                            <p:txEl>
                                              <p:pRg st="9" end="9"/>
                                            </p:txEl>
                                          </p:spTgt>
                                        </p:tgtEl>
                                        <p:attrNameLst>
                                          <p:attrName>style.visibility</p:attrName>
                                        </p:attrNameLst>
                                      </p:cBhvr>
                                      <p:to>
                                        <p:strVal val="visible"/>
                                      </p:to>
                                    </p:set>
                                    <p:animEffect transition="in" filter="fade">
                                      <p:cBhvr>
                                        <p:cTn id="40" dur="500"/>
                                        <p:tgtEl>
                                          <p:spTgt spid="109">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9">
                                            <p:txEl>
                                              <p:pRg st="11" end="11"/>
                                            </p:txEl>
                                          </p:spTgt>
                                        </p:tgtEl>
                                        <p:attrNameLst>
                                          <p:attrName>style.visibility</p:attrName>
                                        </p:attrNameLst>
                                      </p:cBhvr>
                                      <p:to>
                                        <p:strVal val="visible"/>
                                      </p:to>
                                    </p:set>
                                    <p:animEffect transition="in" filter="fade">
                                      <p:cBhvr>
                                        <p:cTn id="43" dur="500"/>
                                        <p:tgtEl>
                                          <p:spTgt spid="109">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9">
                                            <p:txEl>
                                              <p:pRg st="12" end="12"/>
                                            </p:txEl>
                                          </p:spTgt>
                                        </p:tgtEl>
                                        <p:attrNameLst>
                                          <p:attrName>style.visibility</p:attrName>
                                        </p:attrNameLst>
                                      </p:cBhvr>
                                      <p:to>
                                        <p:strVal val="visible"/>
                                      </p:to>
                                    </p:set>
                                    <p:animEffect transition="in" filter="fade">
                                      <p:cBhvr>
                                        <p:cTn id="46" dur="500"/>
                                        <p:tgtEl>
                                          <p:spTgt spid="109">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09">
                                            <p:txEl>
                                              <p:pRg st="13" end="13"/>
                                            </p:txEl>
                                          </p:spTgt>
                                        </p:tgtEl>
                                        <p:attrNameLst>
                                          <p:attrName>style.visibility</p:attrName>
                                        </p:attrNameLst>
                                      </p:cBhvr>
                                      <p:to>
                                        <p:strVal val="visible"/>
                                      </p:to>
                                    </p:set>
                                    <p:animEffect transition="in" filter="fade">
                                      <p:cBhvr>
                                        <p:cTn id="49" dur="500"/>
                                        <p:tgtEl>
                                          <p:spTgt spid="10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6"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7" name="Content Placeholder 2"/>
          <p:cNvSpPr>
            <a:spLocks noGrp="1"/>
          </p:cNvSpPr>
          <p:nvPr>
            <p:ph idx="1"/>
          </p:nvPr>
        </p:nvSpPr>
        <p:spPr>
          <a:xfrm>
            <a:off x="457199" y="899984"/>
            <a:ext cx="8174381" cy="5424616"/>
          </a:xfrm>
        </p:spPr>
        <p:txBody>
          <a:bodyPr>
            <a:normAutofit fontScale="92500" lnSpcReduction="20000"/>
          </a:bodyPr>
          <a:lstStyle/>
          <a:p>
            <a:pPr marL="82296" marR="0" lvl="0" indent="0" algn="r" defTabSz="914400" rtl="1" eaLnBrk="1" fontAlgn="auto" latinLnBrk="0" hangingPunct="1">
              <a:lnSpc>
                <a:spcPct val="100000"/>
              </a:lnSpc>
              <a:spcBef>
                <a:spcPts val="0"/>
              </a:spcBef>
              <a:spcAft>
                <a:spcPts val="0"/>
              </a:spcAft>
              <a:buClrTx/>
              <a:buSzTx/>
              <a:buFontTx/>
              <a:buNone/>
              <a:tabLst/>
              <a:defRPr/>
            </a:pPr>
            <a:r>
              <a:rPr lang="fa-IR" sz="2600" dirty="0" smtClean="0">
                <a:solidFill>
                  <a:prstClr val="black"/>
                </a:solidFill>
                <a:cs typeface="B Titr" panose="00000700000000000000" pitchFamily="2" charset="-78"/>
              </a:rPr>
              <a:t>3-  </a:t>
            </a:r>
            <a:r>
              <a:rPr lang="fa-IR" sz="2600" dirty="0">
                <a:solidFill>
                  <a:prstClr val="black"/>
                </a:solidFill>
                <a:cs typeface="B Titr" panose="00000700000000000000" pitchFamily="2" charset="-78"/>
              </a:rPr>
              <a:t>ارزیابی کارکنان جهت ارتقاء گروه</a:t>
            </a:r>
            <a:endParaRPr lang="en-US" sz="2600" dirty="0">
              <a:solidFill>
                <a:prstClr val="black"/>
              </a:solidFill>
              <a:cs typeface="B Titr" panose="00000700000000000000" pitchFamily="2" charset="-78"/>
            </a:endParaRPr>
          </a:p>
          <a:p>
            <a:pPr marL="82296" indent="0" algn="just" rtl="1">
              <a:lnSpc>
                <a:spcPct val="150000"/>
              </a:lnSpc>
              <a:buNone/>
            </a:pPr>
            <a:r>
              <a:rPr lang="ar-SA" sz="1900" dirty="0" smtClean="0">
                <a:cs typeface="B Titr" panose="00000700000000000000" pitchFamily="2" charset="-78"/>
              </a:rPr>
              <a:t>در </a:t>
            </a:r>
            <a:r>
              <a:rPr lang="ar-SA" sz="1900" dirty="0">
                <a:cs typeface="B Titr" panose="00000700000000000000" pitchFamily="2" charset="-78"/>
              </a:rPr>
              <a:t>طرح طبقه­بندي مشاغل، ارزیابی گروه­ها با رعایت شرايط عمومي و اختصاصي انجام می­گیرد:</a:t>
            </a:r>
          </a:p>
          <a:p>
            <a:pPr marL="82296" indent="0" algn="just" rtl="1">
              <a:lnSpc>
                <a:spcPct val="150000"/>
              </a:lnSpc>
              <a:buNone/>
            </a:pPr>
            <a:r>
              <a:rPr lang="ar-SA" sz="2200" dirty="0">
                <a:solidFill>
                  <a:srgbClr val="00B050"/>
                </a:solidFill>
                <a:cs typeface="B Titr" panose="00000700000000000000" pitchFamily="2" charset="-78"/>
              </a:rPr>
              <a:t>شرايط عمومي  </a:t>
            </a:r>
          </a:p>
          <a:p>
            <a:pPr marL="82296" indent="0" algn="just" rtl="1">
              <a:lnSpc>
                <a:spcPct val="150000"/>
              </a:lnSpc>
              <a:buNone/>
            </a:pPr>
            <a:r>
              <a:rPr lang="ar-SA" sz="1600" dirty="0">
                <a:cs typeface="B Titr" panose="00000700000000000000" pitchFamily="2" charset="-78"/>
              </a:rPr>
              <a:t>عبارت است از ميزان تجربه لازم با توجه به مقطع تحصيلي براي احراز گروه شغلي مندرج در جدول شماره 4 با رعایت شرايط زير: </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1-1-3- کسب حداقل میانگین 85 درصد امتیاز ارزشیابی‏های سالیانه بین دو گروه</a:t>
            </a:r>
          </a:p>
          <a:p>
            <a:pPr marL="82296" indent="0" algn="just" rtl="1">
              <a:lnSpc>
                <a:spcPct val="150000"/>
              </a:lnSpc>
              <a:buNone/>
            </a:pPr>
            <a:r>
              <a:rPr lang="ar-SA" sz="1600" dirty="0">
                <a:cs typeface="B Titr" panose="00000700000000000000" pitchFamily="2" charset="-78"/>
              </a:rPr>
              <a:t>2-1-3- تایید کمیته از نظر رعایت شرایط احراز</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900" dirty="0">
                <a:solidFill>
                  <a:srgbClr val="00B050"/>
                </a:solidFill>
                <a:cs typeface="B Titr" panose="00000700000000000000" pitchFamily="2" charset="-78"/>
              </a:rPr>
              <a:t>2-3- شرايط اختصاصي</a:t>
            </a:r>
          </a:p>
          <a:p>
            <a:pPr marL="82296" indent="0" algn="just" rtl="1">
              <a:lnSpc>
                <a:spcPct val="150000"/>
              </a:lnSpc>
              <a:buNone/>
            </a:pPr>
            <a:r>
              <a:rPr lang="ar-SA" sz="1600" dirty="0">
                <a:cs typeface="B Titr" panose="00000700000000000000" pitchFamily="2" charset="-78"/>
              </a:rPr>
              <a:t>بمنظور فراهم آوردن شرايط لازم جهت ارتقاء گروه درمشاغل تکنسینی با مدرک تحصیلی دیپلم یا فوق دیپلم از گروه 13 و بالاتر، درمشاغل کارشناسی با مدرک تحصیلی لیسانس و بالاتر از گروه 15 و  بالاتر که با توجه به صلاحيت فني و تخصصي خود در مشاغلي انجام وظيفه مي‏نمايند که به لحاظ  ماهيت وظايف و ماموريتهاي سازماني علاوه بر دارا بودن تحصيلات و تجارب نيازمند انجام مطالعات و  بررسي­هاي مستمر تخصصي و علمي در سطوح تکنسيني و کارشناسي است، مستلزم احراز شرايط  اختصاصي و ارزيابي سطح تخصص شاغلين جهت تخصیص به مشاغل براساس عوامل زير مي­باشد:</a:t>
            </a:r>
          </a:p>
          <a:p>
            <a:pPr marL="82296" indent="0" algn="just" rtl="1">
              <a:lnSpc>
                <a:spcPct val="150000"/>
              </a:lnSpc>
              <a:buNone/>
            </a:pPr>
            <a:endParaRPr lang="en-US" sz="1800" dirty="0"/>
          </a:p>
        </p:txBody>
      </p:sp>
      <p:sp>
        <p:nvSpPr>
          <p:cNvPr id="108" name="Content Placeholder 2"/>
          <p:cNvSpPr txBox="1">
            <a:spLocks/>
          </p:cNvSpPr>
          <p:nvPr/>
        </p:nvSpPr>
        <p:spPr bwMode="auto">
          <a:xfrm>
            <a:off x="1294422" y="296758"/>
            <a:ext cx="5030178" cy="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1500" dirty="0">
                <a:cs typeface="B Titr" panose="00000700000000000000" pitchFamily="2" charset="-78"/>
              </a:rPr>
              <a:t>نحوه تخصیص مشاغل به گروه­های شغلی </a:t>
            </a:r>
            <a:r>
              <a:rPr lang="fa-IR" sz="1500" dirty="0" smtClean="0">
                <a:cs typeface="B Titr" panose="00000700000000000000" pitchFamily="2" charset="-78"/>
              </a:rPr>
              <a:t>و </a:t>
            </a:r>
            <a:r>
              <a:rPr lang="fa-IR" sz="1500" dirty="0">
                <a:cs typeface="B Titr" panose="00000700000000000000" pitchFamily="2" charset="-78"/>
              </a:rPr>
              <a:t>سطوح عامل مهارت و تخصص</a:t>
            </a:r>
          </a:p>
          <a:p>
            <a:pPr marL="82296" indent="0" algn="ctr"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19148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p:cTn id="7" dur="500" fill="hold"/>
                                        <p:tgtEl>
                                          <p:spTgt spid="10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
                                            <p:txEl>
                                              <p:pRg st="0" end="0"/>
                                            </p:txEl>
                                          </p:spTgt>
                                        </p:tgtEl>
                                        <p:attrNameLst>
                                          <p:attrName>style.visibility</p:attrName>
                                        </p:attrNameLst>
                                      </p:cBhvr>
                                      <p:to>
                                        <p:strVal val="visible"/>
                                      </p:to>
                                    </p:set>
                                    <p:animEffect transition="in" filter="fade">
                                      <p:cBhvr>
                                        <p:cTn id="14" dur="500"/>
                                        <p:tgtEl>
                                          <p:spTgt spid="10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animEffect transition="in" filter="fade">
                                      <p:cBhvr>
                                        <p:cTn id="17" dur="500"/>
                                        <p:tgtEl>
                                          <p:spTgt spid="107">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7">
                                            <p:txEl>
                                              <p:pRg st="2" end="2"/>
                                            </p:txEl>
                                          </p:spTgt>
                                        </p:tgtEl>
                                        <p:attrNameLst>
                                          <p:attrName>style.visibility</p:attrName>
                                        </p:attrNameLst>
                                      </p:cBhvr>
                                      <p:to>
                                        <p:strVal val="visible"/>
                                      </p:to>
                                    </p:set>
                                    <p:animEffect transition="in" filter="fade">
                                      <p:cBhvr>
                                        <p:cTn id="20" dur="500"/>
                                        <p:tgtEl>
                                          <p:spTgt spid="10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7">
                                            <p:txEl>
                                              <p:pRg st="3" end="3"/>
                                            </p:txEl>
                                          </p:spTgt>
                                        </p:tgtEl>
                                        <p:attrNameLst>
                                          <p:attrName>style.visibility</p:attrName>
                                        </p:attrNameLst>
                                      </p:cBhvr>
                                      <p:to>
                                        <p:strVal val="visible"/>
                                      </p:to>
                                    </p:set>
                                    <p:animEffect transition="in" filter="fade">
                                      <p:cBhvr>
                                        <p:cTn id="23" dur="500"/>
                                        <p:tgtEl>
                                          <p:spTgt spid="107">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7">
                                            <p:txEl>
                                              <p:pRg st="5" end="5"/>
                                            </p:txEl>
                                          </p:spTgt>
                                        </p:tgtEl>
                                        <p:attrNameLst>
                                          <p:attrName>style.visibility</p:attrName>
                                        </p:attrNameLst>
                                      </p:cBhvr>
                                      <p:to>
                                        <p:strVal val="visible"/>
                                      </p:to>
                                    </p:set>
                                    <p:animEffect transition="in" filter="fade">
                                      <p:cBhvr>
                                        <p:cTn id="26" dur="500"/>
                                        <p:tgtEl>
                                          <p:spTgt spid="10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7">
                                            <p:txEl>
                                              <p:pRg st="6" end="6"/>
                                            </p:txEl>
                                          </p:spTgt>
                                        </p:tgtEl>
                                        <p:attrNameLst>
                                          <p:attrName>style.visibility</p:attrName>
                                        </p:attrNameLst>
                                      </p:cBhvr>
                                      <p:to>
                                        <p:strVal val="visible"/>
                                      </p:to>
                                    </p:set>
                                    <p:animEffect transition="in" filter="fade">
                                      <p:cBhvr>
                                        <p:cTn id="29" dur="500"/>
                                        <p:tgtEl>
                                          <p:spTgt spid="107">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7">
                                            <p:txEl>
                                              <p:pRg st="8" end="8"/>
                                            </p:txEl>
                                          </p:spTgt>
                                        </p:tgtEl>
                                        <p:attrNameLst>
                                          <p:attrName>style.visibility</p:attrName>
                                        </p:attrNameLst>
                                      </p:cBhvr>
                                      <p:to>
                                        <p:strVal val="visible"/>
                                      </p:to>
                                    </p:set>
                                    <p:animEffect transition="in" filter="fade">
                                      <p:cBhvr>
                                        <p:cTn id="32" dur="500"/>
                                        <p:tgtEl>
                                          <p:spTgt spid="107">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7">
                                            <p:txEl>
                                              <p:pRg st="9" end="9"/>
                                            </p:txEl>
                                          </p:spTgt>
                                        </p:tgtEl>
                                        <p:attrNameLst>
                                          <p:attrName>style.visibility</p:attrName>
                                        </p:attrNameLst>
                                      </p:cBhvr>
                                      <p:to>
                                        <p:strVal val="visible"/>
                                      </p:to>
                                    </p:set>
                                    <p:animEffect transition="in" filter="fade">
                                      <p:cBhvr>
                                        <p:cTn id="35" dur="500"/>
                                        <p:tgtEl>
                                          <p:spTgt spid="1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6"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7" name="Content Placeholder 2"/>
          <p:cNvSpPr>
            <a:spLocks noGrp="1"/>
          </p:cNvSpPr>
          <p:nvPr>
            <p:ph idx="1"/>
          </p:nvPr>
        </p:nvSpPr>
        <p:spPr>
          <a:xfrm>
            <a:off x="457199" y="838200"/>
            <a:ext cx="8174381" cy="5424616"/>
          </a:xfrm>
        </p:spPr>
        <p:txBody>
          <a:bodyPr>
            <a:normAutofit/>
          </a:bodyPr>
          <a:lstStyle/>
          <a:p>
            <a:pPr marL="82296" marR="0" lvl="0" indent="0" algn="r" defTabSz="914400" rtl="1" eaLnBrk="1" fontAlgn="auto" latinLnBrk="0" hangingPunct="1">
              <a:lnSpc>
                <a:spcPct val="100000"/>
              </a:lnSpc>
              <a:spcBef>
                <a:spcPts val="0"/>
              </a:spcBef>
              <a:spcAft>
                <a:spcPts val="0"/>
              </a:spcAft>
              <a:buClrTx/>
              <a:buSzTx/>
              <a:buFontTx/>
              <a:buNone/>
              <a:tabLst/>
              <a:defRPr/>
            </a:pPr>
            <a:r>
              <a:rPr lang="fa-IR" sz="2400" dirty="0">
                <a:solidFill>
                  <a:prstClr val="black"/>
                </a:solidFill>
                <a:cs typeface="B Titr" panose="00000700000000000000" pitchFamily="2" charset="-78"/>
              </a:rPr>
              <a:t> 4- عوامل ارزیابی</a:t>
            </a:r>
            <a:endParaRPr lang="en-US" sz="2400" dirty="0">
              <a:solidFill>
                <a:prstClr val="black"/>
              </a:solidFill>
              <a:cs typeface="B Titr" panose="00000700000000000000" pitchFamily="2" charset="-78"/>
            </a:endParaRPr>
          </a:p>
          <a:p>
            <a:pPr marL="82296" indent="0" algn="just" rtl="1">
              <a:lnSpc>
                <a:spcPct val="150000"/>
              </a:lnSpc>
              <a:buNone/>
            </a:pPr>
            <a:r>
              <a:rPr lang="ar-SA" sz="1600" dirty="0" smtClean="0">
                <a:solidFill>
                  <a:srgbClr val="0070C0"/>
                </a:solidFill>
                <a:cs typeface="B Titr" panose="00000700000000000000" pitchFamily="2" charset="-78"/>
              </a:rPr>
              <a:t>1</a:t>
            </a:r>
            <a:r>
              <a:rPr lang="ar-SA" sz="1800" dirty="0" smtClean="0">
                <a:solidFill>
                  <a:srgbClr val="0070C0"/>
                </a:solidFill>
                <a:cs typeface="B Titr" panose="00000700000000000000" pitchFamily="2" charset="-78"/>
              </a:rPr>
              <a:t>-4- ارتباط </a:t>
            </a:r>
            <a:r>
              <a:rPr lang="ar-SA" sz="1800" dirty="0">
                <a:solidFill>
                  <a:srgbClr val="0070C0"/>
                </a:solidFill>
                <a:cs typeface="B Titr" panose="00000700000000000000" pitchFamily="2" charset="-78"/>
              </a:rPr>
              <a:t>مدرک تحصیلی با شغل</a:t>
            </a:r>
          </a:p>
          <a:p>
            <a:pPr marL="82296" indent="0" algn="just" rtl="1">
              <a:lnSpc>
                <a:spcPct val="150000"/>
              </a:lnSpc>
              <a:buNone/>
            </a:pPr>
            <a:r>
              <a:rPr lang="ar-SA" sz="1600" dirty="0">
                <a:cs typeface="B Titr" panose="00000700000000000000" pitchFamily="2" charset="-78"/>
              </a:rPr>
              <a:t>این عامل ارتباط مدرک تحصیلی شاغل را با شغل مورد تصدی مورد ارزیابی قرار می‏دهد. در صورت مرتبط بودن مقطع و رشته مدرک تحصیلی با شغل مورد تصدی 15 امتیاز و در غیر اینصورت 10 امتیاز به فرد تعلق می‏گیرد. نحوه تعیین ارتباط مدارک تحصیلی براساس شرایط مندرج در شناسنامه شغلی احراز می‏گردد.</a:t>
            </a:r>
          </a:p>
          <a:p>
            <a:pPr marL="82296" indent="0" algn="just" rtl="1">
              <a:lnSpc>
                <a:spcPct val="150000"/>
              </a:lnSpc>
              <a:buNone/>
            </a:pPr>
            <a:r>
              <a:rPr lang="ar-SA" sz="1600" dirty="0">
                <a:solidFill>
                  <a:srgbClr val="00B050"/>
                </a:solidFill>
                <a:cs typeface="B Titr" panose="00000700000000000000" pitchFamily="2" charset="-78"/>
              </a:rPr>
              <a:t>تبصره: امتیاز مدرک غیرمرتبط صرفاً برای شاغلینی موضوعیت دارد که قبل از اجرای طرح مدارک آنان لحاظ شده است و این امتیاز مادامی که شاغل تغییر شغل نداشته باشد برقرار است.</a:t>
            </a:r>
          </a:p>
          <a:p>
            <a:pPr marL="82296" indent="0" algn="just" rtl="1">
              <a:lnSpc>
                <a:spcPct val="150000"/>
              </a:lnSpc>
              <a:buNone/>
            </a:pPr>
            <a:endParaRPr lang="ar-SA" sz="1600" dirty="0">
              <a:solidFill>
                <a:srgbClr val="00B050"/>
              </a:solidFill>
              <a:cs typeface="B Titr" panose="00000700000000000000" pitchFamily="2" charset="-78"/>
            </a:endParaRPr>
          </a:p>
          <a:p>
            <a:pPr marL="82296" indent="0" algn="just" rtl="1">
              <a:lnSpc>
                <a:spcPct val="150000"/>
              </a:lnSpc>
              <a:buNone/>
            </a:pPr>
            <a:r>
              <a:rPr lang="ar-SA" sz="1800" dirty="0">
                <a:solidFill>
                  <a:srgbClr val="0070C0"/>
                </a:solidFill>
                <a:cs typeface="B Titr" panose="00000700000000000000" pitchFamily="2" charset="-78"/>
              </a:rPr>
              <a:t>2-4- سوابق تجربی</a:t>
            </a:r>
          </a:p>
          <a:p>
            <a:pPr marL="82296" indent="0" algn="just" rtl="1">
              <a:lnSpc>
                <a:spcPct val="150000"/>
              </a:lnSpc>
              <a:buNone/>
            </a:pPr>
            <a:r>
              <a:rPr lang="ar-SA" sz="1600" dirty="0">
                <a:cs typeface="B Titr" panose="00000700000000000000" pitchFamily="2" charset="-78"/>
              </a:rPr>
              <a:t>این عامل، ارتباط آن قسمت از سوابق خدمت شاغل با شغل فعلی را بین دو گروه مورد ارزیابی قرار می‌دهد که موجب افزایش مهارت و تخصص وی می‏شود. حداکثر امتیاز مربوط به عامل سوابق تجربی 18 امتیاز می‌باشد.</a:t>
            </a:r>
          </a:p>
          <a:p>
            <a:pPr marL="82296" indent="0" algn="just" rtl="1">
              <a:lnSpc>
                <a:spcPct val="150000"/>
              </a:lnSpc>
              <a:buNone/>
            </a:pPr>
            <a:r>
              <a:rPr lang="ar-SA" sz="1600" dirty="0">
                <a:cs typeface="B Titr" panose="00000700000000000000" pitchFamily="2" charset="-78"/>
              </a:rPr>
              <a:t>- به ازاي هر سال تجربه مرتبط 6 امتیاز.</a:t>
            </a:r>
          </a:p>
          <a:p>
            <a:pPr marL="82296" indent="0" algn="just" rtl="1">
              <a:lnSpc>
                <a:spcPct val="150000"/>
              </a:lnSpc>
              <a:buNone/>
            </a:pPr>
            <a:r>
              <a:rPr lang="ar-SA" sz="1600" dirty="0">
                <a:cs typeface="B Titr" panose="00000700000000000000" pitchFamily="2" charset="-78"/>
              </a:rPr>
              <a:t>- به ازاي هر سال تجربه مشابه 4 امتیاز</a:t>
            </a:r>
            <a:endParaRPr lang="en-US" sz="1800" dirty="0"/>
          </a:p>
        </p:txBody>
      </p:sp>
      <p:sp>
        <p:nvSpPr>
          <p:cNvPr id="108" name="Content Placeholder 2"/>
          <p:cNvSpPr txBox="1">
            <a:spLocks/>
          </p:cNvSpPr>
          <p:nvPr/>
        </p:nvSpPr>
        <p:spPr bwMode="auto">
          <a:xfrm>
            <a:off x="1294422" y="296758"/>
            <a:ext cx="5030178" cy="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1500" dirty="0">
                <a:cs typeface="B Titr" panose="00000700000000000000" pitchFamily="2" charset="-78"/>
              </a:rPr>
              <a:t>نحوه تخصیص مشاغل به گروه­های شغلی </a:t>
            </a:r>
            <a:r>
              <a:rPr lang="fa-IR" sz="1500" dirty="0" smtClean="0">
                <a:cs typeface="B Titr" panose="00000700000000000000" pitchFamily="2" charset="-78"/>
              </a:rPr>
              <a:t>و </a:t>
            </a:r>
            <a:r>
              <a:rPr lang="fa-IR" sz="1500" dirty="0">
                <a:cs typeface="B Titr" panose="00000700000000000000" pitchFamily="2" charset="-78"/>
              </a:rPr>
              <a:t>سطوح عامل مهارت و تخصص</a:t>
            </a:r>
          </a:p>
          <a:p>
            <a:pPr marL="82296" indent="0" algn="ctr"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1698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
                                            <p:txEl>
                                              <p:pRg st="0" end="0"/>
                                            </p:txEl>
                                          </p:spTgt>
                                        </p:tgtEl>
                                        <p:attrNameLst>
                                          <p:attrName>style.visibility</p:attrName>
                                        </p:attrNameLst>
                                      </p:cBhvr>
                                      <p:to>
                                        <p:strVal val="visible"/>
                                      </p:to>
                                    </p:set>
                                    <p:animEffect transition="in" filter="fade">
                                      <p:cBhvr>
                                        <p:cTn id="14" dur="500"/>
                                        <p:tgtEl>
                                          <p:spTgt spid="1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7">
                                            <p:txEl>
                                              <p:pRg st="1" end="1"/>
                                            </p:txEl>
                                          </p:spTgt>
                                        </p:tgtEl>
                                        <p:attrNameLst>
                                          <p:attrName>style.visibility</p:attrName>
                                        </p:attrNameLst>
                                      </p:cBhvr>
                                      <p:to>
                                        <p:strVal val="visible"/>
                                      </p:to>
                                    </p:set>
                                    <p:animEffect transition="in" filter="fade">
                                      <p:cBhvr>
                                        <p:cTn id="19" dur="500"/>
                                        <p:tgtEl>
                                          <p:spTgt spid="107">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7">
                                            <p:txEl>
                                              <p:pRg st="2" end="2"/>
                                            </p:txEl>
                                          </p:spTgt>
                                        </p:tgtEl>
                                        <p:attrNameLst>
                                          <p:attrName>style.visibility</p:attrName>
                                        </p:attrNameLst>
                                      </p:cBhvr>
                                      <p:to>
                                        <p:strVal val="visible"/>
                                      </p:to>
                                    </p:set>
                                    <p:animEffect transition="in" filter="fade">
                                      <p:cBhvr>
                                        <p:cTn id="22" dur="500"/>
                                        <p:tgtEl>
                                          <p:spTgt spid="107">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7">
                                            <p:txEl>
                                              <p:pRg st="3" end="3"/>
                                            </p:txEl>
                                          </p:spTgt>
                                        </p:tgtEl>
                                        <p:attrNameLst>
                                          <p:attrName>style.visibility</p:attrName>
                                        </p:attrNameLst>
                                      </p:cBhvr>
                                      <p:to>
                                        <p:strVal val="visible"/>
                                      </p:to>
                                    </p:set>
                                    <p:animEffect transition="in" filter="fade">
                                      <p:cBhvr>
                                        <p:cTn id="25" dur="500"/>
                                        <p:tgtEl>
                                          <p:spTgt spid="107">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7">
                                            <p:txEl>
                                              <p:pRg st="5" end="5"/>
                                            </p:txEl>
                                          </p:spTgt>
                                        </p:tgtEl>
                                        <p:attrNameLst>
                                          <p:attrName>style.visibility</p:attrName>
                                        </p:attrNameLst>
                                      </p:cBhvr>
                                      <p:to>
                                        <p:strVal val="visible"/>
                                      </p:to>
                                    </p:set>
                                    <p:animEffect transition="in" filter="fade">
                                      <p:cBhvr>
                                        <p:cTn id="28" dur="500"/>
                                        <p:tgtEl>
                                          <p:spTgt spid="10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7">
                                            <p:txEl>
                                              <p:pRg st="6" end="6"/>
                                            </p:txEl>
                                          </p:spTgt>
                                        </p:tgtEl>
                                        <p:attrNameLst>
                                          <p:attrName>style.visibility</p:attrName>
                                        </p:attrNameLst>
                                      </p:cBhvr>
                                      <p:to>
                                        <p:strVal val="visible"/>
                                      </p:to>
                                    </p:set>
                                    <p:animEffect transition="in" filter="fade">
                                      <p:cBhvr>
                                        <p:cTn id="31" dur="500"/>
                                        <p:tgtEl>
                                          <p:spTgt spid="107">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7">
                                            <p:txEl>
                                              <p:pRg st="7" end="7"/>
                                            </p:txEl>
                                          </p:spTgt>
                                        </p:tgtEl>
                                        <p:attrNameLst>
                                          <p:attrName>style.visibility</p:attrName>
                                        </p:attrNameLst>
                                      </p:cBhvr>
                                      <p:to>
                                        <p:strVal val="visible"/>
                                      </p:to>
                                    </p:set>
                                    <p:animEffect transition="in" filter="fade">
                                      <p:cBhvr>
                                        <p:cTn id="34" dur="500"/>
                                        <p:tgtEl>
                                          <p:spTgt spid="107">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7">
                                            <p:txEl>
                                              <p:pRg st="8" end="8"/>
                                            </p:txEl>
                                          </p:spTgt>
                                        </p:tgtEl>
                                        <p:attrNameLst>
                                          <p:attrName>style.visibility</p:attrName>
                                        </p:attrNameLst>
                                      </p:cBhvr>
                                      <p:to>
                                        <p:strVal val="visible"/>
                                      </p:to>
                                    </p:set>
                                    <p:animEffect transition="in" filter="fade">
                                      <p:cBhvr>
                                        <p:cTn id="37" dur="500"/>
                                        <p:tgtEl>
                                          <p:spTgt spid="1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6"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8" name="Content Placeholder 2"/>
          <p:cNvSpPr>
            <a:spLocks noGrp="1"/>
          </p:cNvSpPr>
          <p:nvPr>
            <p:ph idx="1"/>
          </p:nvPr>
        </p:nvSpPr>
        <p:spPr>
          <a:xfrm>
            <a:off x="457199" y="838200"/>
            <a:ext cx="8174381" cy="5424616"/>
          </a:xfrm>
        </p:spPr>
        <p:txBody>
          <a:bodyPr>
            <a:normAutofit fontScale="85000" lnSpcReduction="10000"/>
          </a:bodyPr>
          <a:lstStyle/>
          <a:p>
            <a:pPr marL="82296" indent="0" algn="just" rtl="1">
              <a:lnSpc>
                <a:spcPct val="150000"/>
              </a:lnSpc>
              <a:buNone/>
            </a:pPr>
            <a:r>
              <a:rPr lang="en-US" sz="1600" dirty="0">
                <a:cs typeface="B Titr" panose="00000700000000000000" pitchFamily="2" charset="-78"/>
              </a:rPr>
              <a:t> </a:t>
            </a:r>
            <a:r>
              <a:rPr lang="ar-SA" sz="1900" dirty="0" smtClean="0">
                <a:solidFill>
                  <a:srgbClr val="0070C0"/>
                </a:solidFill>
                <a:cs typeface="B Titr" panose="00000700000000000000" pitchFamily="2" charset="-78"/>
              </a:rPr>
              <a:t>3-4- </a:t>
            </a:r>
            <a:r>
              <a:rPr lang="ar-SA" sz="1900" dirty="0">
                <a:solidFill>
                  <a:srgbClr val="0070C0"/>
                </a:solidFill>
                <a:cs typeface="B Titr" panose="00000700000000000000" pitchFamily="2" charset="-78"/>
              </a:rPr>
              <a:t>سوابق مدیریتی</a:t>
            </a:r>
          </a:p>
          <a:p>
            <a:pPr marL="82296" indent="0" algn="just" rtl="1">
              <a:lnSpc>
                <a:spcPct val="150000"/>
              </a:lnSpc>
              <a:buNone/>
            </a:pPr>
            <a:r>
              <a:rPr lang="ar-SA" sz="1600" dirty="0">
                <a:cs typeface="B Titr" panose="00000700000000000000" pitchFamily="2" charset="-78"/>
              </a:rPr>
              <a:t>این عامل ارتباط آن قسمت از سوابق خدمت مدیریتی شاغل با شغل فعلی را بین دو گروه مورد ارزیابی قرار می‌دهد که موجب افزایش مهارت و تخصص مدیریتی وی می‏شود. حداکثر امتیاز مربوط به عامل سوابق مدیریتی 6 امتیاز می‌باشد.</a:t>
            </a:r>
          </a:p>
          <a:p>
            <a:pPr marL="82296" indent="0" algn="just" rtl="1">
              <a:lnSpc>
                <a:spcPct val="150000"/>
              </a:lnSpc>
              <a:buNone/>
            </a:pPr>
            <a:r>
              <a:rPr lang="ar-SA" sz="1600" dirty="0">
                <a:cs typeface="B Titr" panose="00000700000000000000" pitchFamily="2" charset="-78"/>
              </a:rPr>
              <a:t>هرسال سابقه سرپرستی (رییس گروه/ اداره) 1 امتیاز</a:t>
            </a:r>
          </a:p>
          <a:p>
            <a:pPr marL="82296" indent="0" algn="just" rtl="1">
              <a:lnSpc>
                <a:spcPct val="150000"/>
              </a:lnSpc>
              <a:buNone/>
            </a:pPr>
            <a:r>
              <a:rPr lang="ar-SA" sz="1600" dirty="0">
                <a:cs typeface="B Titr" panose="00000700000000000000" pitchFamily="2" charset="-78"/>
              </a:rPr>
              <a:t>هرسال سابقه مدیریت (مدیر و معاون) 2 </a:t>
            </a:r>
            <a:r>
              <a:rPr lang="ar-SA" sz="1600" dirty="0" smtClean="0">
                <a:cs typeface="B Titr" panose="00000700000000000000" pitchFamily="2" charset="-78"/>
              </a:rPr>
              <a:t>امتیاز</a:t>
            </a:r>
            <a:endParaRPr lang="fa-IR" sz="1600" dirty="0" smtClean="0">
              <a:cs typeface="B Titr" panose="00000700000000000000" pitchFamily="2" charset="-78"/>
            </a:endParaRPr>
          </a:p>
          <a:p>
            <a:pPr marL="82296" indent="0" algn="just" rtl="1">
              <a:lnSpc>
                <a:spcPct val="150000"/>
              </a:lnSpc>
              <a:buNone/>
            </a:pPr>
            <a:endParaRPr lang="ar-SA" sz="1900" dirty="0">
              <a:solidFill>
                <a:srgbClr val="0070C0"/>
              </a:solidFill>
              <a:cs typeface="B Titr" panose="00000700000000000000" pitchFamily="2" charset="-78"/>
            </a:endParaRPr>
          </a:p>
          <a:p>
            <a:pPr marL="82296" indent="0" algn="just" rtl="1">
              <a:lnSpc>
                <a:spcPct val="150000"/>
              </a:lnSpc>
              <a:buNone/>
            </a:pPr>
            <a:r>
              <a:rPr lang="ar-SA" sz="1900" dirty="0">
                <a:solidFill>
                  <a:srgbClr val="0070C0"/>
                </a:solidFill>
                <a:cs typeface="B Titr" panose="00000700000000000000" pitchFamily="2" charset="-78"/>
              </a:rPr>
              <a:t>4-4- پیشنهادها</a:t>
            </a:r>
          </a:p>
          <a:p>
            <a:pPr marL="82296" indent="0" algn="just" rtl="1">
              <a:lnSpc>
                <a:spcPct val="150000"/>
              </a:lnSpc>
              <a:buNone/>
            </a:pPr>
            <a:r>
              <a:rPr lang="ar-SA" sz="1600" dirty="0">
                <a:cs typeface="B Titr" panose="00000700000000000000" pitchFamily="2" charset="-78"/>
              </a:rPr>
              <a:t>امتیاز این عامل بین دو گروه حداكثر 10 امتیاز بوده كه با تایید كمیته نظام پیشنهادهای شركت به شرح ذیل قابل محاسبه می‏باشد:</a:t>
            </a:r>
          </a:p>
          <a:p>
            <a:pPr marL="82296" indent="0" algn="just" rtl="1">
              <a:lnSpc>
                <a:spcPct val="150000"/>
              </a:lnSpc>
              <a:buNone/>
            </a:pPr>
            <a:r>
              <a:rPr lang="ar-SA" sz="1600" dirty="0">
                <a:cs typeface="B Titr" panose="00000700000000000000" pitchFamily="2" charset="-78"/>
              </a:rPr>
              <a:t>هر پیشنهاد ثبت­شده و به تایید رسیده 2 امتیاز</a:t>
            </a:r>
          </a:p>
          <a:p>
            <a:pPr marL="82296" indent="0" algn="just" rtl="1">
              <a:lnSpc>
                <a:spcPct val="150000"/>
              </a:lnSpc>
              <a:buNone/>
            </a:pPr>
            <a:r>
              <a:rPr lang="ar-SA" sz="1600" dirty="0">
                <a:cs typeface="B Titr" panose="00000700000000000000" pitchFamily="2" charset="-78"/>
              </a:rPr>
              <a:t>هر پیشنهاد اجرا شده 4 امتیاز.</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2100" dirty="0">
                <a:solidFill>
                  <a:srgbClr val="0070C0"/>
                </a:solidFill>
                <a:cs typeface="B Titr" panose="00000700000000000000" pitchFamily="2" charset="-78"/>
              </a:rPr>
              <a:t>5-4- دوره‏های آموزشی</a:t>
            </a:r>
          </a:p>
          <a:p>
            <a:pPr marL="82296" indent="0" algn="just" rtl="1">
              <a:lnSpc>
                <a:spcPct val="150000"/>
              </a:lnSpc>
              <a:buNone/>
            </a:pPr>
            <a:r>
              <a:rPr lang="ar-SA" sz="1600" dirty="0">
                <a:cs typeface="B Titr" panose="00000700000000000000" pitchFamily="2" charset="-78"/>
              </a:rPr>
              <a:t>این عامل دوره‏های آموزشی را که شاغل بین دو گروه در زمینه‌های مربوط به شغل خود شامل دوره‏های توجیهی بدو خدمت، فرهنگی، عمومی و زبان، مدیریتی و شغلی طی نموده را شامل می‏شود. سقف امتیاز این عامل 15 امتیاز بوده که به ازای هر ساعت (15%) امتیاز تعلق می‏گیرد.</a:t>
            </a:r>
          </a:p>
          <a:p>
            <a:pPr marL="82296" indent="0" algn="just" rtl="1">
              <a:lnSpc>
                <a:spcPct val="150000"/>
              </a:lnSpc>
              <a:buNone/>
            </a:pPr>
            <a:endParaRPr lang="en-US" sz="1800" dirty="0"/>
          </a:p>
        </p:txBody>
      </p:sp>
      <p:sp>
        <p:nvSpPr>
          <p:cNvPr id="107" name="Content Placeholder 2"/>
          <p:cNvSpPr txBox="1">
            <a:spLocks/>
          </p:cNvSpPr>
          <p:nvPr/>
        </p:nvSpPr>
        <p:spPr bwMode="auto">
          <a:xfrm>
            <a:off x="1294422" y="296758"/>
            <a:ext cx="5030178" cy="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1500" dirty="0">
                <a:cs typeface="B Titr" panose="00000700000000000000" pitchFamily="2" charset="-78"/>
              </a:rPr>
              <a:t>نحوه تخصیص مشاغل به گروه­های شغلی </a:t>
            </a:r>
            <a:r>
              <a:rPr lang="fa-IR" sz="1500" dirty="0" smtClean="0">
                <a:cs typeface="B Titr" panose="00000700000000000000" pitchFamily="2" charset="-78"/>
              </a:rPr>
              <a:t>و </a:t>
            </a:r>
            <a:r>
              <a:rPr lang="fa-IR" sz="1500" dirty="0">
                <a:cs typeface="B Titr" panose="00000700000000000000" pitchFamily="2" charset="-78"/>
              </a:rPr>
              <a:t>سطوح عامل مهارت و تخصص</a:t>
            </a:r>
          </a:p>
          <a:p>
            <a:pPr marL="82296" indent="0" algn="ctr"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112365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500" fill="hold"/>
                                        <p:tgtEl>
                                          <p:spTgt spid="107"/>
                                        </p:tgtEl>
                                        <p:attrNameLst>
                                          <p:attrName>ppt_w</p:attrName>
                                        </p:attrNameLst>
                                      </p:cBhvr>
                                      <p:tavLst>
                                        <p:tav tm="0">
                                          <p:val>
                                            <p:fltVal val="0"/>
                                          </p:val>
                                        </p:tav>
                                        <p:tav tm="100000">
                                          <p:val>
                                            <p:strVal val="#ppt_w"/>
                                          </p:val>
                                        </p:tav>
                                      </p:tavLst>
                                    </p:anim>
                                    <p:anim calcmode="lin" valueType="num">
                                      <p:cBhvr>
                                        <p:cTn id="8" dur="500" fill="hold"/>
                                        <p:tgtEl>
                                          <p:spTgt spid="107"/>
                                        </p:tgtEl>
                                        <p:attrNameLst>
                                          <p:attrName>ppt_h</p:attrName>
                                        </p:attrNameLst>
                                      </p:cBhvr>
                                      <p:tavLst>
                                        <p:tav tm="0">
                                          <p:val>
                                            <p:fltVal val="0"/>
                                          </p:val>
                                        </p:tav>
                                        <p:tav tm="100000">
                                          <p:val>
                                            <p:strVal val="#ppt_h"/>
                                          </p:val>
                                        </p:tav>
                                      </p:tavLst>
                                    </p:anim>
                                    <p:animEffect transition="in" filter="fade">
                                      <p:cBhvr>
                                        <p:cTn id="9" dur="500"/>
                                        <p:tgtEl>
                                          <p:spTgt spid="10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8">
                                            <p:txEl>
                                              <p:pRg st="1" end="1"/>
                                            </p:txEl>
                                          </p:spTgt>
                                        </p:tgtEl>
                                        <p:attrNameLst>
                                          <p:attrName>style.visibility</p:attrName>
                                        </p:attrNameLst>
                                      </p:cBhvr>
                                      <p:to>
                                        <p:strVal val="visible"/>
                                      </p:to>
                                    </p:set>
                                    <p:animEffect transition="in" filter="fade">
                                      <p:cBhvr>
                                        <p:cTn id="17" dur="500"/>
                                        <p:tgtEl>
                                          <p:spTgt spid="108">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8">
                                            <p:txEl>
                                              <p:pRg st="3" end="3"/>
                                            </p:txEl>
                                          </p:spTgt>
                                        </p:tgtEl>
                                        <p:attrNameLst>
                                          <p:attrName>style.visibility</p:attrName>
                                        </p:attrNameLst>
                                      </p:cBhvr>
                                      <p:to>
                                        <p:strVal val="visible"/>
                                      </p:to>
                                    </p:set>
                                    <p:animEffect transition="in" filter="fade">
                                      <p:cBhvr>
                                        <p:cTn id="23" dur="500"/>
                                        <p:tgtEl>
                                          <p:spTgt spid="10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8">
                                            <p:txEl>
                                              <p:pRg st="5" end="5"/>
                                            </p:txEl>
                                          </p:spTgt>
                                        </p:tgtEl>
                                        <p:attrNameLst>
                                          <p:attrName>style.visibility</p:attrName>
                                        </p:attrNameLst>
                                      </p:cBhvr>
                                      <p:to>
                                        <p:strVal val="visible"/>
                                      </p:to>
                                    </p:set>
                                    <p:animEffect transition="in" filter="fade">
                                      <p:cBhvr>
                                        <p:cTn id="26" dur="500"/>
                                        <p:tgtEl>
                                          <p:spTgt spid="108">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8">
                                            <p:txEl>
                                              <p:pRg st="6" end="6"/>
                                            </p:txEl>
                                          </p:spTgt>
                                        </p:tgtEl>
                                        <p:attrNameLst>
                                          <p:attrName>style.visibility</p:attrName>
                                        </p:attrNameLst>
                                      </p:cBhvr>
                                      <p:to>
                                        <p:strVal val="visible"/>
                                      </p:to>
                                    </p:set>
                                    <p:animEffect transition="in" filter="fade">
                                      <p:cBhvr>
                                        <p:cTn id="29" dur="500"/>
                                        <p:tgtEl>
                                          <p:spTgt spid="10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8">
                                            <p:txEl>
                                              <p:pRg st="7" end="7"/>
                                            </p:txEl>
                                          </p:spTgt>
                                        </p:tgtEl>
                                        <p:attrNameLst>
                                          <p:attrName>style.visibility</p:attrName>
                                        </p:attrNameLst>
                                      </p:cBhvr>
                                      <p:to>
                                        <p:strVal val="visible"/>
                                      </p:to>
                                    </p:set>
                                    <p:animEffect transition="in" filter="fade">
                                      <p:cBhvr>
                                        <p:cTn id="32" dur="500"/>
                                        <p:tgtEl>
                                          <p:spTgt spid="108">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8">
                                            <p:txEl>
                                              <p:pRg st="8" end="8"/>
                                            </p:txEl>
                                          </p:spTgt>
                                        </p:tgtEl>
                                        <p:attrNameLst>
                                          <p:attrName>style.visibility</p:attrName>
                                        </p:attrNameLst>
                                      </p:cBhvr>
                                      <p:to>
                                        <p:strVal val="visible"/>
                                      </p:to>
                                    </p:set>
                                    <p:animEffect transition="in" filter="fade">
                                      <p:cBhvr>
                                        <p:cTn id="35" dur="500"/>
                                        <p:tgtEl>
                                          <p:spTgt spid="108">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8">
                                            <p:txEl>
                                              <p:pRg st="10" end="10"/>
                                            </p:txEl>
                                          </p:spTgt>
                                        </p:tgtEl>
                                        <p:attrNameLst>
                                          <p:attrName>style.visibility</p:attrName>
                                        </p:attrNameLst>
                                      </p:cBhvr>
                                      <p:to>
                                        <p:strVal val="visible"/>
                                      </p:to>
                                    </p:set>
                                    <p:animEffect transition="in" filter="fade">
                                      <p:cBhvr>
                                        <p:cTn id="38" dur="500"/>
                                        <p:tgtEl>
                                          <p:spTgt spid="108">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8">
                                            <p:txEl>
                                              <p:pRg st="11" end="11"/>
                                            </p:txEl>
                                          </p:spTgt>
                                        </p:tgtEl>
                                        <p:attrNameLst>
                                          <p:attrName>style.visibility</p:attrName>
                                        </p:attrNameLst>
                                      </p:cBhvr>
                                      <p:to>
                                        <p:strVal val="visible"/>
                                      </p:to>
                                    </p:set>
                                    <p:animEffect transition="in" filter="fade">
                                      <p:cBhvr>
                                        <p:cTn id="41" dur="500"/>
                                        <p:tgtEl>
                                          <p:spTgt spid="10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294422" y="211240"/>
            <a:ext cx="485510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2400" dirty="0">
                <a:cs typeface="B Titr" panose="00000700000000000000" pitchFamily="2" charset="-78"/>
              </a:rPr>
              <a:t> </a:t>
            </a:r>
            <a:r>
              <a:rPr lang="fa-IR" sz="2400" dirty="0" smtClean="0">
                <a:cs typeface="B Titr" panose="00000700000000000000" pitchFamily="2" charset="-78"/>
              </a:rPr>
              <a:t>4- عوامل </a:t>
            </a:r>
            <a:r>
              <a:rPr lang="fa-IR" sz="2400" dirty="0">
                <a:cs typeface="B Titr" panose="00000700000000000000" pitchFamily="2" charset="-78"/>
              </a:rPr>
              <a:t>ارزیابی</a:t>
            </a:r>
            <a:endParaRPr lang="en-US" sz="2400" dirty="0">
              <a:cs typeface="B Titr" panose="00000700000000000000" pitchFamily="2" charset="-78"/>
            </a:endParaRPr>
          </a:p>
        </p:txBody>
      </p:sp>
      <p:sp>
        <p:nvSpPr>
          <p:cNvPr id="106"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7" name="Content Placeholder 2"/>
          <p:cNvSpPr>
            <a:spLocks noGrp="1"/>
          </p:cNvSpPr>
          <p:nvPr>
            <p:ph idx="1"/>
          </p:nvPr>
        </p:nvSpPr>
        <p:spPr>
          <a:xfrm>
            <a:off x="457199" y="838200"/>
            <a:ext cx="8174381" cy="5424616"/>
          </a:xfrm>
        </p:spPr>
        <p:txBody>
          <a:bodyPr>
            <a:normAutofit fontScale="92500" lnSpcReduction="10000"/>
          </a:bodyPr>
          <a:lstStyle/>
          <a:p>
            <a:pPr marL="82296" indent="0" algn="just" rtl="1">
              <a:lnSpc>
                <a:spcPct val="150000"/>
              </a:lnSpc>
              <a:buNone/>
            </a:pPr>
            <a:r>
              <a:rPr lang="en-US" sz="1600" dirty="0">
                <a:cs typeface="B Titr" panose="00000700000000000000" pitchFamily="2" charset="-78"/>
              </a:rPr>
              <a:t> </a:t>
            </a:r>
            <a:r>
              <a:rPr lang="fa-IR" sz="1900" dirty="0" smtClean="0">
                <a:solidFill>
                  <a:srgbClr val="0070C0"/>
                </a:solidFill>
                <a:cs typeface="B Titr" panose="00000700000000000000" pitchFamily="2" charset="-78"/>
              </a:rPr>
              <a:t>6</a:t>
            </a:r>
            <a:r>
              <a:rPr lang="ar-SA" sz="1900" dirty="0" smtClean="0">
                <a:solidFill>
                  <a:srgbClr val="0070C0"/>
                </a:solidFill>
                <a:cs typeface="B Titr" panose="00000700000000000000" pitchFamily="2" charset="-78"/>
              </a:rPr>
              <a:t>-</a:t>
            </a:r>
            <a:r>
              <a:rPr lang="fa-IR" sz="1900" dirty="0" smtClean="0">
                <a:solidFill>
                  <a:srgbClr val="0070C0"/>
                </a:solidFill>
                <a:cs typeface="B Titr" panose="00000700000000000000" pitchFamily="2" charset="-78"/>
              </a:rPr>
              <a:t>4</a:t>
            </a:r>
            <a:r>
              <a:rPr lang="ar-SA" sz="1900" dirty="0" smtClean="0">
                <a:solidFill>
                  <a:srgbClr val="0070C0"/>
                </a:solidFill>
                <a:cs typeface="B Titr" panose="00000700000000000000" pitchFamily="2" charset="-78"/>
              </a:rPr>
              <a:t>- تشویقات</a:t>
            </a:r>
            <a:endParaRPr lang="ar-SA" sz="1900" dirty="0">
              <a:solidFill>
                <a:srgbClr val="0070C0"/>
              </a:solidFill>
              <a:cs typeface="B Titr" panose="00000700000000000000" pitchFamily="2" charset="-78"/>
            </a:endParaRPr>
          </a:p>
          <a:p>
            <a:pPr marL="82296" indent="0" algn="just" rtl="1">
              <a:lnSpc>
                <a:spcPct val="150000"/>
              </a:lnSpc>
              <a:buNone/>
            </a:pPr>
            <a:r>
              <a:rPr lang="ar-SA" sz="1600" dirty="0">
                <a:cs typeface="B Titr" panose="00000700000000000000" pitchFamily="2" charset="-78"/>
              </a:rPr>
              <a:t> </a:t>
            </a:r>
            <a:r>
              <a:rPr lang="ar-SA" sz="1600" dirty="0" smtClean="0">
                <a:cs typeface="B Titr" panose="00000700000000000000" pitchFamily="2" charset="-78"/>
              </a:rPr>
              <a:t>این عامل خدمات و فعالیتهای موثر شاغل بین دو گروه که موجب پیشرفت قابل توجه امور و برنامه‏های مربوطه گردد را مورد سنجش قرار می‌دهد. سقف این عامل 6 امتیاز بوده و به درجات زیر تقسیم می‌گردد.</a:t>
            </a:r>
          </a:p>
          <a:p>
            <a:pPr marL="82296" indent="0" algn="just" rtl="1">
              <a:lnSpc>
                <a:spcPct val="150000"/>
              </a:lnSpc>
              <a:buNone/>
            </a:pPr>
            <a:r>
              <a:rPr lang="ar-SA" sz="1600" dirty="0" smtClean="0">
                <a:cs typeface="B Titr" panose="00000700000000000000" pitchFamily="2" charset="-78"/>
              </a:rPr>
              <a:t>درجه 1- تشویق به وسیله وزیر نیرو، یا مقامات هم سطح و بالاتر (4 امتیاز)</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r>
              <a:rPr lang="ar-SA" sz="1600" dirty="0" smtClean="0">
                <a:cs typeface="B Titr" panose="00000700000000000000" pitchFamily="2" charset="-78"/>
              </a:rPr>
              <a:t>درجه 2- تشویق به وسیله معاون وزیر، استاندار، رئيس مجمع عمومی (3 امتیاز)</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r>
              <a:rPr lang="ar-SA" sz="1600" dirty="0" smtClean="0">
                <a:cs typeface="B Titr" panose="00000700000000000000" pitchFamily="2" charset="-78"/>
              </a:rPr>
              <a:t>درجه 3- تشویق به وسیله معاون شرکت مادرتخصصی یا مدیرعامل شرکت ذیربط (2 امتیاز)</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r>
              <a:rPr lang="ar-SA" sz="1600" dirty="0" smtClean="0">
                <a:cs typeface="B Titr" panose="00000700000000000000" pitchFamily="2" charset="-78"/>
              </a:rPr>
              <a:t>درجه 4- تشویق به وسیله مدیرکل دفاتر شرکت مادرتخصصی یا معاون مدیر عامل شرکت ذیربط (1 امتیاز)</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r>
              <a:rPr lang="ar-SA" sz="1600" dirty="0" smtClean="0">
                <a:cs typeface="B Titr" panose="00000700000000000000" pitchFamily="2" charset="-78"/>
              </a:rPr>
              <a:t>درجه 5- تشویق به­وسیله مدیر واحد ذیربط یا هم سطح آن (نیم امتیاز)</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r>
              <a:rPr lang="ar-SA" sz="1600" dirty="0" smtClean="0">
                <a:solidFill>
                  <a:srgbClr val="0070C0"/>
                </a:solidFill>
                <a:cs typeface="B Titr" panose="00000700000000000000" pitchFamily="2" charset="-78"/>
              </a:rPr>
              <a:t>تبصره: برای محاسبه امتیاز تشویق مربوط به یک فعالیت از چند مقام، تشویق بالاترین مقام محاسبه می‌شود.</a:t>
            </a:r>
          </a:p>
          <a:p>
            <a:pPr marL="82296" indent="0" algn="just" rtl="1">
              <a:lnSpc>
                <a:spcPct val="150000"/>
              </a:lnSpc>
              <a:buNone/>
            </a:pPr>
            <a:endParaRPr lang="en-US" sz="1800" dirty="0"/>
          </a:p>
        </p:txBody>
      </p:sp>
    </p:spTree>
    <p:extLst>
      <p:ext uri="{BB962C8B-B14F-4D97-AF65-F5344CB8AC3E}">
        <p14:creationId xmlns:p14="http://schemas.microsoft.com/office/powerpoint/2010/main" val="363812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 calcmode="lin" valueType="num">
                                      <p:cBhvr>
                                        <p:cTn id="7" dur="5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
                                            <p:txEl>
                                              <p:pRg st="0" end="0"/>
                                            </p:txEl>
                                          </p:spTgt>
                                        </p:tgtEl>
                                        <p:attrNameLst>
                                          <p:attrName>style.visibility</p:attrName>
                                        </p:attrNameLst>
                                      </p:cBhvr>
                                      <p:to>
                                        <p:strVal val="visible"/>
                                      </p:to>
                                    </p:set>
                                    <p:animEffect transition="in" filter="fade">
                                      <p:cBhvr>
                                        <p:cTn id="14" dur="500"/>
                                        <p:tgtEl>
                                          <p:spTgt spid="10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animEffect transition="in" filter="fade">
                                      <p:cBhvr>
                                        <p:cTn id="17" dur="500"/>
                                        <p:tgtEl>
                                          <p:spTgt spid="107">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7">
                                            <p:txEl>
                                              <p:pRg st="2" end="2"/>
                                            </p:txEl>
                                          </p:spTgt>
                                        </p:tgtEl>
                                        <p:attrNameLst>
                                          <p:attrName>style.visibility</p:attrName>
                                        </p:attrNameLst>
                                      </p:cBhvr>
                                      <p:to>
                                        <p:strVal val="visible"/>
                                      </p:to>
                                    </p:set>
                                    <p:animEffect transition="in" filter="fade">
                                      <p:cBhvr>
                                        <p:cTn id="20" dur="500"/>
                                        <p:tgtEl>
                                          <p:spTgt spid="10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7">
                                            <p:txEl>
                                              <p:pRg st="4" end="4"/>
                                            </p:txEl>
                                          </p:spTgt>
                                        </p:tgtEl>
                                        <p:attrNameLst>
                                          <p:attrName>style.visibility</p:attrName>
                                        </p:attrNameLst>
                                      </p:cBhvr>
                                      <p:to>
                                        <p:strVal val="visible"/>
                                      </p:to>
                                    </p:set>
                                    <p:animEffect transition="in" filter="fade">
                                      <p:cBhvr>
                                        <p:cTn id="23" dur="500"/>
                                        <p:tgtEl>
                                          <p:spTgt spid="10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7">
                                            <p:txEl>
                                              <p:pRg st="6" end="6"/>
                                            </p:txEl>
                                          </p:spTgt>
                                        </p:tgtEl>
                                        <p:attrNameLst>
                                          <p:attrName>style.visibility</p:attrName>
                                        </p:attrNameLst>
                                      </p:cBhvr>
                                      <p:to>
                                        <p:strVal val="visible"/>
                                      </p:to>
                                    </p:set>
                                    <p:animEffect transition="in" filter="fade">
                                      <p:cBhvr>
                                        <p:cTn id="26" dur="500"/>
                                        <p:tgtEl>
                                          <p:spTgt spid="107">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7">
                                            <p:txEl>
                                              <p:pRg st="8" end="8"/>
                                            </p:txEl>
                                          </p:spTgt>
                                        </p:tgtEl>
                                        <p:attrNameLst>
                                          <p:attrName>style.visibility</p:attrName>
                                        </p:attrNameLst>
                                      </p:cBhvr>
                                      <p:to>
                                        <p:strVal val="visible"/>
                                      </p:to>
                                    </p:set>
                                    <p:animEffect transition="in" filter="fade">
                                      <p:cBhvr>
                                        <p:cTn id="29" dur="500"/>
                                        <p:tgtEl>
                                          <p:spTgt spid="107">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7">
                                            <p:txEl>
                                              <p:pRg st="10" end="10"/>
                                            </p:txEl>
                                          </p:spTgt>
                                        </p:tgtEl>
                                        <p:attrNameLst>
                                          <p:attrName>style.visibility</p:attrName>
                                        </p:attrNameLst>
                                      </p:cBhvr>
                                      <p:to>
                                        <p:strVal val="visible"/>
                                      </p:to>
                                    </p:set>
                                    <p:animEffect transition="in" filter="fade">
                                      <p:cBhvr>
                                        <p:cTn id="32" dur="500"/>
                                        <p:tgtEl>
                                          <p:spTgt spid="107">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7">
                                            <p:txEl>
                                              <p:pRg st="12" end="12"/>
                                            </p:txEl>
                                          </p:spTgt>
                                        </p:tgtEl>
                                        <p:attrNameLst>
                                          <p:attrName>style.visibility</p:attrName>
                                        </p:attrNameLst>
                                      </p:cBhvr>
                                      <p:to>
                                        <p:strVal val="visible"/>
                                      </p:to>
                                    </p:set>
                                    <p:animEffect transition="in" filter="fade">
                                      <p:cBhvr>
                                        <p:cTn id="35" dur="500"/>
                                        <p:tgtEl>
                                          <p:spTgt spid="1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6"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8" name="Content Placeholder 2"/>
          <p:cNvSpPr>
            <a:spLocks noGrp="1"/>
          </p:cNvSpPr>
          <p:nvPr>
            <p:ph idx="1"/>
          </p:nvPr>
        </p:nvSpPr>
        <p:spPr>
          <a:xfrm>
            <a:off x="381000" y="823784"/>
            <a:ext cx="8174381" cy="5424616"/>
          </a:xfrm>
        </p:spPr>
        <p:txBody>
          <a:bodyPr>
            <a:noAutofit/>
          </a:bodyPr>
          <a:lstStyle/>
          <a:p>
            <a:pPr marL="82296" indent="0" algn="just" rtl="1">
              <a:lnSpc>
                <a:spcPct val="150000"/>
              </a:lnSpc>
              <a:buNone/>
            </a:pPr>
            <a:r>
              <a:rPr lang="fa-IR" sz="1800" dirty="0" smtClean="0">
                <a:solidFill>
                  <a:srgbClr val="0070C0"/>
                </a:solidFill>
                <a:cs typeface="B Titr" panose="00000700000000000000" pitchFamily="2" charset="-78"/>
              </a:rPr>
              <a:t>7</a:t>
            </a:r>
            <a:r>
              <a:rPr lang="ar-SA" sz="1800" dirty="0" smtClean="0">
                <a:solidFill>
                  <a:srgbClr val="0070C0"/>
                </a:solidFill>
                <a:cs typeface="B Titr" panose="00000700000000000000" pitchFamily="2" charset="-78"/>
              </a:rPr>
              <a:t> -4- </a:t>
            </a:r>
            <a:r>
              <a:rPr lang="ar-SA" sz="1800" dirty="0">
                <a:solidFill>
                  <a:srgbClr val="0070C0"/>
                </a:solidFill>
                <a:cs typeface="B Titr" panose="00000700000000000000" pitchFamily="2" charset="-78"/>
              </a:rPr>
              <a:t>ارزشیابی سالیانه شاغل</a:t>
            </a:r>
          </a:p>
          <a:p>
            <a:pPr marL="82296" indent="0" algn="just" rtl="1">
              <a:lnSpc>
                <a:spcPct val="150000"/>
              </a:lnSpc>
              <a:buNone/>
            </a:pPr>
            <a:r>
              <a:rPr lang="ar-SA" sz="1500" dirty="0">
                <a:cs typeface="B Titr" panose="00000700000000000000" pitchFamily="2" charset="-78"/>
              </a:rPr>
              <a:t>امتیاز این عامل مطابق با نتیجه فرم ارزشیابی عملکرد سالیانه ابلاغي مجمع و بر مبنای میزان بازدهی و تاثیر خدمات شاغل در پیشبرد برنامه‌ها و نیز در رابطه با عواملی نظیر خلاقیت، پویایی، صداقت، احساس تعهد، علاقمندی بکار، حفظ شعایر و فرهنگ اسلامی و نظیر آنها تعیین می‏شود. حداکثر امتیاز این عامل 30 می‌باشد. ملاک عمل امتیاز ارزشیابی بر مبنای 30 بوده و میانگین آن در فاصله بین دو گروه مدنظر می‏باشد</a:t>
            </a:r>
            <a:r>
              <a:rPr lang="ar-SA" sz="1500" dirty="0" smtClean="0">
                <a:cs typeface="B Titr" panose="00000700000000000000" pitchFamily="2" charset="-78"/>
              </a:rPr>
              <a:t>.</a:t>
            </a:r>
            <a:endParaRPr lang="fa-IR" sz="1500" dirty="0" smtClean="0">
              <a:cs typeface="B Titr" panose="00000700000000000000" pitchFamily="2" charset="-78"/>
            </a:endParaRPr>
          </a:p>
          <a:p>
            <a:pPr marL="82296" indent="0" algn="just" rtl="1">
              <a:lnSpc>
                <a:spcPct val="150000"/>
              </a:lnSpc>
              <a:buNone/>
            </a:pPr>
            <a:r>
              <a:rPr lang="ar-SA" sz="1800" dirty="0" smtClean="0">
                <a:solidFill>
                  <a:srgbClr val="0070C0"/>
                </a:solidFill>
                <a:cs typeface="B Titr" panose="00000700000000000000" pitchFamily="2" charset="-78"/>
              </a:rPr>
              <a:t>8-4- </a:t>
            </a:r>
            <a:r>
              <a:rPr lang="ar-SA" sz="1800" dirty="0">
                <a:solidFill>
                  <a:srgbClr val="0070C0"/>
                </a:solidFill>
                <a:cs typeface="B Titr" panose="00000700000000000000" pitchFamily="2" charset="-78"/>
              </a:rPr>
              <a:t>امتیازات ویژه</a:t>
            </a:r>
          </a:p>
          <a:p>
            <a:pPr marL="82296" indent="0" algn="just" rtl="1">
              <a:lnSpc>
                <a:spcPct val="150000"/>
              </a:lnSpc>
              <a:buNone/>
            </a:pPr>
            <a:r>
              <a:rPr lang="ar-SA" sz="1500" dirty="0">
                <a:cs typeface="B Titr" panose="00000700000000000000" pitchFamily="2" charset="-78"/>
              </a:rPr>
              <a:t>این امتیاز مازاد بر سقف امتیازات قبلی بوده و به امتیازات مکتسبه شاغل اضافه می‏گردد و شامل عوامل زیر بوده که پس از تایید کمیته قابل احتساب می‏باشد.</a:t>
            </a:r>
          </a:p>
          <a:p>
            <a:pPr marL="82296" indent="0" algn="just" rtl="1">
              <a:lnSpc>
                <a:spcPct val="150000"/>
              </a:lnSpc>
              <a:buNone/>
            </a:pPr>
            <a:r>
              <a:rPr lang="ar-SA" sz="1500" dirty="0">
                <a:cs typeface="B Titr" panose="00000700000000000000" pitchFamily="2" charset="-78"/>
              </a:rPr>
              <a:t>اختراعات ثبت شده 10 امتیاز</a:t>
            </a:r>
          </a:p>
          <a:p>
            <a:pPr marL="82296" indent="0" algn="just" rtl="1">
              <a:lnSpc>
                <a:spcPct val="150000"/>
              </a:lnSpc>
              <a:buNone/>
            </a:pPr>
            <a:r>
              <a:rPr lang="ar-SA" sz="1500" dirty="0">
                <a:cs typeface="B Titr" panose="00000700000000000000" pitchFamily="2" charset="-78"/>
              </a:rPr>
              <a:t>اکتشافات ثبت شده 10 امتیاز</a:t>
            </a:r>
          </a:p>
          <a:p>
            <a:pPr marL="82296" indent="0" algn="just" rtl="1">
              <a:lnSpc>
                <a:spcPct val="150000"/>
              </a:lnSpc>
              <a:buNone/>
            </a:pPr>
            <a:r>
              <a:rPr lang="ar-SA" sz="1500" dirty="0">
                <a:cs typeface="B Titr" panose="00000700000000000000" pitchFamily="2" charset="-78"/>
              </a:rPr>
              <a:t>دانش تایید شده در نظام مدیریت دانش 5 امتیاز</a:t>
            </a:r>
          </a:p>
          <a:p>
            <a:pPr marL="82296" indent="0" algn="just" rtl="1">
              <a:lnSpc>
                <a:spcPct val="150000"/>
              </a:lnSpc>
              <a:buNone/>
            </a:pPr>
            <a:r>
              <a:rPr lang="ar-SA" sz="1500" dirty="0">
                <a:cs typeface="B Titr" panose="00000700000000000000" pitchFamily="2" charset="-78"/>
              </a:rPr>
              <a:t>تالیف و چاپ کتاب 5 امتیاز</a:t>
            </a:r>
          </a:p>
          <a:p>
            <a:pPr marL="82296" indent="0" algn="just" rtl="1">
              <a:lnSpc>
                <a:spcPct val="150000"/>
              </a:lnSpc>
              <a:buNone/>
            </a:pPr>
            <a:r>
              <a:rPr lang="ar-SA" sz="1500" dirty="0">
                <a:cs typeface="B Titr" panose="00000700000000000000" pitchFamily="2" charset="-78"/>
              </a:rPr>
              <a:t>ترجمه و چاپ کتاب 3 امتیاز</a:t>
            </a:r>
          </a:p>
          <a:p>
            <a:pPr marL="82296" indent="0" algn="just" rtl="1">
              <a:lnSpc>
                <a:spcPct val="150000"/>
              </a:lnSpc>
              <a:buNone/>
            </a:pPr>
            <a:r>
              <a:rPr lang="ar-SA" sz="1500" dirty="0">
                <a:cs typeface="B Titr" panose="00000700000000000000" pitchFamily="2" charset="-78"/>
              </a:rPr>
              <a:t>مقاله علمی پژوهشی چاپ شده 2 امتیاز</a:t>
            </a:r>
          </a:p>
          <a:p>
            <a:pPr marL="82296" indent="0" algn="just" rtl="1">
              <a:lnSpc>
                <a:spcPct val="150000"/>
              </a:lnSpc>
              <a:buNone/>
            </a:pPr>
            <a:r>
              <a:rPr lang="ar-SA" sz="1500" dirty="0">
                <a:cs typeface="B Titr" panose="00000700000000000000" pitchFamily="2" charset="-78"/>
              </a:rPr>
              <a:t>سقف این امتیاز 10 بوده و به سقف امتیازات مکتسبه عوامل ارزيابي اضافه می‏گردد.</a:t>
            </a:r>
          </a:p>
          <a:p>
            <a:pPr marL="82296" indent="0" algn="just" rtl="1">
              <a:lnSpc>
                <a:spcPct val="150000"/>
              </a:lnSpc>
              <a:buNone/>
            </a:pPr>
            <a:endParaRPr lang="en-US" sz="1500" dirty="0"/>
          </a:p>
        </p:txBody>
      </p:sp>
      <p:sp>
        <p:nvSpPr>
          <p:cNvPr id="107" name="Content Placeholder 2"/>
          <p:cNvSpPr txBox="1">
            <a:spLocks/>
          </p:cNvSpPr>
          <p:nvPr/>
        </p:nvSpPr>
        <p:spPr bwMode="auto">
          <a:xfrm>
            <a:off x="1294422" y="296758"/>
            <a:ext cx="5030178" cy="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1500" dirty="0">
                <a:cs typeface="B Titr" panose="00000700000000000000" pitchFamily="2" charset="-78"/>
              </a:rPr>
              <a:t>نحوه تخصیص مشاغل به گروه­های شغلی </a:t>
            </a:r>
            <a:r>
              <a:rPr lang="fa-IR" sz="1500" dirty="0" smtClean="0">
                <a:cs typeface="B Titr" panose="00000700000000000000" pitchFamily="2" charset="-78"/>
              </a:rPr>
              <a:t>و </a:t>
            </a:r>
            <a:r>
              <a:rPr lang="fa-IR" sz="1500" dirty="0">
                <a:cs typeface="B Titr" panose="00000700000000000000" pitchFamily="2" charset="-78"/>
              </a:rPr>
              <a:t>سطوح عامل مهارت و تخصص</a:t>
            </a:r>
          </a:p>
          <a:p>
            <a:pPr marL="82296" indent="0" algn="ctr"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422958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500" fill="hold"/>
                                        <p:tgtEl>
                                          <p:spTgt spid="107"/>
                                        </p:tgtEl>
                                        <p:attrNameLst>
                                          <p:attrName>ppt_w</p:attrName>
                                        </p:attrNameLst>
                                      </p:cBhvr>
                                      <p:tavLst>
                                        <p:tav tm="0">
                                          <p:val>
                                            <p:fltVal val="0"/>
                                          </p:val>
                                        </p:tav>
                                        <p:tav tm="100000">
                                          <p:val>
                                            <p:strVal val="#ppt_w"/>
                                          </p:val>
                                        </p:tav>
                                      </p:tavLst>
                                    </p:anim>
                                    <p:anim calcmode="lin" valueType="num">
                                      <p:cBhvr>
                                        <p:cTn id="8" dur="500" fill="hold"/>
                                        <p:tgtEl>
                                          <p:spTgt spid="107"/>
                                        </p:tgtEl>
                                        <p:attrNameLst>
                                          <p:attrName>ppt_h</p:attrName>
                                        </p:attrNameLst>
                                      </p:cBhvr>
                                      <p:tavLst>
                                        <p:tav tm="0">
                                          <p:val>
                                            <p:fltVal val="0"/>
                                          </p:val>
                                        </p:tav>
                                        <p:tav tm="100000">
                                          <p:val>
                                            <p:strVal val="#ppt_h"/>
                                          </p:val>
                                        </p:tav>
                                      </p:tavLst>
                                    </p:anim>
                                    <p:animEffect transition="in" filter="fade">
                                      <p:cBhvr>
                                        <p:cTn id="9" dur="500"/>
                                        <p:tgtEl>
                                          <p:spTgt spid="10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8">
                                            <p:txEl>
                                              <p:pRg st="1" end="1"/>
                                            </p:txEl>
                                          </p:spTgt>
                                        </p:tgtEl>
                                        <p:attrNameLst>
                                          <p:attrName>style.visibility</p:attrName>
                                        </p:attrNameLst>
                                      </p:cBhvr>
                                      <p:to>
                                        <p:strVal val="visible"/>
                                      </p:to>
                                    </p:set>
                                    <p:animEffect transition="in" filter="fade">
                                      <p:cBhvr>
                                        <p:cTn id="17" dur="500"/>
                                        <p:tgtEl>
                                          <p:spTgt spid="108">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8">
                                            <p:txEl>
                                              <p:pRg st="3" end="3"/>
                                            </p:txEl>
                                          </p:spTgt>
                                        </p:tgtEl>
                                        <p:attrNameLst>
                                          <p:attrName>style.visibility</p:attrName>
                                        </p:attrNameLst>
                                      </p:cBhvr>
                                      <p:to>
                                        <p:strVal val="visible"/>
                                      </p:to>
                                    </p:set>
                                    <p:animEffect transition="in" filter="fade">
                                      <p:cBhvr>
                                        <p:cTn id="23" dur="500"/>
                                        <p:tgtEl>
                                          <p:spTgt spid="108">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8">
                                            <p:txEl>
                                              <p:pRg st="4" end="4"/>
                                            </p:txEl>
                                          </p:spTgt>
                                        </p:tgtEl>
                                        <p:attrNameLst>
                                          <p:attrName>style.visibility</p:attrName>
                                        </p:attrNameLst>
                                      </p:cBhvr>
                                      <p:to>
                                        <p:strVal val="visible"/>
                                      </p:to>
                                    </p:set>
                                    <p:animEffect transition="in" filter="fade">
                                      <p:cBhvr>
                                        <p:cTn id="26" dur="500"/>
                                        <p:tgtEl>
                                          <p:spTgt spid="108">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8">
                                            <p:txEl>
                                              <p:pRg st="5" end="5"/>
                                            </p:txEl>
                                          </p:spTgt>
                                        </p:tgtEl>
                                        <p:attrNameLst>
                                          <p:attrName>style.visibility</p:attrName>
                                        </p:attrNameLst>
                                      </p:cBhvr>
                                      <p:to>
                                        <p:strVal val="visible"/>
                                      </p:to>
                                    </p:set>
                                    <p:animEffect transition="in" filter="fade">
                                      <p:cBhvr>
                                        <p:cTn id="29" dur="500"/>
                                        <p:tgtEl>
                                          <p:spTgt spid="108">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8">
                                            <p:txEl>
                                              <p:pRg st="6" end="6"/>
                                            </p:txEl>
                                          </p:spTgt>
                                        </p:tgtEl>
                                        <p:attrNameLst>
                                          <p:attrName>style.visibility</p:attrName>
                                        </p:attrNameLst>
                                      </p:cBhvr>
                                      <p:to>
                                        <p:strVal val="visible"/>
                                      </p:to>
                                    </p:set>
                                    <p:animEffect transition="in" filter="fade">
                                      <p:cBhvr>
                                        <p:cTn id="32" dur="500"/>
                                        <p:tgtEl>
                                          <p:spTgt spid="108">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8">
                                            <p:txEl>
                                              <p:pRg st="7" end="7"/>
                                            </p:txEl>
                                          </p:spTgt>
                                        </p:tgtEl>
                                        <p:attrNameLst>
                                          <p:attrName>style.visibility</p:attrName>
                                        </p:attrNameLst>
                                      </p:cBhvr>
                                      <p:to>
                                        <p:strVal val="visible"/>
                                      </p:to>
                                    </p:set>
                                    <p:animEffect transition="in" filter="fade">
                                      <p:cBhvr>
                                        <p:cTn id="35" dur="500"/>
                                        <p:tgtEl>
                                          <p:spTgt spid="108">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8">
                                            <p:txEl>
                                              <p:pRg st="8" end="8"/>
                                            </p:txEl>
                                          </p:spTgt>
                                        </p:tgtEl>
                                        <p:attrNameLst>
                                          <p:attrName>style.visibility</p:attrName>
                                        </p:attrNameLst>
                                      </p:cBhvr>
                                      <p:to>
                                        <p:strVal val="visible"/>
                                      </p:to>
                                    </p:set>
                                    <p:animEffect transition="in" filter="fade">
                                      <p:cBhvr>
                                        <p:cTn id="38" dur="500"/>
                                        <p:tgtEl>
                                          <p:spTgt spid="108">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8">
                                            <p:txEl>
                                              <p:pRg st="9" end="9"/>
                                            </p:txEl>
                                          </p:spTgt>
                                        </p:tgtEl>
                                        <p:attrNameLst>
                                          <p:attrName>style.visibility</p:attrName>
                                        </p:attrNameLst>
                                      </p:cBhvr>
                                      <p:to>
                                        <p:strVal val="visible"/>
                                      </p:to>
                                    </p:set>
                                    <p:animEffect transition="in" filter="fade">
                                      <p:cBhvr>
                                        <p:cTn id="41" dur="500"/>
                                        <p:tgtEl>
                                          <p:spTgt spid="108">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8">
                                            <p:txEl>
                                              <p:pRg st="10" end="10"/>
                                            </p:txEl>
                                          </p:spTgt>
                                        </p:tgtEl>
                                        <p:attrNameLst>
                                          <p:attrName>style.visibility</p:attrName>
                                        </p:attrNameLst>
                                      </p:cBhvr>
                                      <p:to>
                                        <p:strVal val="visible"/>
                                      </p:to>
                                    </p:set>
                                    <p:animEffect transition="in" filter="fade">
                                      <p:cBhvr>
                                        <p:cTn id="44" dur="500"/>
                                        <p:tgtEl>
                                          <p:spTgt spid="10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6"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7"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fa-IR" sz="2000" dirty="0" smtClean="0">
                <a:cs typeface="B Titr" panose="00000700000000000000" pitchFamily="2" charset="-78"/>
              </a:rPr>
              <a:t>5- حدنصاب </a:t>
            </a:r>
            <a:r>
              <a:rPr lang="fa-IR" sz="2000" dirty="0">
                <a:cs typeface="B Titr" panose="00000700000000000000" pitchFamily="2" charset="-78"/>
              </a:rPr>
              <a:t>ارزیابی</a:t>
            </a:r>
          </a:p>
          <a:p>
            <a:pPr marL="82296" indent="0" algn="just" rtl="1">
              <a:lnSpc>
                <a:spcPct val="150000"/>
              </a:lnSpc>
              <a:buNone/>
            </a:pPr>
            <a:r>
              <a:rPr lang="ar-SA" sz="1600" dirty="0" smtClean="0">
                <a:cs typeface="B Titr" panose="00000700000000000000" pitchFamily="2" charset="-78"/>
              </a:rPr>
              <a:t>شاغل </a:t>
            </a:r>
            <a:r>
              <a:rPr lang="ar-SA" sz="1600" dirty="0">
                <a:cs typeface="B Titr" panose="00000700000000000000" pitchFamily="2" charset="-78"/>
              </a:rPr>
              <a:t>برای ارتقاء هرگروه باید حداقل 80 امتیاز از 110 امتیاز سقف عوامل فوق را کسب نماید.</a:t>
            </a:r>
          </a:p>
          <a:p>
            <a:pPr marL="82296" indent="0" algn="just" rtl="1">
              <a:lnSpc>
                <a:spcPct val="150000"/>
              </a:lnSpc>
              <a:buNone/>
            </a:pPr>
            <a:r>
              <a:rPr lang="ar-SA" sz="1600" dirty="0">
                <a:cs typeface="B Titr" panose="00000700000000000000" pitchFamily="2" charset="-78"/>
              </a:rPr>
              <a:t>فاصله زمانی بین ارزیابی مشمولین این دستورالعمل با ارزیابی بعدی از یکسال کمتر نخواهد بود؛ بنابراین در صورتیکه در یک مرحله از ارزیابی، ارتقاء گروه فرد مورد تایید قرار نگیرد، ارزیابی مجدد براساس ضوابط این دستورالعمل پس از یکسال میسر خواهد بود</a:t>
            </a:r>
            <a:r>
              <a:rPr lang="ar-SA" sz="1600" dirty="0" smtClean="0">
                <a:cs typeface="B Titr" panose="00000700000000000000" pitchFamily="2" charset="-78"/>
              </a:rPr>
              <a:t>.</a:t>
            </a:r>
            <a:endParaRPr lang="fa-IR" sz="1600" dirty="0" smtClean="0">
              <a:cs typeface="B Titr" panose="00000700000000000000" pitchFamily="2" charset="-78"/>
            </a:endParaRPr>
          </a:p>
          <a:p>
            <a:pPr marL="82296" indent="0" algn="just" rtl="1">
              <a:lnSpc>
                <a:spcPct val="150000"/>
              </a:lnSpc>
              <a:buNone/>
            </a:pPr>
            <a:endParaRPr lang="fa-IR" sz="1600" dirty="0" smtClean="0">
              <a:cs typeface="B Titr" panose="00000700000000000000" pitchFamily="2" charset="-78"/>
            </a:endParaRPr>
          </a:p>
          <a:p>
            <a:pPr marL="82296" indent="0" algn="just" rtl="1">
              <a:lnSpc>
                <a:spcPct val="150000"/>
              </a:lnSpc>
              <a:buNone/>
            </a:pPr>
            <a:endParaRPr lang="fa-IR" sz="1600" dirty="0">
              <a:cs typeface="B Titr" panose="00000700000000000000" pitchFamily="2" charset="-78"/>
            </a:endParaRPr>
          </a:p>
          <a:p>
            <a:pPr marL="82296" indent="0" algn="just" rtl="1">
              <a:lnSpc>
                <a:spcPct val="150000"/>
              </a:lnSpc>
              <a:buNone/>
            </a:pPr>
            <a:endParaRPr lang="en-US" sz="1800" dirty="0"/>
          </a:p>
        </p:txBody>
      </p:sp>
      <p:sp>
        <p:nvSpPr>
          <p:cNvPr id="108" name="Content Placeholder 2"/>
          <p:cNvSpPr txBox="1">
            <a:spLocks/>
          </p:cNvSpPr>
          <p:nvPr/>
        </p:nvSpPr>
        <p:spPr bwMode="auto">
          <a:xfrm>
            <a:off x="1294422" y="296758"/>
            <a:ext cx="5030178" cy="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1500" dirty="0">
                <a:cs typeface="B Titr" panose="00000700000000000000" pitchFamily="2" charset="-78"/>
              </a:rPr>
              <a:t>نحوه تخصیص مشاغل به گروه­های شغلی </a:t>
            </a:r>
            <a:r>
              <a:rPr lang="fa-IR" sz="1500" dirty="0" smtClean="0">
                <a:cs typeface="B Titr" panose="00000700000000000000" pitchFamily="2" charset="-78"/>
              </a:rPr>
              <a:t>و </a:t>
            </a:r>
            <a:r>
              <a:rPr lang="fa-IR" sz="1500" dirty="0">
                <a:cs typeface="B Titr" panose="00000700000000000000" pitchFamily="2" charset="-78"/>
              </a:rPr>
              <a:t>سطوح عامل مهارت و تخصص</a:t>
            </a:r>
          </a:p>
          <a:p>
            <a:pPr marL="82296" indent="0" algn="ctr"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42729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ppt_w</p:attrName>
                                        </p:attrNameLst>
                                      </p:cBhvr>
                                      <p:tavLst>
                                        <p:tav tm="0">
                                          <p:val>
                                            <p:fltVal val="0"/>
                                          </p:val>
                                        </p:tav>
                                        <p:tav tm="100000">
                                          <p:val>
                                            <p:strVal val="#ppt_w"/>
                                          </p:val>
                                        </p:tav>
                                      </p:tavLst>
                                    </p:anim>
                                    <p:anim calcmode="lin" valueType="num">
                                      <p:cBhvr>
                                        <p:cTn id="8" dur="500" fill="hold"/>
                                        <p:tgtEl>
                                          <p:spTgt spid="108"/>
                                        </p:tgtEl>
                                        <p:attrNameLst>
                                          <p:attrName>ppt_h</p:attrName>
                                        </p:attrNameLst>
                                      </p:cBhvr>
                                      <p:tavLst>
                                        <p:tav tm="0">
                                          <p:val>
                                            <p:fltVal val="0"/>
                                          </p:val>
                                        </p:tav>
                                        <p:tav tm="100000">
                                          <p:val>
                                            <p:strVal val="#ppt_h"/>
                                          </p:val>
                                        </p:tav>
                                      </p:tavLst>
                                    </p:anim>
                                    <p:animEffect transition="in" filter="fade">
                                      <p:cBhvr>
                                        <p:cTn id="9" dur="500"/>
                                        <p:tgtEl>
                                          <p:spTgt spid="10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
                                            <p:txEl>
                                              <p:pRg st="0" end="0"/>
                                            </p:txEl>
                                          </p:spTgt>
                                        </p:tgtEl>
                                        <p:attrNameLst>
                                          <p:attrName>style.visibility</p:attrName>
                                        </p:attrNameLst>
                                      </p:cBhvr>
                                      <p:to>
                                        <p:strVal val="visible"/>
                                      </p:to>
                                    </p:set>
                                    <p:animEffect transition="in" filter="fade">
                                      <p:cBhvr>
                                        <p:cTn id="14" dur="500"/>
                                        <p:tgtEl>
                                          <p:spTgt spid="10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7">
                                            <p:txEl>
                                              <p:pRg st="1" end="1"/>
                                            </p:txEl>
                                          </p:spTgt>
                                        </p:tgtEl>
                                        <p:attrNameLst>
                                          <p:attrName>style.visibility</p:attrName>
                                        </p:attrNameLst>
                                      </p:cBhvr>
                                      <p:to>
                                        <p:strVal val="visible"/>
                                      </p:to>
                                    </p:set>
                                    <p:animEffect transition="in" filter="fade">
                                      <p:cBhvr>
                                        <p:cTn id="17" dur="500"/>
                                        <p:tgtEl>
                                          <p:spTgt spid="107">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7">
                                            <p:txEl>
                                              <p:pRg st="2" end="2"/>
                                            </p:txEl>
                                          </p:spTgt>
                                        </p:tgtEl>
                                        <p:attrNameLst>
                                          <p:attrName>style.visibility</p:attrName>
                                        </p:attrNameLst>
                                      </p:cBhvr>
                                      <p:to>
                                        <p:strVal val="visible"/>
                                      </p:to>
                                    </p:set>
                                    <p:animEffect transition="in" filter="fade">
                                      <p:cBhvr>
                                        <p:cTn id="20" dur="500"/>
                                        <p:tgtEl>
                                          <p:spTgt spid="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6"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8"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fa-IR" sz="2400" dirty="0" smtClean="0">
                <a:cs typeface="B Titr" panose="00000700000000000000" pitchFamily="2" charset="-78"/>
              </a:rPr>
              <a:t>6- روش ارزیابی</a:t>
            </a:r>
            <a:endParaRPr lang="ar-SA" sz="24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شرکت حداقل دو ماه قبل از تاریخ استحقاق فرد به گروه مربوطه فرایند ارزیابی را با توجه به مدارك موجود در پرونده پرسنلی و با همکاری فرد انجام داده و مدارك مورد نیاز را از شاغل دریافت و نسبت به صحت سنجی مستندات مزبور اقدام می‏نماید.</a:t>
            </a:r>
          </a:p>
          <a:p>
            <a:pPr marL="82296" indent="0" algn="just" rtl="1">
              <a:lnSpc>
                <a:spcPct val="150000"/>
              </a:lnSpc>
              <a:buNone/>
            </a:pPr>
            <a:r>
              <a:rPr lang="ar-SA" sz="1600" dirty="0">
                <a:cs typeface="B Titr" panose="00000700000000000000" pitchFamily="2" charset="-78"/>
              </a:rPr>
              <a:t>کمیته بر اساس امتیازات مربوط به عوامل ارزیابی، نسبت به تخصیص گروه اقدام می‏</a:t>
            </a:r>
            <a:r>
              <a:rPr lang="ar-SA" sz="1600" dirty="0" smtClean="0">
                <a:cs typeface="B Titr" panose="00000700000000000000" pitchFamily="2" charset="-78"/>
              </a:rPr>
              <a:t>نماید</a:t>
            </a:r>
            <a:r>
              <a:rPr lang="fa-IR" sz="1600" dirty="0">
                <a:cs typeface="B Titr" panose="00000700000000000000" pitchFamily="2" charset="-78"/>
              </a:rPr>
              <a:t>. </a:t>
            </a:r>
            <a:endParaRPr lang="fa-IR" sz="1600" dirty="0" smtClean="0">
              <a:cs typeface="B Titr" panose="00000700000000000000" pitchFamily="2" charset="-78"/>
            </a:endParaRPr>
          </a:p>
          <a:p>
            <a:pPr marL="82296" indent="0" algn="just" rtl="1">
              <a:lnSpc>
                <a:spcPct val="150000"/>
              </a:lnSpc>
              <a:buNone/>
            </a:pPr>
            <a:r>
              <a:rPr lang="fa-IR" sz="1600" dirty="0" smtClean="0">
                <a:cs typeface="B Titr" panose="00000700000000000000" pitchFamily="2" charset="-78"/>
              </a:rPr>
              <a:t>تعیین </a:t>
            </a:r>
            <a:r>
              <a:rPr lang="fa-IR" sz="1600" dirty="0">
                <a:cs typeface="B Titr" panose="00000700000000000000" pitchFamily="2" charset="-78"/>
              </a:rPr>
              <a:t>گروه‏های مشمولین این دستورالعمل با رعایت ضوابط و مقررات مربوط توسط کمیته انجام پذیرفته و صرفاً تایید گروه‏های ذیل توسط مجمع الزامی می‏باشد.</a:t>
            </a:r>
          </a:p>
          <a:p>
            <a:pPr marL="82296" indent="0" algn="just" rtl="1">
              <a:lnSpc>
                <a:spcPct val="150000"/>
              </a:lnSpc>
              <a:buNone/>
            </a:pPr>
            <a:endParaRPr lang="fa-IR" sz="1600" dirty="0">
              <a:cs typeface="B Titr" panose="00000700000000000000" pitchFamily="2" charset="-78"/>
            </a:endParaRPr>
          </a:p>
          <a:p>
            <a:pPr marL="82296" indent="0" algn="ctr" rtl="1">
              <a:lnSpc>
                <a:spcPct val="150000"/>
              </a:lnSpc>
              <a:buNone/>
            </a:pPr>
            <a:r>
              <a:rPr lang="fa-IR" sz="1600" dirty="0">
                <a:cs typeface="B Titr" panose="00000700000000000000" pitchFamily="2" charset="-78"/>
              </a:rPr>
              <a:t>جدول شماره 1- گروه‏های ارسالی برای مجمع جهت تأیید</a:t>
            </a:r>
            <a:endParaRPr lang="ar-SA" sz="1600" dirty="0">
              <a:cs typeface="B Titr" panose="00000700000000000000" pitchFamily="2" charset="-78"/>
            </a:endParaRPr>
          </a:p>
          <a:p>
            <a:pPr marL="82296" indent="0" algn="just" rtl="1">
              <a:lnSpc>
                <a:spcPct val="150000"/>
              </a:lnSpc>
              <a:buNone/>
            </a:pPr>
            <a:endParaRPr lang="en-US" sz="1800" dirty="0"/>
          </a:p>
        </p:txBody>
      </p:sp>
      <p:pic>
        <p:nvPicPr>
          <p:cNvPr id="109" name="Picture 108"/>
          <p:cNvPicPr>
            <a:picLocks noChangeAspect="1"/>
          </p:cNvPicPr>
          <p:nvPr/>
        </p:nvPicPr>
        <p:blipFill>
          <a:blip r:embed="rId2"/>
          <a:stretch>
            <a:fillRect/>
          </a:stretch>
        </p:blipFill>
        <p:spPr>
          <a:xfrm>
            <a:off x="1709475" y="4800600"/>
            <a:ext cx="5224725" cy="1329043"/>
          </a:xfrm>
          <a:prstGeom prst="rect">
            <a:avLst/>
          </a:prstGeom>
        </p:spPr>
      </p:pic>
      <p:sp>
        <p:nvSpPr>
          <p:cNvPr id="107" name="Content Placeholder 2"/>
          <p:cNvSpPr txBox="1">
            <a:spLocks/>
          </p:cNvSpPr>
          <p:nvPr/>
        </p:nvSpPr>
        <p:spPr bwMode="auto">
          <a:xfrm>
            <a:off x="1294422" y="296758"/>
            <a:ext cx="5030178" cy="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1500" dirty="0">
                <a:cs typeface="B Titr" panose="00000700000000000000" pitchFamily="2" charset="-78"/>
              </a:rPr>
              <a:t>نحوه تخصیص مشاغل به گروه­های شغلی </a:t>
            </a:r>
            <a:r>
              <a:rPr lang="fa-IR" sz="1500" dirty="0" smtClean="0">
                <a:cs typeface="B Titr" panose="00000700000000000000" pitchFamily="2" charset="-78"/>
              </a:rPr>
              <a:t>و </a:t>
            </a:r>
            <a:r>
              <a:rPr lang="fa-IR" sz="1500" dirty="0">
                <a:cs typeface="B Titr" panose="00000700000000000000" pitchFamily="2" charset="-78"/>
              </a:rPr>
              <a:t>سطوح عامل مهارت و تخصص</a:t>
            </a:r>
          </a:p>
          <a:p>
            <a:pPr marL="82296" indent="0" algn="ctr"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15982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500" fill="hold"/>
                                        <p:tgtEl>
                                          <p:spTgt spid="107"/>
                                        </p:tgtEl>
                                        <p:attrNameLst>
                                          <p:attrName>ppt_w</p:attrName>
                                        </p:attrNameLst>
                                      </p:cBhvr>
                                      <p:tavLst>
                                        <p:tav tm="0">
                                          <p:val>
                                            <p:fltVal val="0"/>
                                          </p:val>
                                        </p:tav>
                                        <p:tav tm="100000">
                                          <p:val>
                                            <p:strVal val="#ppt_w"/>
                                          </p:val>
                                        </p:tav>
                                      </p:tavLst>
                                    </p:anim>
                                    <p:anim calcmode="lin" valueType="num">
                                      <p:cBhvr>
                                        <p:cTn id="8" dur="500" fill="hold"/>
                                        <p:tgtEl>
                                          <p:spTgt spid="107"/>
                                        </p:tgtEl>
                                        <p:attrNameLst>
                                          <p:attrName>ppt_h</p:attrName>
                                        </p:attrNameLst>
                                      </p:cBhvr>
                                      <p:tavLst>
                                        <p:tav tm="0">
                                          <p:val>
                                            <p:fltVal val="0"/>
                                          </p:val>
                                        </p:tav>
                                        <p:tav tm="100000">
                                          <p:val>
                                            <p:strVal val="#ppt_h"/>
                                          </p:val>
                                        </p:tav>
                                      </p:tavLst>
                                    </p:anim>
                                    <p:animEffect transition="in" filter="fade">
                                      <p:cBhvr>
                                        <p:cTn id="9" dur="500"/>
                                        <p:tgtEl>
                                          <p:spTgt spid="10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8">
                                            <p:txEl>
                                              <p:pRg st="1" end="1"/>
                                            </p:txEl>
                                          </p:spTgt>
                                        </p:tgtEl>
                                        <p:attrNameLst>
                                          <p:attrName>style.visibility</p:attrName>
                                        </p:attrNameLst>
                                      </p:cBhvr>
                                      <p:to>
                                        <p:strVal val="visible"/>
                                      </p:to>
                                    </p:set>
                                    <p:animEffect transition="in" filter="fade">
                                      <p:cBhvr>
                                        <p:cTn id="17" dur="500"/>
                                        <p:tgtEl>
                                          <p:spTgt spid="108">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8">
                                            <p:txEl>
                                              <p:pRg st="3" end="3"/>
                                            </p:txEl>
                                          </p:spTgt>
                                        </p:tgtEl>
                                        <p:attrNameLst>
                                          <p:attrName>style.visibility</p:attrName>
                                        </p:attrNameLst>
                                      </p:cBhvr>
                                      <p:to>
                                        <p:strVal val="visible"/>
                                      </p:to>
                                    </p:set>
                                    <p:animEffect transition="in" filter="fade">
                                      <p:cBhvr>
                                        <p:cTn id="23" dur="500"/>
                                        <p:tgtEl>
                                          <p:spTgt spid="10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8">
                                            <p:txEl>
                                              <p:pRg st="5" end="5"/>
                                            </p:txEl>
                                          </p:spTgt>
                                        </p:tgtEl>
                                        <p:attrNameLst>
                                          <p:attrName>style.visibility</p:attrName>
                                        </p:attrNameLst>
                                      </p:cBhvr>
                                      <p:to>
                                        <p:strVal val="visible"/>
                                      </p:to>
                                    </p:set>
                                    <p:animEffect transition="in" filter="fade">
                                      <p:cBhvr>
                                        <p:cTn id="28" dur="500"/>
                                        <p:tgtEl>
                                          <p:spTgt spid="10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tx2">
              <a:lumMod val="40000"/>
              <a:lumOff val="60000"/>
            </a:schemeClr>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C00"/>
                </a:solidFill>
                <a:latin typeface="Arial" panose="020B0604020202020204" pitchFamily="34" charset="0"/>
                <a:cs typeface="B Titr" panose="00000700000000000000" pitchFamily="2" charset="-78"/>
              </a:rPr>
              <a:t>1</a:t>
            </a:r>
            <a:endParaRPr lang="zh-CN" altLang="en-US" sz="2800" dirty="0">
              <a:solidFill>
                <a:srgbClr val="FFCC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6" name="AutoShape 4"/>
          <p:cNvSpPr>
            <a:spLocks noChangeArrowheads="1"/>
          </p:cNvSpPr>
          <p:nvPr/>
        </p:nvSpPr>
        <p:spPr bwMode="blackWhite">
          <a:xfrm>
            <a:off x="457199" y="762000"/>
            <a:ext cx="8174381" cy="5715000"/>
          </a:xfrm>
          <a:prstGeom prst="roundRect">
            <a:avLst>
              <a:gd name="adj" fmla="val 9106"/>
            </a:avLst>
          </a:prstGeom>
          <a:solidFill>
            <a:srgbClr val="FF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107"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800" dirty="0" smtClean="0">
                <a:cs typeface="B Titr" panose="00000700000000000000" pitchFamily="2" charset="-78"/>
              </a:rPr>
              <a:t>شرکت</a:t>
            </a:r>
            <a:r>
              <a:rPr lang="ar-SA" sz="1800" dirty="0">
                <a:cs typeface="B Titr" panose="00000700000000000000" pitchFamily="2" charset="-78"/>
              </a:rPr>
              <a:t>‏ها موظفند صورتجلسات کمیته طبقه‏بندی و ارزشیابی مشاغل مربوط به جدول فوق را جهت تایید نهایی مجمع به دفتر منابع انسانی شرکت مادرتخصصی ارسال نمایند. دفتر منابع انسانی شرکت مادرتخصصی حداکثر ظرف مدت 45 روز پس از دریافت صورتجلسات یا فرم ارزیابی کارکنان و مستندات مربوط به آن، موظف به بررسی و اعلام نتیجه به شرکت ذیربط می‏باشد، درغیر این صورت تمامی تصمیمات کمیته طبقه‏بندی و ارزشیابی مشاغل شرکت مورد تایید بوده و قابلیت اجرا دارد.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کارکناني که با اجراي اين طرح گروه شغلي آنان تنزل يافته است در صورتيکه قبلا مورد ارزيابي قرارگرفته اند تا گروه مورد ارزيابي نيازي به ارزيابي مجدد ندارند.</a:t>
            </a:r>
          </a:p>
          <a:p>
            <a:pPr marL="82296" indent="0" algn="just" rtl="1">
              <a:lnSpc>
                <a:spcPct val="150000"/>
              </a:lnSpc>
              <a:buNone/>
            </a:pPr>
            <a:endParaRPr lang="en-US" sz="1800" dirty="0"/>
          </a:p>
        </p:txBody>
      </p:sp>
      <p:sp>
        <p:nvSpPr>
          <p:cNvPr id="108" name="Content Placeholder 2"/>
          <p:cNvSpPr txBox="1">
            <a:spLocks/>
          </p:cNvSpPr>
          <p:nvPr/>
        </p:nvSpPr>
        <p:spPr bwMode="auto">
          <a:xfrm>
            <a:off x="1294422" y="296758"/>
            <a:ext cx="5030178" cy="51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1500" dirty="0">
                <a:cs typeface="B Titr" panose="00000700000000000000" pitchFamily="2" charset="-78"/>
              </a:rPr>
              <a:t>نحوه تخصیص مشاغل به گروه­های شغلی </a:t>
            </a:r>
            <a:r>
              <a:rPr lang="fa-IR" sz="1500" dirty="0" smtClean="0">
                <a:cs typeface="B Titr" panose="00000700000000000000" pitchFamily="2" charset="-78"/>
              </a:rPr>
              <a:t>و </a:t>
            </a:r>
            <a:r>
              <a:rPr lang="fa-IR" sz="1500" dirty="0">
                <a:cs typeface="B Titr" panose="00000700000000000000" pitchFamily="2" charset="-78"/>
              </a:rPr>
              <a:t>سطوح عامل مهارت و تخصص</a:t>
            </a:r>
          </a:p>
          <a:p>
            <a:pPr marL="82296" indent="0" algn="ctr" rtl="1">
              <a:buNone/>
            </a:pPr>
            <a:endParaRPr lang="en-US" sz="2400" dirty="0">
              <a:cs typeface="B Titr" panose="00000700000000000000" pitchFamily="2" charset="-78"/>
            </a:endParaRPr>
          </a:p>
        </p:txBody>
      </p:sp>
    </p:spTree>
    <p:extLst>
      <p:ext uri="{BB962C8B-B14F-4D97-AF65-F5344CB8AC3E}">
        <p14:creationId xmlns:p14="http://schemas.microsoft.com/office/powerpoint/2010/main" val="34494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p:cTn id="7" dur="500" fill="hold"/>
                                        <p:tgtEl>
                                          <p:spTgt spid="10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
                                            <p:txEl>
                                              <p:pRg st="0" end="0"/>
                                            </p:txEl>
                                          </p:spTgt>
                                        </p:tgtEl>
                                        <p:attrNameLst>
                                          <p:attrName>style.visibility</p:attrName>
                                        </p:attrNameLst>
                                      </p:cBhvr>
                                      <p:to>
                                        <p:strVal val="visible"/>
                                      </p:to>
                                    </p:set>
                                    <p:animEffect transition="in" filter="fade">
                                      <p:cBhvr>
                                        <p:cTn id="14" dur="500"/>
                                        <p:tgtEl>
                                          <p:spTgt spid="10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500"/>
                                        <p:tgtEl>
                                          <p:spTgt spid="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7"/>
          <p:cNvSpPr>
            <a:spLocks noChangeArrowheads="1"/>
          </p:cNvSpPr>
          <p:nvPr/>
        </p:nvSpPr>
        <p:spPr bwMode="ltGray">
          <a:xfrm rot="16200000" flipH="1">
            <a:off x="7062525" y="1634565"/>
            <a:ext cx="4089068" cy="356314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a-IR" dirty="0"/>
          </a:p>
        </p:txBody>
      </p:sp>
      <p:sp>
        <p:nvSpPr>
          <p:cNvPr id="6" name="AutoShape 52"/>
          <p:cNvSpPr>
            <a:spLocks noChangeArrowheads="1"/>
          </p:cNvSpPr>
          <p:nvPr/>
        </p:nvSpPr>
        <p:spPr bwMode="gray">
          <a:xfrm>
            <a:off x="990600" y="457200"/>
            <a:ext cx="6553200" cy="519351"/>
          </a:xfrm>
          <a:prstGeom prst="roundRect">
            <a:avLst>
              <a:gd name="adj" fmla="val 50000"/>
            </a:avLst>
          </a:prstGeom>
          <a:solidFill>
            <a:schemeClr val="accent2">
              <a:lumMod val="20000"/>
              <a:lumOff val="80000"/>
            </a:schemeClr>
          </a:solidFill>
          <a:ln>
            <a:noFill/>
          </a:ln>
          <a:effectLst/>
          <a:extLst/>
        </p:spPr>
        <p:txBody>
          <a:bodyPr wrap="square" anchor="ctr">
            <a:spAutoFit/>
          </a:bodyPr>
          <a:lstStyle/>
          <a:p>
            <a:pPr algn="r"/>
            <a:r>
              <a:rPr lang="ar-SA" dirty="0">
                <a:solidFill>
                  <a:srgbClr val="4F271C">
                    <a:shade val="30000"/>
                    <a:satMod val="150000"/>
                  </a:srgbClr>
                </a:solidFill>
                <a:latin typeface="Gill Sans MT"/>
                <a:cs typeface="B Titr" panose="00000700000000000000" pitchFamily="2" charset="-78"/>
              </a:rPr>
              <a:t>ساده­سازي طرح براي تسهيل امور جاري شركت</a:t>
            </a:r>
            <a:endParaRPr lang="en-US" dirty="0">
              <a:solidFill>
                <a:srgbClr val="4F271C">
                  <a:shade val="30000"/>
                  <a:satMod val="150000"/>
                </a:srgbClr>
              </a:solidFill>
              <a:latin typeface="Gill Sans MT"/>
              <a:cs typeface="B Titr" panose="00000700000000000000" pitchFamily="2" charset="-78"/>
            </a:endParaRPr>
          </a:p>
        </p:txBody>
      </p:sp>
      <p:sp>
        <p:nvSpPr>
          <p:cNvPr id="21" name="AutoShape 46"/>
          <p:cNvSpPr>
            <a:spLocks noChangeArrowheads="1"/>
          </p:cNvSpPr>
          <p:nvPr/>
        </p:nvSpPr>
        <p:spPr bwMode="ltGray">
          <a:xfrm rot="16200000">
            <a:off x="6423009" y="1553219"/>
            <a:ext cx="4824413" cy="364962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C0C0C0">
                  <a:gamma/>
                  <a:tint val="45490"/>
                  <a:invGamma/>
                </a:srgbClr>
              </a:gs>
              <a:gs pos="50000">
                <a:srgbClr val="C0C0C0"/>
              </a:gs>
              <a:gs pos="100000">
                <a:srgbClr val="C0C0C0">
                  <a:gamma/>
                  <a:tint val="45490"/>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a-IR" sz="1800" b="0" i="0" u="none" strike="noStrike" kern="0" cap="none" spc="0" normalizeH="0" baseline="0" noProof="0" smtClean="0">
              <a:ln>
                <a:noFill/>
              </a:ln>
              <a:solidFill>
                <a:sysClr val="windowText" lastClr="000000"/>
              </a:solidFill>
              <a:effectLst/>
              <a:uLnTx/>
              <a:uFillTx/>
            </a:endParaRPr>
          </a:p>
        </p:txBody>
      </p:sp>
      <p:sp>
        <p:nvSpPr>
          <p:cNvPr id="4" name="Rectangle 3"/>
          <p:cNvSpPr/>
          <p:nvPr/>
        </p:nvSpPr>
        <p:spPr>
          <a:xfrm>
            <a:off x="7543800" y="3252575"/>
            <a:ext cx="1600200" cy="1200329"/>
          </a:xfrm>
          <a:prstGeom prst="rect">
            <a:avLst/>
          </a:prstGeom>
        </p:spPr>
        <p:txBody>
          <a:bodyPr wrap="square">
            <a:spAutoFit/>
          </a:bodyPr>
          <a:lstStyle/>
          <a:p>
            <a:pPr algn="ctr"/>
            <a:r>
              <a:rPr lang="fa-IR" sz="2400" dirty="0" smtClean="0">
                <a:solidFill>
                  <a:srgbClr val="FF0000"/>
                </a:solidFill>
                <a:cs typeface="B Titr" panose="00000700000000000000" pitchFamily="2" charset="-78"/>
              </a:rPr>
              <a:t>اهداف بازنگری طرح</a:t>
            </a:r>
            <a:endParaRPr lang="fa-IR" sz="2400" dirty="0">
              <a:solidFill>
                <a:srgbClr val="FF0000"/>
              </a:solidFill>
            </a:endParaRPr>
          </a:p>
        </p:txBody>
      </p:sp>
      <p:grpSp>
        <p:nvGrpSpPr>
          <p:cNvPr id="58" name="Group 53"/>
          <p:cNvGrpSpPr>
            <a:grpSpLocks/>
          </p:cNvGrpSpPr>
          <p:nvPr/>
        </p:nvGrpSpPr>
        <p:grpSpPr bwMode="auto">
          <a:xfrm>
            <a:off x="7391400" y="533400"/>
            <a:ext cx="404760" cy="360026"/>
            <a:chOff x="2078" y="1680"/>
            <a:chExt cx="1615" cy="1615"/>
          </a:xfrm>
        </p:grpSpPr>
        <p:sp>
          <p:nvSpPr>
            <p:cNvPr id="59"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60"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61"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62"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63"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sp>
          <p:nvSpPr>
            <p:cNvPr id="64" name="Oval 59"/>
            <p:cNvSpPr>
              <a:spLocks noChangeArrowheads="1"/>
            </p:cNvSpPr>
            <p:nvPr/>
          </p:nvSpPr>
          <p:spPr bwMode="gray">
            <a:xfrm>
              <a:off x="2337" y="1939"/>
              <a:ext cx="1096" cy="1098"/>
            </a:xfrm>
            <a:prstGeom prst="ellipse">
              <a:avLst/>
            </a:prstGeom>
            <a:solidFill>
              <a:schemeClr val="accent2">
                <a:lumMod val="60000"/>
                <a:lumOff val="40000"/>
              </a:schemeClr>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grpSp>
      <p:sp>
        <p:nvSpPr>
          <p:cNvPr id="79" name="AutoShape 52"/>
          <p:cNvSpPr>
            <a:spLocks noChangeArrowheads="1"/>
          </p:cNvSpPr>
          <p:nvPr/>
        </p:nvSpPr>
        <p:spPr bwMode="gray">
          <a:xfrm>
            <a:off x="457200" y="1143000"/>
            <a:ext cx="6553200" cy="631877"/>
          </a:xfrm>
          <a:prstGeom prst="roundRect">
            <a:avLst>
              <a:gd name="adj" fmla="val 50000"/>
            </a:avLst>
          </a:prstGeom>
          <a:solidFill>
            <a:schemeClr val="accent1">
              <a:lumMod val="20000"/>
              <a:lumOff val="80000"/>
            </a:schemeClr>
          </a:solidFill>
          <a:ln>
            <a:noFill/>
          </a:ln>
          <a:effectLst/>
          <a:extLst/>
        </p:spPr>
        <p:txBody>
          <a:bodyPr wrap="square" anchor="ctr">
            <a:spAutoFit/>
          </a:bodyPr>
          <a:lstStyle/>
          <a:p>
            <a:pPr algn="r" rtl="1">
              <a:lnSpc>
                <a:spcPct val="160000"/>
              </a:lnSpc>
            </a:pPr>
            <a:r>
              <a:rPr lang="ar-SA" sz="1600" dirty="0">
                <a:solidFill>
                  <a:srgbClr val="4F271C">
                    <a:shade val="30000"/>
                    <a:satMod val="150000"/>
                  </a:srgbClr>
                </a:solidFill>
                <a:latin typeface="Gill Sans MT"/>
                <a:cs typeface="B Titr" panose="00000700000000000000" pitchFamily="2" charset="-78"/>
              </a:rPr>
              <a:t>ايجاد هماهنگي با بخشنامه‏هاي افزايش­هاي ساليانه وزارت تعاون، كار و رفاه اجتماعي</a:t>
            </a:r>
            <a:endParaRPr lang="en-US" sz="1600" dirty="0">
              <a:solidFill>
                <a:srgbClr val="4F271C">
                  <a:shade val="30000"/>
                  <a:satMod val="150000"/>
                </a:srgbClr>
              </a:solidFill>
              <a:latin typeface="Gill Sans MT"/>
              <a:cs typeface="B Titr" panose="00000700000000000000" pitchFamily="2" charset="-78"/>
            </a:endParaRPr>
          </a:p>
        </p:txBody>
      </p:sp>
      <p:sp>
        <p:nvSpPr>
          <p:cNvPr id="80" name="AutoShape 52"/>
          <p:cNvSpPr>
            <a:spLocks noChangeArrowheads="1"/>
          </p:cNvSpPr>
          <p:nvPr/>
        </p:nvSpPr>
        <p:spPr bwMode="gray">
          <a:xfrm>
            <a:off x="-40294" y="3733800"/>
            <a:ext cx="6553200" cy="519351"/>
          </a:xfrm>
          <a:prstGeom prst="roundRect">
            <a:avLst>
              <a:gd name="adj" fmla="val 50000"/>
            </a:avLst>
          </a:prstGeom>
          <a:solidFill>
            <a:schemeClr val="accent2">
              <a:lumMod val="40000"/>
              <a:lumOff val="60000"/>
            </a:schemeClr>
          </a:solidFill>
          <a:ln>
            <a:noFill/>
          </a:ln>
          <a:effectLst/>
          <a:extLst/>
        </p:spPr>
        <p:txBody>
          <a:bodyPr wrap="square" anchor="ctr">
            <a:spAutoFit/>
          </a:bodyPr>
          <a:lstStyle/>
          <a:p>
            <a:pPr algn="r" rtl="1"/>
            <a:r>
              <a:rPr lang="ar-SA" dirty="0">
                <a:solidFill>
                  <a:srgbClr val="4F271C">
                    <a:shade val="30000"/>
                    <a:satMod val="150000"/>
                  </a:srgbClr>
                </a:solidFill>
                <a:latin typeface="Gill Sans MT"/>
                <a:cs typeface="B Titr" panose="00000700000000000000" pitchFamily="2" charset="-78"/>
              </a:rPr>
              <a:t>تمركز بر ارتقاي توانمندي‏هاي كاركنان بمنظور ارتقاي گروه</a:t>
            </a:r>
            <a:endParaRPr lang="en-US" dirty="0">
              <a:solidFill>
                <a:srgbClr val="4F271C">
                  <a:shade val="30000"/>
                  <a:satMod val="150000"/>
                </a:srgbClr>
              </a:solidFill>
              <a:latin typeface="Gill Sans MT"/>
              <a:cs typeface="B Titr" panose="00000700000000000000" pitchFamily="2" charset="-78"/>
            </a:endParaRPr>
          </a:p>
        </p:txBody>
      </p:sp>
      <p:sp>
        <p:nvSpPr>
          <p:cNvPr id="81" name="AutoShape 52"/>
          <p:cNvSpPr>
            <a:spLocks noChangeArrowheads="1"/>
          </p:cNvSpPr>
          <p:nvPr/>
        </p:nvSpPr>
        <p:spPr bwMode="gray">
          <a:xfrm>
            <a:off x="152400" y="4495800"/>
            <a:ext cx="6553200" cy="519351"/>
          </a:xfrm>
          <a:prstGeom prst="roundRect">
            <a:avLst>
              <a:gd name="adj" fmla="val 50000"/>
            </a:avLst>
          </a:prstGeom>
          <a:solidFill>
            <a:schemeClr val="accent4">
              <a:lumMod val="20000"/>
              <a:lumOff val="80000"/>
            </a:schemeClr>
          </a:solidFill>
          <a:ln>
            <a:noFill/>
          </a:ln>
          <a:effectLst/>
          <a:extLst/>
        </p:spPr>
        <p:txBody>
          <a:bodyPr wrap="square" anchor="ctr">
            <a:spAutoFit/>
          </a:bodyPr>
          <a:lstStyle/>
          <a:p>
            <a:pPr algn="r" rtl="1"/>
            <a:r>
              <a:rPr lang="ar-SA" dirty="0">
                <a:solidFill>
                  <a:srgbClr val="4F271C">
                    <a:shade val="30000"/>
                    <a:satMod val="150000"/>
                  </a:srgbClr>
                </a:solidFill>
                <a:latin typeface="Gill Sans MT"/>
                <a:cs typeface="B Titr" panose="00000700000000000000" pitchFamily="2" charset="-78"/>
              </a:rPr>
              <a:t>ايجاد انگيزه براي كاركنان در ارتقاي شغلي در طول سنوات خدمتي</a:t>
            </a:r>
            <a:endParaRPr lang="en-US" dirty="0">
              <a:solidFill>
                <a:srgbClr val="4F271C">
                  <a:shade val="30000"/>
                  <a:satMod val="150000"/>
                </a:srgbClr>
              </a:solidFill>
              <a:latin typeface="Gill Sans MT"/>
              <a:cs typeface="B Titr" panose="00000700000000000000" pitchFamily="2" charset="-78"/>
            </a:endParaRPr>
          </a:p>
        </p:txBody>
      </p:sp>
      <p:sp>
        <p:nvSpPr>
          <p:cNvPr id="83" name="AutoShape 52"/>
          <p:cNvSpPr>
            <a:spLocks noChangeArrowheads="1"/>
          </p:cNvSpPr>
          <p:nvPr/>
        </p:nvSpPr>
        <p:spPr bwMode="gray">
          <a:xfrm>
            <a:off x="1219200" y="5881449"/>
            <a:ext cx="6553200" cy="519351"/>
          </a:xfrm>
          <a:prstGeom prst="roundRect">
            <a:avLst>
              <a:gd name="adj" fmla="val 50000"/>
            </a:avLst>
          </a:prstGeom>
          <a:solidFill>
            <a:schemeClr val="accent3">
              <a:lumMod val="40000"/>
              <a:lumOff val="60000"/>
            </a:schemeClr>
          </a:solidFill>
          <a:ln>
            <a:noFill/>
          </a:ln>
          <a:effectLst/>
          <a:extLst/>
        </p:spPr>
        <p:txBody>
          <a:bodyPr wrap="square" anchor="ctr">
            <a:spAutoFit/>
          </a:bodyPr>
          <a:lstStyle/>
          <a:p>
            <a:pPr algn="r" rtl="1"/>
            <a:r>
              <a:rPr lang="ar-SA" dirty="0">
                <a:solidFill>
                  <a:srgbClr val="4F271C">
                    <a:shade val="30000"/>
                    <a:satMod val="150000"/>
                  </a:srgbClr>
                </a:solidFill>
                <a:latin typeface="Gill Sans MT"/>
                <a:cs typeface="B Titr" panose="00000700000000000000" pitchFamily="2" charset="-78"/>
              </a:rPr>
              <a:t>به‌</a:t>
            </a:r>
            <a:r>
              <a:rPr lang="fa-IR" dirty="0">
                <a:solidFill>
                  <a:srgbClr val="4F271C">
                    <a:shade val="30000"/>
                    <a:satMod val="150000"/>
                  </a:srgbClr>
                </a:solidFill>
                <a:latin typeface="Gill Sans MT"/>
                <a:cs typeface="B Titr" panose="00000700000000000000" pitchFamily="2" charset="-78"/>
              </a:rPr>
              <a:t> </a:t>
            </a:r>
            <a:r>
              <a:rPr lang="ar-SA" dirty="0">
                <a:solidFill>
                  <a:srgbClr val="4F271C">
                    <a:shade val="30000"/>
                    <a:satMod val="150000"/>
                  </a:srgbClr>
                </a:solidFill>
                <a:latin typeface="Gill Sans MT"/>
                <a:cs typeface="B Titr" panose="00000700000000000000" pitchFamily="2" charset="-78"/>
              </a:rPr>
              <a:t>روزرساني شناسنامه مشاغل مشترك و اختصاصي</a:t>
            </a:r>
            <a:endParaRPr lang="en-US" dirty="0">
              <a:solidFill>
                <a:srgbClr val="4F271C">
                  <a:shade val="30000"/>
                  <a:satMod val="150000"/>
                </a:srgbClr>
              </a:solidFill>
              <a:latin typeface="Gill Sans MT"/>
              <a:cs typeface="B Titr" panose="00000700000000000000" pitchFamily="2" charset="-78"/>
            </a:endParaRPr>
          </a:p>
        </p:txBody>
      </p:sp>
      <p:grpSp>
        <p:nvGrpSpPr>
          <p:cNvPr id="65" name="Group 67"/>
          <p:cNvGrpSpPr>
            <a:grpSpLocks/>
          </p:cNvGrpSpPr>
          <p:nvPr/>
        </p:nvGrpSpPr>
        <p:grpSpPr bwMode="auto">
          <a:xfrm>
            <a:off x="6894075" y="1261553"/>
            <a:ext cx="398506" cy="414847"/>
            <a:chOff x="2078" y="1680"/>
            <a:chExt cx="1615" cy="1615"/>
          </a:xfrm>
        </p:grpSpPr>
        <p:sp>
          <p:nvSpPr>
            <p:cNvPr id="6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6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68"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69"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70"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sp>
          <p:nvSpPr>
            <p:cNvPr id="71"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grpSp>
      <p:grpSp>
        <p:nvGrpSpPr>
          <p:cNvPr id="43" name="Group 81"/>
          <p:cNvGrpSpPr>
            <a:grpSpLocks/>
          </p:cNvGrpSpPr>
          <p:nvPr/>
        </p:nvGrpSpPr>
        <p:grpSpPr bwMode="auto">
          <a:xfrm>
            <a:off x="6400800" y="3810000"/>
            <a:ext cx="355600" cy="381000"/>
            <a:chOff x="2078" y="1680"/>
            <a:chExt cx="1615" cy="1615"/>
          </a:xfrm>
        </p:grpSpPr>
        <p:sp>
          <p:nvSpPr>
            <p:cNvPr id="44"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45"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46"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47"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48"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sp>
          <p:nvSpPr>
            <p:cNvPr id="49" name="Oval 87"/>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grpSp>
      <p:grpSp>
        <p:nvGrpSpPr>
          <p:cNvPr id="29" name="Group 74"/>
          <p:cNvGrpSpPr>
            <a:grpSpLocks/>
          </p:cNvGrpSpPr>
          <p:nvPr/>
        </p:nvGrpSpPr>
        <p:grpSpPr bwMode="auto">
          <a:xfrm>
            <a:off x="6629400" y="4572000"/>
            <a:ext cx="381000" cy="381000"/>
            <a:chOff x="2078" y="1680"/>
            <a:chExt cx="1615" cy="1615"/>
          </a:xfrm>
        </p:grpSpPr>
        <p:sp>
          <p:nvSpPr>
            <p:cNvPr id="30"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31"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32"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33"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34"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sp>
          <p:nvSpPr>
            <p:cNvPr id="35"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grpSp>
      <p:grpSp>
        <p:nvGrpSpPr>
          <p:cNvPr id="72" name="Group 81"/>
          <p:cNvGrpSpPr>
            <a:grpSpLocks/>
          </p:cNvGrpSpPr>
          <p:nvPr/>
        </p:nvGrpSpPr>
        <p:grpSpPr bwMode="auto">
          <a:xfrm>
            <a:off x="7696200" y="5943600"/>
            <a:ext cx="355600" cy="381000"/>
            <a:chOff x="2078" y="1680"/>
            <a:chExt cx="1615" cy="1615"/>
          </a:xfrm>
        </p:grpSpPr>
        <p:sp>
          <p:nvSpPr>
            <p:cNvPr id="73" name="Oval 8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74" name="Oval 8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75" name="Oval 8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76" name="Oval 85"/>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77" name="Oval 8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sp>
          <p:nvSpPr>
            <p:cNvPr id="78" name="Oval 87"/>
            <p:cNvSpPr>
              <a:spLocks noChangeArrowheads="1"/>
            </p:cNvSpPr>
            <p:nvPr/>
          </p:nvSpPr>
          <p:spPr bwMode="gray">
            <a:xfrm>
              <a:off x="2337" y="1939"/>
              <a:ext cx="1096" cy="1098"/>
            </a:xfrm>
            <a:prstGeom prst="ellipse">
              <a:avLst/>
            </a:prstGeom>
            <a:solidFill>
              <a:srgbClr val="92D05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grpSp>
      <p:sp>
        <p:nvSpPr>
          <p:cNvPr id="82" name="AutoShape 52"/>
          <p:cNvSpPr>
            <a:spLocks noChangeArrowheads="1"/>
          </p:cNvSpPr>
          <p:nvPr/>
        </p:nvSpPr>
        <p:spPr bwMode="gray">
          <a:xfrm>
            <a:off x="500547" y="5200995"/>
            <a:ext cx="6553200" cy="519351"/>
          </a:xfrm>
          <a:prstGeom prst="roundRect">
            <a:avLst>
              <a:gd name="adj" fmla="val 50000"/>
            </a:avLst>
          </a:prstGeom>
          <a:solidFill>
            <a:schemeClr val="accent1">
              <a:lumMod val="40000"/>
              <a:lumOff val="60000"/>
            </a:schemeClr>
          </a:solidFill>
          <a:ln>
            <a:noFill/>
          </a:ln>
          <a:effectLst/>
          <a:extLst/>
        </p:spPr>
        <p:txBody>
          <a:bodyPr wrap="square" anchor="ctr">
            <a:spAutoFit/>
          </a:bodyPr>
          <a:lstStyle/>
          <a:p>
            <a:pPr algn="r" rtl="1"/>
            <a:r>
              <a:rPr lang="ar-SA" dirty="0">
                <a:solidFill>
                  <a:srgbClr val="4F271C">
                    <a:shade val="30000"/>
                    <a:satMod val="150000"/>
                  </a:srgbClr>
                </a:solidFill>
                <a:latin typeface="Gill Sans MT"/>
                <a:cs typeface="B Titr" panose="00000700000000000000" pitchFamily="2" charset="-78"/>
              </a:rPr>
              <a:t>تسهيل و كوتاه نمودن فرآيند ارتقاي گروه كاركنان</a:t>
            </a:r>
            <a:endParaRPr lang="en-US" dirty="0">
              <a:solidFill>
                <a:srgbClr val="4F271C">
                  <a:shade val="30000"/>
                  <a:satMod val="150000"/>
                </a:srgbClr>
              </a:solidFill>
              <a:latin typeface="Gill Sans MT"/>
              <a:cs typeface="B Titr" panose="00000700000000000000" pitchFamily="2" charset="-78"/>
            </a:endParaRPr>
          </a:p>
        </p:txBody>
      </p:sp>
      <p:grpSp>
        <p:nvGrpSpPr>
          <p:cNvPr id="22" name="Group 67"/>
          <p:cNvGrpSpPr>
            <a:grpSpLocks/>
          </p:cNvGrpSpPr>
          <p:nvPr/>
        </p:nvGrpSpPr>
        <p:grpSpPr bwMode="auto">
          <a:xfrm>
            <a:off x="7010400" y="5255997"/>
            <a:ext cx="381000" cy="381000"/>
            <a:chOff x="2078" y="1680"/>
            <a:chExt cx="1615" cy="1615"/>
          </a:xfrm>
        </p:grpSpPr>
        <p:sp>
          <p:nvSpPr>
            <p:cNvPr id="23"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24"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25"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26"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27"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grpSp>
      <p:sp>
        <p:nvSpPr>
          <p:cNvPr id="86" name="AutoShape 52"/>
          <p:cNvSpPr>
            <a:spLocks noChangeArrowheads="1"/>
          </p:cNvSpPr>
          <p:nvPr/>
        </p:nvSpPr>
        <p:spPr bwMode="gray">
          <a:xfrm>
            <a:off x="-95372" y="2826070"/>
            <a:ext cx="6553200" cy="519351"/>
          </a:xfrm>
          <a:prstGeom prst="roundRect">
            <a:avLst>
              <a:gd name="adj" fmla="val 50000"/>
            </a:avLst>
          </a:prstGeom>
          <a:solidFill>
            <a:schemeClr val="accent3">
              <a:lumMod val="60000"/>
              <a:lumOff val="40000"/>
            </a:schemeClr>
          </a:solidFill>
          <a:ln>
            <a:noFill/>
          </a:ln>
          <a:effectLst/>
          <a:extLst/>
        </p:spPr>
        <p:txBody>
          <a:bodyPr wrap="square" anchor="ctr">
            <a:spAutoFit/>
          </a:bodyPr>
          <a:lstStyle/>
          <a:p>
            <a:pPr algn="r" rtl="1"/>
            <a:r>
              <a:rPr lang="fa-IR" dirty="0">
                <a:solidFill>
                  <a:srgbClr val="4F271C">
                    <a:shade val="30000"/>
                    <a:satMod val="150000"/>
                  </a:srgbClr>
                </a:solidFill>
                <a:latin typeface="Gill Sans MT"/>
                <a:cs typeface="B Titr" panose="00000700000000000000" pitchFamily="2" charset="-78"/>
              </a:rPr>
              <a:t>توجه به نگهداشت نيروهاي تكنسيني </a:t>
            </a:r>
          </a:p>
        </p:txBody>
      </p:sp>
      <p:grpSp>
        <p:nvGrpSpPr>
          <p:cNvPr id="50" name="Group 60"/>
          <p:cNvGrpSpPr>
            <a:grpSpLocks/>
          </p:cNvGrpSpPr>
          <p:nvPr/>
        </p:nvGrpSpPr>
        <p:grpSpPr bwMode="auto">
          <a:xfrm>
            <a:off x="6400800" y="2895600"/>
            <a:ext cx="381000" cy="381000"/>
            <a:chOff x="2078" y="1680"/>
            <a:chExt cx="1615" cy="1615"/>
          </a:xfrm>
        </p:grpSpPr>
        <p:sp>
          <p:nvSpPr>
            <p:cNvPr id="51"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52"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53"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54"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55"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sp>
          <p:nvSpPr>
            <p:cNvPr id="56"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grpSp>
      <p:sp>
        <p:nvSpPr>
          <p:cNvPr id="84" name="AutoShape 52"/>
          <p:cNvSpPr>
            <a:spLocks noChangeArrowheads="1"/>
          </p:cNvSpPr>
          <p:nvPr/>
        </p:nvSpPr>
        <p:spPr bwMode="gray">
          <a:xfrm>
            <a:off x="114380" y="1988342"/>
            <a:ext cx="6553200" cy="519351"/>
          </a:xfrm>
          <a:prstGeom prst="roundRect">
            <a:avLst>
              <a:gd name="adj" fmla="val 50000"/>
            </a:avLst>
          </a:prstGeom>
          <a:solidFill>
            <a:srgbClr val="FFCC66"/>
          </a:solidFill>
          <a:ln>
            <a:noFill/>
          </a:ln>
          <a:effectLst/>
          <a:extLst/>
        </p:spPr>
        <p:txBody>
          <a:bodyPr wrap="square" anchor="ctr">
            <a:spAutoFit/>
          </a:bodyPr>
          <a:lstStyle/>
          <a:p>
            <a:pPr algn="r" rtl="1"/>
            <a:r>
              <a:rPr lang="fa-IR" dirty="0">
                <a:solidFill>
                  <a:srgbClr val="4F271C">
                    <a:shade val="30000"/>
                    <a:satMod val="150000"/>
                  </a:srgbClr>
                </a:solidFill>
                <a:latin typeface="Gill Sans MT"/>
                <a:cs typeface="B Titr" panose="00000700000000000000" pitchFamily="2" charset="-78"/>
              </a:rPr>
              <a:t>بازآرايي امتيازات با تمركز روي شغل (65% كل امتيازات)</a:t>
            </a:r>
          </a:p>
        </p:txBody>
      </p:sp>
      <p:grpSp>
        <p:nvGrpSpPr>
          <p:cNvPr id="36" name="Group 53"/>
          <p:cNvGrpSpPr>
            <a:grpSpLocks/>
          </p:cNvGrpSpPr>
          <p:nvPr/>
        </p:nvGrpSpPr>
        <p:grpSpPr bwMode="auto">
          <a:xfrm>
            <a:off x="6553200" y="2057400"/>
            <a:ext cx="381000" cy="381000"/>
            <a:chOff x="2078" y="1680"/>
            <a:chExt cx="1615" cy="1615"/>
          </a:xfrm>
        </p:grpSpPr>
        <p:sp>
          <p:nvSpPr>
            <p:cNvPr id="37"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38"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fa-IR"/>
            </a:p>
          </p:txBody>
        </p:sp>
        <p:sp>
          <p:nvSpPr>
            <p:cNvPr id="39"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40"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fa-IR"/>
            </a:p>
          </p:txBody>
        </p:sp>
        <p:sp>
          <p:nvSpPr>
            <p:cNvPr id="41"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sp>
          <p:nvSpPr>
            <p:cNvPr id="42"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fa-IR"/>
            </a:p>
          </p:txBody>
        </p:sp>
      </p:grpSp>
    </p:spTree>
    <p:extLst>
      <p:ext uri="{BB962C8B-B14F-4D97-AF65-F5344CB8AC3E}">
        <p14:creationId xmlns:p14="http://schemas.microsoft.com/office/powerpoint/2010/main" val="372676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9"/>
                                        </p:tgtEl>
                                        <p:attrNameLst>
                                          <p:attrName>style.visibility</p:attrName>
                                        </p:attrNameLst>
                                      </p:cBhvr>
                                      <p:to>
                                        <p:strVal val="visible"/>
                                      </p:to>
                                    </p:set>
                                    <p:anim calcmode="lin" valueType="num">
                                      <p:cBhvr>
                                        <p:cTn id="14" dur="500" fill="hold"/>
                                        <p:tgtEl>
                                          <p:spTgt spid="79"/>
                                        </p:tgtEl>
                                        <p:attrNameLst>
                                          <p:attrName>ppt_w</p:attrName>
                                        </p:attrNameLst>
                                      </p:cBhvr>
                                      <p:tavLst>
                                        <p:tav tm="0">
                                          <p:val>
                                            <p:fltVal val="0"/>
                                          </p:val>
                                        </p:tav>
                                        <p:tav tm="100000">
                                          <p:val>
                                            <p:strVal val="#ppt_w"/>
                                          </p:val>
                                        </p:tav>
                                      </p:tavLst>
                                    </p:anim>
                                    <p:anim calcmode="lin" valueType="num">
                                      <p:cBhvr>
                                        <p:cTn id="15" dur="500" fill="hold"/>
                                        <p:tgtEl>
                                          <p:spTgt spid="79"/>
                                        </p:tgtEl>
                                        <p:attrNameLst>
                                          <p:attrName>ppt_h</p:attrName>
                                        </p:attrNameLst>
                                      </p:cBhvr>
                                      <p:tavLst>
                                        <p:tav tm="0">
                                          <p:val>
                                            <p:fltVal val="0"/>
                                          </p:val>
                                        </p:tav>
                                        <p:tav tm="100000">
                                          <p:val>
                                            <p:strVal val="#ppt_h"/>
                                          </p:val>
                                        </p:tav>
                                      </p:tavLst>
                                    </p:anim>
                                    <p:animEffect transition="in" filter="fade">
                                      <p:cBhvr>
                                        <p:cTn id="16" dur="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p:cTn id="21" dur="500" fill="hold"/>
                                        <p:tgtEl>
                                          <p:spTgt spid="84"/>
                                        </p:tgtEl>
                                        <p:attrNameLst>
                                          <p:attrName>ppt_w</p:attrName>
                                        </p:attrNameLst>
                                      </p:cBhvr>
                                      <p:tavLst>
                                        <p:tav tm="0">
                                          <p:val>
                                            <p:fltVal val="0"/>
                                          </p:val>
                                        </p:tav>
                                        <p:tav tm="100000">
                                          <p:val>
                                            <p:strVal val="#ppt_w"/>
                                          </p:val>
                                        </p:tav>
                                      </p:tavLst>
                                    </p:anim>
                                    <p:anim calcmode="lin" valueType="num">
                                      <p:cBhvr>
                                        <p:cTn id="22" dur="500" fill="hold"/>
                                        <p:tgtEl>
                                          <p:spTgt spid="84"/>
                                        </p:tgtEl>
                                        <p:attrNameLst>
                                          <p:attrName>ppt_h</p:attrName>
                                        </p:attrNameLst>
                                      </p:cBhvr>
                                      <p:tavLst>
                                        <p:tav tm="0">
                                          <p:val>
                                            <p:fltVal val="0"/>
                                          </p:val>
                                        </p:tav>
                                        <p:tav tm="100000">
                                          <p:val>
                                            <p:strVal val="#ppt_h"/>
                                          </p:val>
                                        </p:tav>
                                      </p:tavLst>
                                    </p:anim>
                                    <p:animEffect transition="in" filter="fade">
                                      <p:cBhvr>
                                        <p:cTn id="23" dur="500"/>
                                        <p:tgtEl>
                                          <p:spTgt spid="8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6"/>
                                        </p:tgtEl>
                                        <p:attrNameLst>
                                          <p:attrName>style.visibility</p:attrName>
                                        </p:attrNameLst>
                                      </p:cBhvr>
                                      <p:to>
                                        <p:strVal val="visible"/>
                                      </p:to>
                                    </p:set>
                                    <p:anim calcmode="lin" valueType="num">
                                      <p:cBhvr>
                                        <p:cTn id="28" dur="500" fill="hold"/>
                                        <p:tgtEl>
                                          <p:spTgt spid="86"/>
                                        </p:tgtEl>
                                        <p:attrNameLst>
                                          <p:attrName>ppt_w</p:attrName>
                                        </p:attrNameLst>
                                      </p:cBhvr>
                                      <p:tavLst>
                                        <p:tav tm="0">
                                          <p:val>
                                            <p:fltVal val="0"/>
                                          </p:val>
                                        </p:tav>
                                        <p:tav tm="100000">
                                          <p:val>
                                            <p:strVal val="#ppt_w"/>
                                          </p:val>
                                        </p:tav>
                                      </p:tavLst>
                                    </p:anim>
                                    <p:anim calcmode="lin" valueType="num">
                                      <p:cBhvr>
                                        <p:cTn id="29" dur="500" fill="hold"/>
                                        <p:tgtEl>
                                          <p:spTgt spid="86"/>
                                        </p:tgtEl>
                                        <p:attrNameLst>
                                          <p:attrName>ppt_h</p:attrName>
                                        </p:attrNameLst>
                                      </p:cBhvr>
                                      <p:tavLst>
                                        <p:tav tm="0">
                                          <p:val>
                                            <p:fltVal val="0"/>
                                          </p:val>
                                        </p:tav>
                                        <p:tav tm="100000">
                                          <p:val>
                                            <p:strVal val="#ppt_h"/>
                                          </p:val>
                                        </p:tav>
                                      </p:tavLst>
                                    </p:anim>
                                    <p:animEffect transition="in" filter="fade">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p:cTn id="35" dur="500" fill="hold"/>
                                        <p:tgtEl>
                                          <p:spTgt spid="80"/>
                                        </p:tgtEl>
                                        <p:attrNameLst>
                                          <p:attrName>ppt_w</p:attrName>
                                        </p:attrNameLst>
                                      </p:cBhvr>
                                      <p:tavLst>
                                        <p:tav tm="0">
                                          <p:val>
                                            <p:fltVal val="0"/>
                                          </p:val>
                                        </p:tav>
                                        <p:tav tm="100000">
                                          <p:val>
                                            <p:strVal val="#ppt_w"/>
                                          </p:val>
                                        </p:tav>
                                      </p:tavLst>
                                    </p:anim>
                                    <p:anim calcmode="lin" valueType="num">
                                      <p:cBhvr>
                                        <p:cTn id="36" dur="500" fill="hold"/>
                                        <p:tgtEl>
                                          <p:spTgt spid="80"/>
                                        </p:tgtEl>
                                        <p:attrNameLst>
                                          <p:attrName>ppt_h</p:attrName>
                                        </p:attrNameLst>
                                      </p:cBhvr>
                                      <p:tavLst>
                                        <p:tav tm="0">
                                          <p:val>
                                            <p:fltVal val="0"/>
                                          </p:val>
                                        </p:tav>
                                        <p:tav tm="100000">
                                          <p:val>
                                            <p:strVal val="#ppt_h"/>
                                          </p:val>
                                        </p:tav>
                                      </p:tavLst>
                                    </p:anim>
                                    <p:animEffect transition="in" filter="fade">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animEffect transition="in" filter="fade">
                                      <p:cBhvr>
                                        <p:cTn id="51" dur="500"/>
                                        <p:tgtEl>
                                          <p:spTgt spid="8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500" fill="hold"/>
                                        <p:tgtEl>
                                          <p:spTgt spid="83"/>
                                        </p:tgtEl>
                                        <p:attrNameLst>
                                          <p:attrName>ppt_w</p:attrName>
                                        </p:attrNameLst>
                                      </p:cBhvr>
                                      <p:tavLst>
                                        <p:tav tm="0">
                                          <p:val>
                                            <p:fltVal val="0"/>
                                          </p:val>
                                        </p:tav>
                                        <p:tav tm="100000">
                                          <p:val>
                                            <p:strVal val="#ppt_w"/>
                                          </p:val>
                                        </p:tav>
                                      </p:tavLst>
                                    </p:anim>
                                    <p:anim calcmode="lin" valueType="num">
                                      <p:cBhvr>
                                        <p:cTn id="57" dur="500" fill="hold"/>
                                        <p:tgtEl>
                                          <p:spTgt spid="83"/>
                                        </p:tgtEl>
                                        <p:attrNameLst>
                                          <p:attrName>ppt_h</p:attrName>
                                        </p:attrNameLst>
                                      </p:cBhvr>
                                      <p:tavLst>
                                        <p:tav tm="0">
                                          <p:val>
                                            <p:fltVal val="0"/>
                                          </p:val>
                                        </p:tav>
                                        <p:tav tm="100000">
                                          <p:val>
                                            <p:strVal val="#ppt_h"/>
                                          </p:val>
                                        </p:tav>
                                      </p:tavLst>
                                    </p:anim>
                                    <p:animEffect transition="in" filter="fade">
                                      <p:cBhvr>
                                        <p:cTn id="5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9" grpId="0" animBg="1"/>
      <p:bldP spid="80" grpId="0" animBg="1"/>
      <p:bldP spid="81" grpId="0" animBg="1"/>
      <p:bldP spid="83" grpId="0" animBg="1"/>
      <p:bldP spid="82" grpId="0" animBg="1"/>
      <p:bldP spid="86" grpId="0" animBg="1"/>
      <p:bldP spid="8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ontent Placeholder 2"/>
          <p:cNvSpPr>
            <a:spLocks noGrp="1"/>
          </p:cNvSpPr>
          <p:nvPr>
            <p:ph idx="1"/>
          </p:nvPr>
        </p:nvSpPr>
        <p:spPr>
          <a:xfrm>
            <a:off x="1143000" y="1143000"/>
            <a:ext cx="7479792" cy="3810000"/>
          </a:xfrm>
        </p:spPr>
        <p:txBody>
          <a:bodyPr/>
          <a:lstStyle/>
          <a:p>
            <a:pPr marL="82296" indent="0" algn="ctr" rtl="1">
              <a:buNone/>
            </a:pPr>
            <a:endParaRPr lang="fa-IR" sz="3500" dirty="0" smtClean="0">
              <a:cs typeface="B Titr" panose="00000700000000000000" pitchFamily="2" charset="-78"/>
            </a:endParaRPr>
          </a:p>
          <a:p>
            <a:pPr marL="82296" indent="0" algn="ctr" rtl="1">
              <a:buNone/>
            </a:pPr>
            <a:r>
              <a:rPr lang="ar-SA" sz="3500" dirty="0" smtClean="0">
                <a:cs typeface="B Titr" panose="00000700000000000000" pitchFamily="2" charset="-78"/>
              </a:rPr>
              <a:t>دستورالعمل </a:t>
            </a:r>
            <a:r>
              <a:rPr lang="ar-SA" sz="3500" dirty="0">
                <a:cs typeface="B Titr" panose="00000700000000000000" pitchFamily="2" charset="-78"/>
              </a:rPr>
              <a:t>شماره </a:t>
            </a:r>
            <a:r>
              <a:rPr lang="fa-IR" sz="3500" dirty="0" smtClean="0">
                <a:cs typeface="B Titr" panose="00000700000000000000" pitchFamily="2" charset="-78"/>
              </a:rPr>
              <a:t>2</a:t>
            </a:r>
          </a:p>
          <a:p>
            <a:pPr marL="82296" indent="0" algn="ctr" rtl="1">
              <a:buNone/>
            </a:pPr>
            <a:endParaRPr lang="en-US" sz="3500" b="1" i="1" dirty="0">
              <a:cs typeface="B Titr" panose="00000700000000000000" pitchFamily="2" charset="-78"/>
            </a:endParaRPr>
          </a:p>
          <a:p>
            <a:pPr marL="82296" indent="0" algn="ctr" rtl="1">
              <a:buNone/>
            </a:pPr>
            <a:r>
              <a:rPr lang="ar-SA" sz="3500" dirty="0" smtClean="0">
                <a:cs typeface="B Titr" panose="00000700000000000000" pitchFamily="2" charset="-78"/>
              </a:rPr>
              <a:t>نحوه</a:t>
            </a:r>
            <a:r>
              <a:rPr lang="fa-IR" sz="3500" dirty="0" smtClean="0">
                <a:cs typeface="B Titr" panose="00000700000000000000" pitchFamily="2" charset="-78"/>
              </a:rPr>
              <a:t> </a:t>
            </a:r>
            <a:r>
              <a:rPr lang="ar-SA" sz="3500" dirty="0" smtClean="0">
                <a:cs typeface="B Titr" panose="00000700000000000000" pitchFamily="2" charset="-78"/>
              </a:rPr>
              <a:t>احتساب تجربه</a:t>
            </a:r>
            <a:endParaRPr lang="en-US" sz="3500" dirty="0">
              <a:cs typeface="B Titr" panose="00000700000000000000" pitchFamily="2" charset="-78"/>
            </a:endParaRPr>
          </a:p>
        </p:txBody>
      </p:sp>
      <p:sp>
        <p:nvSpPr>
          <p:cNvPr id="2" name="Rectangle 1"/>
          <p:cNvSpPr/>
          <p:nvPr/>
        </p:nvSpPr>
        <p:spPr>
          <a:xfrm>
            <a:off x="533400" y="4577841"/>
            <a:ext cx="8077200" cy="1323439"/>
          </a:xfrm>
          <a:prstGeom prst="rect">
            <a:avLst/>
          </a:prstGeom>
        </p:spPr>
        <p:txBody>
          <a:bodyPr wrap="square">
            <a:spAutoFit/>
          </a:bodyPr>
          <a:lstStyle/>
          <a:p>
            <a:pPr algn="r">
              <a:lnSpc>
                <a:spcPct val="200000"/>
              </a:lnSpc>
            </a:pPr>
            <a:r>
              <a:rPr lang="fa-IR" sz="2000" b="1" dirty="0">
                <a:cs typeface="B Titr" panose="00000700000000000000" pitchFamily="2" charset="-78"/>
              </a:rPr>
              <a:t>منظور از تجربه آن بخش از سوابق خدمت فرد است که سبب افزایش مهارت‏های وی شده و به ترتیب مقرر در این دستورالعمل در تعیین گروه شغلی مورد محاسبه قرار خواهد </a:t>
            </a:r>
            <a:r>
              <a:rPr lang="fa-IR" sz="2000" b="1" dirty="0" smtClean="0">
                <a:cs typeface="B Titr" panose="00000700000000000000" pitchFamily="2" charset="-78"/>
              </a:rPr>
              <a:t>گرفت.</a:t>
            </a:r>
            <a:endParaRPr lang="en-US" sz="2000" b="1" dirty="0">
              <a:cs typeface="B Titr" panose="00000700000000000000" pitchFamily="2" charset="-78"/>
            </a:endParaRPr>
          </a:p>
        </p:txBody>
      </p:sp>
    </p:spTree>
    <p:extLst>
      <p:ext uri="{BB962C8B-B14F-4D97-AF65-F5344CB8AC3E}">
        <p14:creationId xmlns:p14="http://schemas.microsoft.com/office/powerpoint/2010/main" val="3670629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fa-IR" sz="1800" dirty="0" smtClean="0">
                <a:solidFill>
                  <a:srgbClr val="0070C0"/>
                </a:solidFill>
                <a:cs typeface="B Titr" panose="00000700000000000000" pitchFamily="2" charset="-78"/>
              </a:rPr>
              <a:t>1</a:t>
            </a:r>
            <a:r>
              <a:rPr lang="ar-SA" sz="1800" dirty="0" smtClean="0">
                <a:solidFill>
                  <a:srgbClr val="0070C0"/>
                </a:solidFill>
                <a:cs typeface="B Titr" panose="00000700000000000000" pitchFamily="2" charset="-78"/>
              </a:rPr>
              <a:t>-1- </a:t>
            </a:r>
            <a:r>
              <a:rPr lang="ar-SA" sz="1800" dirty="0">
                <a:solidFill>
                  <a:srgbClr val="0070C0"/>
                </a:solidFill>
                <a:cs typeface="B Titr" panose="00000700000000000000" pitchFamily="2" charset="-78"/>
              </a:rPr>
              <a:t>تجربه مرتبط</a:t>
            </a:r>
          </a:p>
          <a:p>
            <a:pPr marL="82296" indent="0" algn="just" rtl="1">
              <a:lnSpc>
                <a:spcPct val="150000"/>
              </a:lnSpc>
              <a:buNone/>
            </a:pPr>
            <a:r>
              <a:rPr lang="ar-SA" sz="1600" dirty="0">
                <a:cs typeface="B Titr" panose="00000700000000000000" pitchFamily="2" charset="-78"/>
              </a:rPr>
              <a:t>آن قسمت از سوابق خدمت فرد است که منطبق با شرح وظیفه مندرج در شناسنامه شغل مورد تصدی او باشد. (مانند سوابق کارشناس اداري براي کارشناس اداري و کارشناس فني براي کارشناس فني)</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800" dirty="0">
                <a:solidFill>
                  <a:srgbClr val="0070C0"/>
                </a:solidFill>
                <a:cs typeface="B Titr" panose="00000700000000000000" pitchFamily="2" charset="-78"/>
              </a:rPr>
              <a:t>2-1- تجربه مشابه</a:t>
            </a:r>
          </a:p>
          <a:p>
            <a:pPr marL="82296" indent="0" algn="just" rtl="1">
              <a:lnSpc>
                <a:spcPct val="150000"/>
              </a:lnSpc>
              <a:buNone/>
            </a:pPr>
            <a:r>
              <a:rPr lang="ar-SA" sz="1600" dirty="0">
                <a:cs typeface="B Titr" panose="00000700000000000000" pitchFamily="2" charset="-78"/>
              </a:rPr>
              <a:t>آن قسمت از سوابق خدمت فرد است که در زمینه شغل مورد تصدی او باشد (مانند سوابق شغل کمک کارشناس اداری برای کارشناس اداری، تکنسین فنی برای کارشناس فنی</a:t>
            </a:r>
            <a:r>
              <a:rPr lang="ar-SA" sz="1600" dirty="0" smtClean="0">
                <a:cs typeface="B Titr" panose="00000700000000000000" pitchFamily="2" charset="-78"/>
              </a:rPr>
              <a:t>)</a:t>
            </a:r>
            <a:endParaRPr lang="fa-IR" sz="1600" dirty="0" smtClean="0">
              <a:cs typeface="B Titr" panose="00000700000000000000" pitchFamily="2" charset="-78"/>
            </a:endParaRPr>
          </a:p>
          <a:p>
            <a:pPr marL="82296" indent="0" algn="just" rtl="1">
              <a:lnSpc>
                <a:spcPct val="150000"/>
              </a:lnSpc>
              <a:buNone/>
            </a:pPr>
            <a:endParaRPr lang="fa-IR" sz="1600" dirty="0" smtClean="0">
              <a:cs typeface="B Titr" panose="00000700000000000000" pitchFamily="2" charset="-78"/>
            </a:endParaRPr>
          </a:p>
          <a:p>
            <a:pPr marL="82296" indent="0" algn="just" rtl="1">
              <a:lnSpc>
                <a:spcPct val="150000"/>
              </a:lnSpc>
              <a:buNone/>
            </a:pPr>
            <a:r>
              <a:rPr lang="fa-IR" sz="1800" dirty="0">
                <a:solidFill>
                  <a:srgbClr val="0070C0"/>
                </a:solidFill>
                <a:cs typeface="B Titr" panose="00000700000000000000" pitchFamily="2" charset="-78"/>
              </a:rPr>
              <a:t>3</a:t>
            </a:r>
            <a:r>
              <a:rPr lang="ar-SA" sz="1800" dirty="0" smtClean="0">
                <a:solidFill>
                  <a:srgbClr val="0070C0"/>
                </a:solidFill>
                <a:cs typeface="B Titr" panose="00000700000000000000" pitchFamily="2" charset="-78"/>
              </a:rPr>
              <a:t> </a:t>
            </a:r>
            <a:r>
              <a:rPr lang="ar-SA" sz="1800" dirty="0">
                <a:solidFill>
                  <a:srgbClr val="0070C0"/>
                </a:solidFill>
                <a:cs typeface="B Titr" panose="00000700000000000000" pitchFamily="2" charset="-78"/>
              </a:rPr>
              <a:t>-1- تجربه غیر مرتبط  </a:t>
            </a:r>
          </a:p>
          <a:p>
            <a:pPr marL="82296" indent="0" algn="just" rtl="1">
              <a:lnSpc>
                <a:spcPct val="150000"/>
              </a:lnSpc>
              <a:buNone/>
            </a:pPr>
            <a:r>
              <a:rPr lang="ar-SA" sz="1600" dirty="0">
                <a:cs typeface="B Titr" panose="00000700000000000000" pitchFamily="2" charset="-78"/>
              </a:rPr>
              <a:t>آن قسمت از سوابق خدمت فرد است که مرتبط یا مشابه با شغل مورد تصدی او نباشد. (مانند سوابق شغل کمک‌کارشناس اداری برای کارشناس فنی يا بالعکس)</a:t>
            </a: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CC00"/>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2</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2291255" y="211240"/>
            <a:ext cx="366036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Font typeface="Arial" charset="0"/>
              <a:buNone/>
            </a:pPr>
            <a:r>
              <a:rPr lang="ar-SA" dirty="0" smtClean="0">
                <a:cs typeface="B Titr" panose="00000700000000000000" pitchFamily="2" charset="-78"/>
              </a:rPr>
              <a:t>نحوه</a:t>
            </a:r>
            <a:r>
              <a:rPr lang="fa-IR" dirty="0" smtClean="0">
                <a:cs typeface="B Titr" panose="00000700000000000000" pitchFamily="2" charset="-78"/>
              </a:rPr>
              <a:t> </a:t>
            </a:r>
            <a:r>
              <a:rPr lang="ar-SA" dirty="0" smtClean="0">
                <a:cs typeface="B Titr" panose="00000700000000000000" pitchFamily="2" charset="-78"/>
              </a:rPr>
              <a:t>احتساب تجربه</a:t>
            </a:r>
            <a:endParaRPr lang="en-US" dirty="0">
              <a:cs typeface="B Titr" panose="00000700000000000000" pitchFamily="2" charset="-78"/>
            </a:endParaRPr>
          </a:p>
        </p:txBody>
      </p:sp>
    </p:spTree>
    <p:extLst>
      <p:ext uri="{BB962C8B-B14F-4D97-AF65-F5344CB8AC3E}">
        <p14:creationId xmlns:p14="http://schemas.microsoft.com/office/powerpoint/2010/main" val="299862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600" dirty="0" smtClean="0">
                    <a:cs typeface="B Titr" panose="00000700000000000000" pitchFamily="2" charset="-78"/>
                  </a:rPr>
                  <a:t> </a:t>
                </a:r>
                <a:r>
                  <a:rPr lang="ar-SA" sz="1600" dirty="0">
                    <a:cs typeface="B Titr" panose="00000700000000000000" pitchFamily="2" charset="-78"/>
                  </a:rPr>
                  <a:t>در صورتیکه کسور حق بیمه مدت خدمت نظام وظیفه در صندوق بازنشستگی تامین اجتماعی پرداخت شده باشد، بعنوان تجربه مرتبط محسوب می‏گردد.</a:t>
                </a:r>
              </a:p>
              <a:p>
                <a:pPr marL="82296" indent="0" algn="just" rtl="1">
                  <a:lnSpc>
                    <a:spcPct val="150000"/>
                  </a:lnSpc>
                  <a:buNone/>
                </a:pPr>
                <a:r>
                  <a:rPr lang="ar-SA" sz="1600" dirty="0">
                    <a:cs typeface="B Titr" panose="00000700000000000000" pitchFamily="2" charset="-78"/>
                  </a:rPr>
                  <a:t>2- تشخیص مرتبط، مشابه و یا غیر مرتبط بودن سابقه خدمت با رعایت کلیه ضوابط فوق بر عهده کمیته می‏باشد.</a:t>
                </a:r>
              </a:p>
              <a:p>
                <a:pPr marL="82296" indent="0" algn="just" rtl="1">
                  <a:lnSpc>
                    <a:spcPct val="150000"/>
                  </a:lnSpc>
                  <a:buNone/>
                </a:pPr>
                <a:r>
                  <a:rPr lang="ar-SA" sz="1600" dirty="0">
                    <a:cs typeface="B Titr" panose="00000700000000000000" pitchFamily="2" charset="-78"/>
                  </a:rPr>
                  <a:t>3- ترتیب محاسبه سوابق تجربی در این طرح به شرح ذیل خواهد بود:‌</a:t>
                </a:r>
              </a:p>
              <a:p>
                <a:pPr lvl="0" algn="just" rtl="1"/>
                <a:r>
                  <a:rPr lang="ar-SA" sz="1600" dirty="0" smtClean="0">
                    <a:solidFill>
                      <a:srgbClr val="0070C0"/>
                    </a:solidFill>
                    <a:cs typeface="B Titr" panose="00000700000000000000" pitchFamily="2" charset="-78"/>
                  </a:rPr>
                  <a:t>کلیه </a:t>
                </a:r>
                <a:r>
                  <a:rPr lang="ar-SA" sz="1600" dirty="0">
                    <a:solidFill>
                      <a:srgbClr val="0070C0"/>
                    </a:solidFill>
                    <a:cs typeface="B Titr" panose="00000700000000000000" pitchFamily="2" charset="-78"/>
                  </a:rPr>
                  <a:t>سوابق مرتبط</a:t>
                </a:r>
                <a:endParaRPr lang="en-US" sz="1600" dirty="0">
                  <a:solidFill>
                    <a:srgbClr val="0070C0"/>
                  </a:solidFill>
                  <a:cs typeface="B Titr" panose="00000700000000000000" pitchFamily="2" charset="-78"/>
                </a:endParaRPr>
              </a:p>
              <a:p>
                <a:pPr lvl="0" algn="just" rtl="1"/>
                <a14:m>
                  <m:oMath xmlns:m="http://schemas.openxmlformats.org/officeDocument/2006/math">
                    <m:f>
                      <m:fPr>
                        <m:ctrlPr>
                          <a:rPr lang="en-US" sz="1600" i="1">
                            <a:solidFill>
                              <a:srgbClr val="0070C0"/>
                            </a:solidFill>
                            <a:latin typeface="Cambria Math" panose="02040503050406030204" pitchFamily="18" charset="0"/>
                            <a:cs typeface="B Titr" panose="00000700000000000000" pitchFamily="2" charset="-78"/>
                          </a:rPr>
                        </m:ctrlPr>
                      </m:fPr>
                      <m:num>
                        <m:r>
                          <m:rPr>
                            <m:nor/>
                          </m:rPr>
                          <a:rPr lang="ar-SA" sz="1600">
                            <a:solidFill>
                              <a:srgbClr val="0070C0"/>
                            </a:solidFill>
                            <a:cs typeface="B Titr" panose="00000700000000000000" pitchFamily="2" charset="-78"/>
                          </a:rPr>
                          <m:t>2</m:t>
                        </m:r>
                      </m:num>
                      <m:den>
                        <m:r>
                          <m:rPr>
                            <m:nor/>
                          </m:rPr>
                          <a:rPr lang="ar-SA" sz="1600">
                            <a:solidFill>
                              <a:srgbClr val="0070C0"/>
                            </a:solidFill>
                            <a:cs typeface="B Titr" panose="00000700000000000000" pitchFamily="2" charset="-78"/>
                          </a:rPr>
                          <m:t>3</m:t>
                        </m:r>
                      </m:den>
                    </m:f>
                  </m:oMath>
                </a14:m>
                <a:r>
                  <a:rPr lang="en-US" sz="1600" dirty="0">
                    <a:solidFill>
                      <a:srgbClr val="0070C0"/>
                    </a:solidFill>
                    <a:cs typeface="B Titr" panose="00000700000000000000" pitchFamily="2" charset="-78"/>
                  </a:rPr>
                  <a:t> </a:t>
                </a:r>
                <a:r>
                  <a:rPr lang="ar-SA" sz="1600" dirty="0">
                    <a:solidFill>
                      <a:srgbClr val="0070C0"/>
                    </a:solidFill>
                    <a:cs typeface="B Titr" panose="00000700000000000000" pitchFamily="2" charset="-78"/>
                  </a:rPr>
                  <a:t>سوابق مشابه</a:t>
                </a:r>
                <a:endParaRPr lang="en-US" sz="1600" dirty="0">
                  <a:solidFill>
                    <a:srgbClr val="0070C0"/>
                  </a:solidFill>
                  <a:cs typeface="B Titr" panose="00000700000000000000" pitchFamily="2" charset="-78"/>
                </a:endParaRPr>
              </a:p>
              <a:p>
                <a:pPr lvl="0" algn="just" rtl="1"/>
                <a14:m>
                  <m:oMath xmlns:m="http://schemas.openxmlformats.org/officeDocument/2006/math">
                    <m:f>
                      <m:fPr>
                        <m:ctrlPr>
                          <a:rPr lang="en-US" sz="1600" i="1">
                            <a:solidFill>
                              <a:srgbClr val="0070C0"/>
                            </a:solidFill>
                            <a:latin typeface="Cambria Math" panose="02040503050406030204" pitchFamily="18" charset="0"/>
                            <a:cs typeface="B Titr" panose="00000700000000000000" pitchFamily="2" charset="-78"/>
                          </a:rPr>
                        </m:ctrlPr>
                      </m:fPr>
                      <m:num>
                        <m:r>
                          <m:rPr>
                            <m:nor/>
                          </m:rPr>
                          <a:rPr lang="ar-SA" sz="1600">
                            <a:solidFill>
                              <a:srgbClr val="0070C0"/>
                            </a:solidFill>
                            <a:cs typeface="B Titr" panose="00000700000000000000" pitchFamily="2" charset="-78"/>
                          </a:rPr>
                          <m:t>1</m:t>
                        </m:r>
                      </m:num>
                      <m:den>
                        <m:r>
                          <m:rPr>
                            <m:nor/>
                          </m:rPr>
                          <a:rPr lang="ar-SA" sz="1600">
                            <a:solidFill>
                              <a:srgbClr val="0070C0"/>
                            </a:solidFill>
                            <a:cs typeface="B Titr" panose="00000700000000000000" pitchFamily="2" charset="-78"/>
                          </a:rPr>
                          <m:t>3</m:t>
                        </m:r>
                      </m:den>
                    </m:f>
                  </m:oMath>
                </a14:m>
                <a:r>
                  <a:rPr lang="en-US" sz="1600" dirty="0">
                    <a:solidFill>
                      <a:srgbClr val="0070C0"/>
                    </a:solidFill>
                    <a:cs typeface="B Titr" panose="00000700000000000000" pitchFamily="2" charset="-78"/>
                  </a:rPr>
                  <a:t> </a:t>
                </a:r>
                <a:r>
                  <a:rPr lang="ar-SA" sz="1600" dirty="0">
                    <a:solidFill>
                      <a:srgbClr val="0070C0"/>
                    </a:solidFill>
                    <a:cs typeface="B Titr" panose="00000700000000000000" pitchFamily="2" charset="-78"/>
                  </a:rPr>
                  <a:t>سوابق غیر </a:t>
                </a:r>
                <a:r>
                  <a:rPr lang="ar-SA" sz="1600" dirty="0" smtClean="0">
                    <a:solidFill>
                      <a:srgbClr val="0070C0"/>
                    </a:solidFill>
                    <a:cs typeface="B Titr" panose="00000700000000000000" pitchFamily="2" charset="-78"/>
                  </a:rPr>
                  <a:t>مرتبط</a:t>
                </a:r>
                <a:endParaRPr lang="fa-IR" sz="1600" dirty="0" smtClean="0">
                  <a:solidFill>
                    <a:srgbClr val="0070C0"/>
                  </a:solidFill>
                  <a:cs typeface="B Titr" panose="00000700000000000000" pitchFamily="2" charset="-78"/>
                </a:endParaRPr>
              </a:p>
              <a:p>
                <a:pPr lvl="0" algn="just" rtl="1"/>
                <a:endParaRPr lang="en-US" sz="1600" dirty="0">
                  <a:cs typeface="B Titr" panose="00000700000000000000" pitchFamily="2" charset="-78"/>
                </a:endParaRP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457199" y="976184"/>
                <a:ext cx="8174381" cy="5424616"/>
              </a:xfrm>
              <a:blipFill>
                <a:blip r:embed="rId2"/>
                <a:stretch>
                  <a:fillRect l="-895" r="-373"/>
                </a:stretch>
              </a:blipFill>
            </p:spPr>
            <p:txBody>
              <a:bodyPr/>
              <a:lstStyle/>
              <a:p>
                <a:r>
                  <a:rPr lang="en-US">
                    <a:noFill/>
                  </a:rPr>
                  <a:t> </a:t>
                </a:r>
              </a:p>
            </p:txBody>
          </p:sp>
        </mc:Fallback>
      </mc:AlternateContent>
      <p:sp>
        <p:nvSpPr>
          <p:cNvPr id="10" name="Freeform 65"/>
          <p:cNvSpPr>
            <a:spLocks/>
          </p:cNvSpPr>
          <p:nvPr/>
        </p:nvSpPr>
        <p:spPr bwMode="auto">
          <a:xfrm>
            <a:off x="469218" y="152400"/>
            <a:ext cx="8152268"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CC00"/>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2</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2291255" y="211240"/>
            <a:ext cx="366036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Font typeface="Arial" charset="0"/>
              <a:buNone/>
            </a:pPr>
            <a:r>
              <a:rPr lang="ar-SA" dirty="0" smtClean="0">
                <a:cs typeface="B Titr" panose="00000700000000000000" pitchFamily="2" charset="-78"/>
              </a:rPr>
              <a:t>نحوه</a:t>
            </a:r>
            <a:r>
              <a:rPr lang="fa-IR" dirty="0" smtClean="0">
                <a:cs typeface="B Titr" panose="00000700000000000000" pitchFamily="2" charset="-78"/>
              </a:rPr>
              <a:t> </a:t>
            </a:r>
            <a:r>
              <a:rPr lang="ar-SA" dirty="0" smtClean="0">
                <a:cs typeface="B Titr" panose="00000700000000000000" pitchFamily="2" charset="-78"/>
              </a:rPr>
              <a:t>احتساب تجربه</a:t>
            </a:r>
            <a:endParaRPr lang="en-US" dirty="0">
              <a:cs typeface="B Titr" panose="00000700000000000000" pitchFamily="2" charset="-78"/>
            </a:endParaRPr>
          </a:p>
        </p:txBody>
      </p:sp>
    </p:spTree>
    <p:extLst>
      <p:ext uri="{BB962C8B-B14F-4D97-AF65-F5344CB8AC3E}">
        <p14:creationId xmlns:p14="http://schemas.microsoft.com/office/powerpoint/2010/main" val="3652349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fa-IR" sz="1600" dirty="0" smtClean="0">
                <a:cs typeface="B Titr" panose="00000700000000000000" pitchFamily="2" charset="-78"/>
              </a:rPr>
              <a:t>1-4 -</a:t>
            </a:r>
            <a:r>
              <a:rPr lang="ar-SA" sz="1600" dirty="0" smtClean="0">
                <a:cs typeface="B Titr" panose="00000700000000000000" pitchFamily="2" charset="-78"/>
              </a:rPr>
              <a:t>در </a:t>
            </a:r>
            <a:r>
              <a:rPr lang="ar-SA" sz="1600" dirty="0">
                <a:cs typeface="B Titr" panose="00000700000000000000" pitchFamily="2" charset="-78"/>
              </a:rPr>
              <a:t>احتساب سوابق تجربی خارج از صنعت آب و برق در صورت تایید کمیته، سوابق مرتبط تا سقف 10 سال، سوابق مشابه تا سقف 5 سال و با ارایه مدارک زیر قابل محاسبه می‏باشد. ضمناً سوابق غیر مرتبط خارج از صنعت آب و برق قابل محاسبه نمی‏باشد.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گواهی سابقه کار با قید تاریخ شروع، استمرار، خاتمه، تمام وقت بودن و نوع وظایف یا عنوان شغل یا مشاغل مورد تصدی و محل فعالیت، مشروط به تناسب مدرک تحصیلی با شغل</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2-4- تاییدیه پرداخت حق بیمه صادره از سازمان تامین اجتماعی و یا سایر صندوقهای بازنشستگی معتبر کشور، مشروط بر انتقال سوابق بیمه ای به صندوق تامین اجتماعی توسط ذینفع</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solidFill>
                  <a:srgbClr val="0070C0"/>
                </a:solidFill>
                <a:cs typeface="B Titr" panose="00000700000000000000" pitchFamily="2" charset="-78"/>
              </a:rPr>
              <a:t>تبصره- سوابق کارکنان شاغل در بخش پیمانکاری صنعت آب و برق، مشمول محدودیت این بند نمی‏باشد</a:t>
            </a:r>
            <a:r>
              <a:rPr lang="ar-SA" sz="1600" dirty="0">
                <a:cs typeface="B Titr" panose="00000700000000000000" pitchFamily="2" charset="-78"/>
              </a:rPr>
              <a:t>.</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600" dirty="0">
              <a:cs typeface="B Titr" panose="00000700000000000000" pitchFamily="2" charset="-78"/>
            </a:endParaRP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CC00"/>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2</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2291255" y="211240"/>
            <a:ext cx="366036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Font typeface="Arial" charset="0"/>
              <a:buNone/>
            </a:pPr>
            <a:r>
              <a:rPr lang="ar-SA" dirty="0" smtClean="0">
                <a:cs typeface="B Titr" panose="00000700000000000000" pitchFamily="2" charset="-78"/>
              </a:rPr>
              <a:t>نحوه</a:t>
            </a:r>
            <a:r>
              <a:rPr lang="fa-IR" dirty="0" smtClean="0">
                <a:cs typeface="B Titr" panose="00000700000000000000" pitchFamily="2" charset="-78"/>
              </a:rPr>
              <a:t> </a:t>
            </a:r>
            <a:r>
              <a:rPr lang="ar-SA" dirty="0" smtClean="0">
                <a:cs typeface="B Titr" panose="00000700000000000000" pitchFamily="2" charset="-78"/>
              </a:rPr>
              <a:t>احتساب تجربه</a:t>
            </a:r>
            <a:endParaRPr lang="en-US" dirty="0">
              <a:cs typeface="B Titr" panose="00000700000000000000" pitchFamily="2" charset="-78"/>
            </a:endParaRPr>
          </a:p>
        </p:txBody>
      </p:sp>
    </p:spTree>
    <p:extLst>
      <p:ext uri="{BB962C8B-B14F-4D97-AF65-F5344CB8AC3E}">
        <p14:creationId xmlns:p14="http://schemas.microsoft.com/office/powerpoint/2010/main" val="22305796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fa-IR" sz="1600" dirty="0">
                <a:cs typeface="B Titr" panose="00000700000000000000" pitchFamily="2" charset="-78"/>
              </a:rPr>
              <a:t>5</a:t>
            </a:r>
            <a:r>
              <a:rPr lang="ar-SA" sz="1600" dirty="0" smtClean="0">
                <a:cs typeface="B Titr" panose="00000700000000000000" pitchFamily="2" charset="-78"/>
              </a:rPr>
              <a:t>- </a:t>
            </a:r>
            <a:r>
              <a:rPr lang="ar-SA" sz="1600" dirty="0">
                <a:cs typeface="B Titr" panose="00000700000000000000" pitchFamily="2" charset="-78"/>
              </a:rPr>
              <a:t>سوابق خدمت کارکنانی که در حین خدمت موفق به اخذ مدرک تحصیلی بالاتر می‏شوند در صورت انتصاب به پست کارشناسی، حسب نوع سابقه، براساس بندهاي 3،2،1 و 4 محاسبه می‏شود.</a:t>
            </a:r>
          </a:p>
          <a:p>
            <a:pPr marL="82296" indent="0" algn="just" rtl="1">
              <a:lnSpc>
                <a:spcPct val="150000"/>
              </a:lnSpc>
              <a:buNone/>
            </a:pPr>
            <a:r>
              <a:rPr lang="ar-SA" sz="1600" dirty="0">
                <a:cs typeface="B Titr" panose="00000700000000000000" pitchFamily="2" charset="-78"/>
              </a:rPr>
              <a:t>تبصره1- حداکثر دو سوم </a:t>
            </a:r>
            <a:r>
              <a:rPr lang="ar-SA" sz="1600" dirty="0" smtClean="0">
                <a:cs typeface="B Titr" panose="00000700000000000000" pitchFamily="2" charset="-78"/>
              </a:rPr>
              <a:t>(</a:t>
            </a:r>
            <a:r>
              <a:rPr lang="fa-IR" sz="1600" dirty="0" smtClean="0">
                <a:cs typeface="B Titr" panose="00000700000000000000" pitchFamily="2" charset="-78"/>
              </a:rPr>
              <a:t>3</a:t>
            </a:r>
            <a:r>
              <a:rPr lang="ar-SA" sz="1600" dirty="0" smtClean="0">
                <a:cs typeface="B Titr" panose="00000700000000000000" pitchFamily="2" charset="-78"/>
              </a:rPr>
              <a:t> /</a:t>
            </a:r>
            <a:r>
              <a:rPr lang="fa-IR" sz="1600" dirty="0" smtClean="0">
                <a:cs typeface="B Titr" panose="00000700000000000000" pitchFamily="2" charset="-78"/>
              </a:rPr>
              <a:t>2</a:t>
            </a:r>
            <a:r>
              <a:rPr lang="ar-SA" sz="1600" dirty="0" smtClean="0">
                <a:cs typeface="B Titr" panose="00000700000000000000" pitchFamily="2" charset="-78"/>
              </a:rPr>
              <a:t> </a:t>
            </a:r>
            <a:r>
              <a:rPr lang="ar-SA" sz="1600" dirty="0">
                <a:cs typeface="B Titr" panose="00000700000000000000" pitchFamily="2" charset="-78"/>
              </a:rPr>
              <a:t>) سوابق کارکنان با مدرک تحصيلي کمتر از ليسانس براي مشاغلي که شرايط احراز آن ليسانس و بالاتر مي باشد با رعايت اين ماده، قابل احتساب مي باشد.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تبصره2- در صورتی که اعمال مدرک تحصیلی جدید منجر به کاهش گروه فرد شود، گروه فعلی فرد تا زمان احراز شرایط ارتقا به گروه بالاتر در مقطع تحصیلی جدید، حفظ می شود. </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6- در صورت جابجايي و تغيير شغل، سوابق قبلي کارکنان جهت تعيين گروه شغلي با رعايت شرايط احراز شغل مطابق بند 3 اين دستورالعمل محاسبه </a:t>
            </a:r>
            <a:r>
              <a:rPr lang="ar-SA" sz="1600" dirty="0" smtClean="0">
                <a:cs typeface="B Titr" panose="00000700000000000000" pitchFamily="2" charset="-78"/>
              </a:rPr>
              <a:t>مي</a:t>
            </a:r>
            <a:r>
              <a:rPr lang="fa-IR" sz="1600" dirty="0" smtClean="0">
                <a:cs typeface="B Titr" panose="00000700000000000000" pitchFamily="2" charset="-78"/>
              </a:rPr>
              <a:t>‌شود.</a:t>
            </a:r>
            <a:endParaRPr lang="en-US" sz="1600" dirty="0">
              <a:cs typeface="B Titr" panose="00000700000000000000" pitchFamily="2" charset="-78"/>
            </a:endParaRP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CC00"/>
          </a:solidFill>
          <a:ln>
            <a:noFill/>
          </a:ln>
          <a:extLst/>
        </p:spPr>
        <p:txBody>
          <a:bodyPr lIns="108000" tIns="0" rIns="0" bIns="36000" anchor="ctr"/>
          <a:lstStyle/>
          <a:p>
            <a:pPr algn="r" rtl="1"/>
            <a:r>
              <a:rPr lang="fa-IR" altLang="zh-CN"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2</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2291255" y="211240"/>
            <a:ext cx="366036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Font typeface="Arial" charset="0"/>
              <a:buNone/>
            </a:pPr>
            <a:r>
              <a:rPr lang="ar-SA" dirty="0" smtClean="0">
                <a:cs typeface="B Titr" panose="00000700000000000000" pitchFamily="2" charset="-78"/>
              </a:rPr>
              <a:t>نحوه</a:t>
            </a:r>
            <a:r>
              <a:rPr lang="fa-IR" dirty="0" smtClean="0">
                <a:cs typeface="B Titr" panose="00000700000000000000" pitchFamily="2" charset="-78"/>
              </a:rPr>
              <a:t> </a:t>
            </a:r>
            <a:r>
              <a:rPr lang="ar-SA" dirty="0" smtClean="0">
                <a:cs typeface="B Titr" panose="00000700000000000000" pitchFamily="2" charset="-78"/>
              </a:rPr>
              <a:t>احتساب تجربه</a:t>
            </a:r>
            <a:endParaRPr lang="en-US" dirty="0">
              <a:cs typeface="B Titr" panose="00000700000000000000" pitchFamily="2" charset="-78"/>
            </a:endParaRPr>
          </a:p>
        </p:txBody>
      </p:sp>
    </p:spTree>
    <p:extLst>
      <p:ext uri="{BB962C8B-B14F-4D97-AF65-F5344CB8AC3E}">
        <p14:creationId xmlns:p14="http://schemas.microsoft.com/office/powerpoint/2010/main" val="1687480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idx="1"/>
          </p:nvPr>
        </p:nvSpPr>
        <p:spPr>
          <a:xfrm>
            <a:off x="1219200" y="1981200"/>
            <a:ext cx="7726680" cy="2133600"/>
          </a:xfrm>
        </p:spPr>
        <p:txBody>
          <a:bodyPr/>
          <a:lstStyle/>
          <a:p>
            <a:pPr marL="82296" indent="0" algn="ctr" rtl="1">
              <a:buNone/>
            </a:pPr>
            <a:r>
              <a:rPr lang="ar-SA" sz="3500" dirty="0">
                <a:cs typeface="B Titr" panose="00000700000000000000" pitchFamily="2" charset="-78"/>
              </a:rPr>
              <a:t>دستورالعمل شماره 3  </a:t>
            </a:r>
            <a:endParaRPr lang="en-US" sz="3500" b="1" i="1" dirty="0">
              <a:cs typeface="B Titr" panose="00000700000000000000" pitchFamily="2" charset="-78"/>
            </a:endParaRPr>
          </a:p>
          <a:p>
            <a:pPr marL="82296" indent="0" algn="ctr" rtl="1">
              <a:buNone/>
            </a:pPr>
            <a:r>
              <a:rPr lang="ar-SA" sz="3500" dirty="0">
                <a:cs typeface="B Titr" panose="00000700000000000000" pitchFamily="2" charset="-78"/>
              </a:rPr>
              <a:t>برقراری فوق‏العاده مدیریت و سرپرستی</a:t>
            </a:r>
            <a:endParaRPr lang="en-US" sz="3500" b="1" i="1" dirty="0">
              <a:cs typeface="B Titr" panose="00000700000000000000" pitchFamily="2" charset="-78"/>
            </a:endParaRPr>
          </a:p>
          <a:p>
            <a:pPr marL="82296" indent="0">
              <a:buNone/>
            </a:pPr>
            <a:endParaRPr lang="en-US" dirty="0"/>
          </a:p>
        </p:txBody>
      </p:sp>
    </p:spTree>
    <p:extLst>
      <p:ext uri="{BB962C8B-B14F-4D97-AF65-F5344CB8AC3E}">
        <p14:creationId xmlns:p14="http://schemas.microsoft.com/office/powerpoint/2010/main" val="6612279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FF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600" dirty="0" smtClean="0">
                    <a:cs typeface="B Titr" panose="00000700000000000000" pitchFamily="2" charset="-78"/>
                  </a:rPr>
                  <a:t>کارکناني </a:t>
                </a:r>
                <a:r>
                  <a:rPr lang="ar-SA" sz="1600" dirty="0">
                    <a:cs typeface="B Titr" panose="00000700000000000000" pitchFamily="2" charset="-78"/>
                  </a:rPr>
                  <a:t>که در حکم کارگزيني يا قراردادکار داراي  عناوین مدیریت و سرپرستی مي­باشند متناسب با پیچیدگی وظایف و مسئولیت‏ها، حیطه سرپرستی و نظارت، حساسیت‏های شغلي، سابقه کار، حوزه فعالیت شرکت با توجه به تقسيمات کشوري و درجه­بندي شرکت که در جدول شماره (2) مشخص گرديده است از امتیاز فوق‏العاده مديريت و سرپرستي بر اساس جدول شماره (1) این دستورالعمل بهره­مند می‏گردند.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b="1" dirty="0" smtClean="0">
                    <a:solidFill>
                      <a:srgbClr val="0070C0"/>
                    </a:solidFill>
                  </a:rPr>
                  <a:t>مبلغ فوق‏العاده مدیریت و سرپرستی = امتياز مديريت و سرپرستي  براساس جدول ( شماره 1)   </a:t>
                </a:r>
                <a14:m>
                  <m:oMath xmlns:m="http://schemas.openxmlformats.org/officeDocument/2006/math">
                    <m:r>
                      <a:rPr lang="ar-SA" sz="1600" b="1">
                        <a:solidFill>
                          <a:srgbClr val="0070C0"/>
                        </a:solidFill>
                        <a:latin typeface="Cambria Math"/>
                      </a:rPr>
                      <m:t>×</m:t>
                    </m:r>
                  </m:oMath>
                </a14:m>
                <a:r>
                  <a:rPr lang="ar-SA" sz="1600" b="1" dirty="0">
                    <a:solidFill>
                      <a:srgbClr val="0070C0"/>
                    </a:solidFill>
                  </a:rPr>
                  <a:t> ضريب ريالي</a:t>
                </a:r>
                <a:endParaRPr lang="en-US" sz="1600" b="1" dirty="0">
                  <a:solidFill>
                    <a:srgbClr val="0070C0"/>
                  </a:solidFill>
                </a:endParaRPr>
              </a:p>
              <a:p>
                <a:pPr marL="82296" indent="0" algn="just" rtl="1">
                  <a:lnSpc>
                    <a:spcPct val="150000"/>
                  </a:lnSpc>
                  <a:buNone/>
                </a:pPr>
                <a:endParaRPr lang="en-US" sz="1600" dirty="0"/>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457199" y="976184"/>
                <a:ext cx="8174381" cy="5424616"/>
              </a:xfrm>
              <a:blipFill>
                <a:blip r:embed="rId2"/>
                <a:stretch>
                  <a:fillRect l="-895"/>
                </a:stretch>
              </a:blipFill>
            </p:spPr>
            <p:txBody>
              <a:bodyPr/>
              <a:lstStyle/>
              <a:p>
                <a:r>
                  <a:rPr lang="en-US">
                    <a:noFill/>
                  </a:rPr>
                  <a:t> </a:t>
                </a:r>
              </a:p>
            </p:txBody>
          </p:sp>
        </mc:Fallback>
      </mc:AlternateContent>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4">
              <a:lumMod val="60000"/>
              <a:lumOff val="4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3</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67070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400" dirty="0">
                <a:cs typeface="B Titr" panose="00000700000000000000" pitchFamily="2" charset="-78"/>
              </a:rPr>
              <a:t>برقراری فوق‏العاده مدیریت و سرپرستی</a:t>
            </a:r>
            <a:endParaRPr lang="en-US" sz="2400" b="1" i="1" dirty="0">
              <a:cs typeface="B Titr" panose="00000700000000000000" pitchFamily="2" charset="-78"/>
            </a:endParaRPr>
          </a:p>
        </p:txBody>
      </p:sp>
    </p:spTree>
    <p:extLst>
      <p:ext uri="{BB962C8B-B14F-4D97-AF65-F5344CB8AC3E}">
        <p14:creationId xmlns:p14="http://schemas.microsoft.com/office/powerpoint/2010/main" val="3875196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FF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600" dirty="0">
              <a:cs typeface="B Titr" panose="00000700000000000000" pitchFamily="2" charset="-78"/>
            </a:endParaRPr>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4">
              <a:lumMod val="60000"/>
              <a:lumOff val="4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3</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67070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400" dirty="0">
                <a:cs typeface="B Titr" panose="00000700000000000000" pitchFamily="2" charset="-78"/>
              </a:rPr>
              <a:t>برقراری فوق‏العاده مدیریت و سرپرستی</a:t>
            </a:r>
            <a:endParaRPr lang="en-US" sz="2400" b="1" i="1" dirty="0">
              <a:cs typeface="B Titr" panose="00000700000000000000" pitchFamily="2" charset="-78"/>
            </a:endParaRPr>
          </a:p>
        </p:txBody>
      </p:sp>
      <p:sp>
        <p:nvSpPr>
          <p:cNvPr id="106" name="Rectangle 105"/>
          <p:cNvSpPr/>
          <p:nvPr/>
        </p:nvSpPr>
        <p:spPr>
          <a:xfrm>
            <a:off x="1905000" y="829426"/>
            <a:ext cx="5715000" cy="369332"/>
          </a:xfrm>
          <a:prstGeom prst="rect">
            <a:avLst/>
          </a:prstGeom>
        </p:spPr>
        <p:txBody>
          <a:bodyPr wrap="square">
            <a:spAutoFit/>
          </a:bodyPr>
          <a:lstStyle/>
          <a:p>
            <a:pPr algn="ctr" rtl="1"/>
            <a:r>
              <a:rPr lang="ar-SA" b="1" dirty="0" smtClean="0">
                <a:cs typeface="B Nazanin" panose="00000400000000000000" pitchFamily="2" charset="-78"/>
              </a:rPr>
              <a:t>جدول </a:t>
            </a:r>
            <a:r>
              <a:rPr lang="ar-SA" b="1" dirty="0">
                <a:cs typeface="B Nazanin" panose="00000400000000000000" pitchFamily="2" charset="-78"/>
              </a:rPr>
              <a:t>شماره 1- امتیاز مدیریت و سرپرستی</a:t>
            </a:r>
            <a:endParaRPr lang="en-US" b="1" dirty="0">
              <a:cs typeface="B Nazanin" panose="00000400000000000000" pitchFamily="2" charset="-78"/>
            </a:endParaRPr>
          </a:p>
        </p:txBody>
      </p:sp>
      <p:graphicFrame>
        <p:nvGraphicFramePr>
          <p:cNvPr id="108" name="Content Placeholder 3"/>
          <p:cNvGraphicFramePr>
            <a:graphicFrameLocks/>
          </p:cNvGraphicFramePr>
          <p:nvPr>
            <p:extLst>
              <p:ext uri="{D42A27DB-BD31-4B8C-83A1-F6EECF244321}">
                <p14:modId xmlns:p14="http://schemas.microsoft.com/office/powerpoint/2010/main" val="3708645034"/>
              </p:ext>
            </p:extLst>
          </p:nvPr>
        </p:nvGraphicFramePr>
        <p:xfrm>
          <a:off x="609596" y="1219199"/>
          <a:ext cx="7696204" cy="5290073"/>
        </p:xfrm>
        <a:graphic>
          <a:graphicData uri="http://schemas.openxmlformats.org/drawingml/2006/table">
            <a:tbl>
              <a:tblPr rtl="1" firstRow="1" firstCol="1" bandRow="1">
                <a:tableStyleId>{5C22544A-7EE6-4342-B048-85BDC9FD1C3A}</a:tableStyleId>
              </a:tblPr>
              <a:tblGrid>
                <a:gridCol w="920908">
                  <a:extLst>
                    <a:ext uri="{9D8B030D-6E8A-4147-A177-3AD203B41FA5}">
                      <a16:colId xmlns:a16="http://schemas.microsoft.com/office/drawing/2014/main" val="20000"/>
                    </a:ext>
                  </a:extLst>
                </a:gridCol>
                <a:gridCol w="920908">
                  <a:extLst>
                    <a:ext uri="{9D8B030D-6E8A-4147-A177-3AD203B41FA5}">
                      <a16:colId xmlns:a16="http://schemas.microsoft.com/office/drawing/2014/main" val="20001"/>
                    </a:ext>
                  </a:extLst>
                </a:gridCol>
                <a:gridCol w="424252">
                  <a:extLst>
                    <a:ext uri="{9D8B030D-6E8A-4147-A177-3AD203B41FA5}">
                      <a16:colId xmlns:a16="http://schemas.microsoft.com/office/drawing/2014/main" val="20002"/>
                    </a:ext>
                  </a:extLst>
                </a:gridCol>
                <a:gridCol w="423653">
                  <a:extLst>
                    <a:ext uri="{9D8B030D-6E8A-4147-A177-3AD203B41FA5}">
                      <a16:colId xmlns:a16="http://schemas.microsoft.com/office/drawing/2014/main" val="20003"/>
                    </a:ext>
                  </a:extLst>
                </a:gridCol>
                <a:gridCol w="452974">
                  <a:extLst>
                    <a:ext uri="{9D8B030D-6E8A-4147-A177-3AD203B41FA5}">
                      <a16:colId xmlns:a16="http://schemas.microsoft.com/office/drawing/2014/main" val="20004"/>
                    </a:ext>
                  </a:extLst>
                </a:gridCol>
                <a:gridCol w="460753">
                  <a:extLst>
                    <a:ext uri="{9D8B030D-6E8A-4147-A177-3AD203B41FA5}">
                      <a16:colId xmlns:a16="http://schemas.microsoft.com/office/drawing/2014/main" val="20005"/>
                    </a:ext>
                  </a:extLst>
                </a:gridCol>
                <a:gridCol w="460753">
                  <a:extLst>
                    <a:ext uri="{9D8B030D-6E8A-4147-A177-3AD203B41FA5}">
                      <a16:colId xmlns:a16="http://schemas.microsoft.com/office/drawing/2014/main" val="20006"/>
                    </a:ext>
                  </a:extLst>
                </a:gridCol>
                <a:gridCol w="435621">
                  <a:extLst>
                    <a:ext uri="{9D8B030D-6E8A-4147-A177-3AD203B41FA5}">
                      <a16:colId xmlns:a16="http://schemas.microsoft.com/office/drawing/2014/main" val="20007"/>
                    </a:ext>
                  </a:extLst>
                </a:gridCol>
                <a:gridCol w="435621">
                  <a:extLst>
                    <a:ext uri="{9D8B030D-6E8A-4147-A177-3AD203B41FA5}">
                      <a16:colId xmlns:a16="http://schemas.microsoft.com/office/drawing/2014/main" val="20008"/>
                    </a:ext>
                  </a:extLst>
                </a:gridCol>
                <a:gridCol w="426646">
                  <a:extLst>
                    <a:ext uri="{9D8B030D-6E8A-4147-A177-3AD203B41FA5}">
                      <a16:colId xmlns:a16="http://schemas.microsoft.com/office/drawing/2014/main" val="20009"/>
                    </a:ext>
                  </a:extLst>
                </a:gridCol>
                <a:gridCol w="494262">
                  <a:extLst>
                    <a:ext uri="{9D8B030D-6E8A-4147-A177-3AD203B41FA5}">
                      <a16:colId xmlns:a16="http://schemas.microsoft.com/office/drawing/2014/main" val="20010"/>
                    </a:ext>
                  </a:extLst>
                </a:gridCol>
                <a:gridCol w="494262">
                  <a:extLst>
                    <a:ext uri="{9D8B030D-6E8A-4147-A177-3AD203B41FA5}">
                      <a16:colId xmlns:a16="http://schemas.microsoft.com/office/drawing/2014/main" val="20011"/>
                    </a:ext>
                  </a:extLst>
                </a:gridCol>
                <a:gridCol w="426646">
                  <a:extLst>
                    <a:ext uri="{9D8B030D-6E8A-4147-A177-3AD203B41FA5}">
                      <a16:colId xmlns:a16="http://schemas.microsoft.com/office/drawing/2014/main" val="20012"/>
                    </a:ext>
                  </a:extLst>
                </a:gridCol>
                <a:gridCol w="426646">
                  <a:extLst>
                    <a:ext uri="{9D8B030D-6E8A-4147-A177-3AD203B41FA5}">
                      <a16:colId xmlns:a16="http://schemas.microsoft.com/office/drawing/2014/main" val="20013"/>
                    </a:ext>
                  </a:extLst>
                </a:gridCol>
                <a:gridCol w="492299">
                  <a:extLst>
                    <a:ext uri="{9D8B030D-6E8A-4147-A177-3AD203B41FA5}">
                      <a16:colId xmlns:a16="http://schemas.microsoft.com/office/drawing/2014/main" val="20014"/>
                    </a:ext>
                  </a:extLst>
                </a:gridCol>
              </a:tblGrid>
              <a:tr h="335852">
                <a:tc rowSpan="2">
                  <a:txBody>
                    <a:bodyPr/>
                    <a:lstStyle/>
                    <a:p>
                      <a:pPr marL="0" marR="0" algn="ctr" rtl="1">
                        <a:lnSpc>
                          <a:spcPct val="115000"/>
                        </a:lnSpc>
                        <a:spcBef>
                          <a:spcPts val="0"/>
                        </a:spcBef>
                        <a:spcAft>
                          <a:spcPts val="0"/>
                        </a:spcAft>
                      </a:pPr>
                      <a:r>
                        <a:rPr lang="ar-SA" sz="1400" b="1" dirty="0">
                          <a:effectLst/>
                          <a:cs typeface="B Nazanin" panose="00000400000000000000" pitchFamily="2" charset="-78"/>
                        </a:rPr>
                        <a:t>حوزه</a:t>
                      </a:r>
                      <a:endParaRPr lang="en-US" sz="14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400" b="1" dirty="0">
                          <a:effectLst/>
                        </a:rPr>
                        <a:t>درجه شرکت</a:t>
                      </a:r>
                      <a:endParaRPr lang="en-US" sz="1400" b="1" dirty="0">
                        <a:solidFill>
                          <a:srgbClr val="000000"/>
                        </a:solidFill>
                        <a:effectLst/>
                        <a:latin typeface="Calibri"/>
                        <a:ea typeface="Times New Roman"/>
                        <a:cs typeface="B Nazanin"/>
                      </a:endParaRPr>
                    </a:p>
                  </a:txBody>
                  <a:tcPr marL="17780" marR="17780" marT="0" marB="0" anchor="ctr"/>
                </a:tc>
                <a:tc gridSpan="3">
                  <a:txBody>
                    <a:bodyPr/>
                    <a:lstStyle/>
                    <a:p>
                      <a:pPr marL="0" marR="0" algn="ctr" rtl="1">
                        <a:lnSpc>
                          <a:spcPct val="115000"/>
                        </a:lnSpc>
                        <a:spcBef>
                          <a:spcPts val="0"/>
                        </a:spcBef>
                        <a:spcAft>
                          <a:spcPts val="0"/>
                        </a:spcAft>
                      </a:pPr>
                      <a:r>
                        <a:rPr lang="ar-SA" sz="1400" b="1" dirty="0">
                          <a:effectLst/>
                        </a:rPr>
                        <a:t>الف +</a:t>
                      </a:r>
                      <a:endParaRPr lang="en-US" sz="1400" b="1" dirty="0">
                        <a:solidFill>
                          <a:srgbClr val="000000"/>
                        </a:solidFill>
                        <a:effectLst/>
                        <a:latin typeface="Calibri"/>
                        <a:ea typeface="Times New Roman"/>
                        <a:cs typeface="B Nazanin"/>
                      </a:endParaRPr>
                    </a:p>
                  </a:txBody>
                  <a:tcPr marL="17780" marR="17780" marT="0" marB="0" anchor="ctr"/>
                </a:tc>
                <a:tc hMerge="1">
                  <a:txBody>
                    <a:bodyPr/>
                    <a:lstStyle/>
                    <a:p>
                      <a:endParaRPr lang="en-US"/>
                    </a:p>
                  </a:txBody>
                  <a:tcPr/>
                </a:tc>
                <a:tc hMerge="1">
                  <a:txBody>
                    <a:bodyPr/>
                    <a:lstStyle/>
                    <a:p>
                      <a:endParaRPr lang="en-US"/>
                    </a:p>
                  </a:txBody>
                  <a:tcPr/>
                </a:tc>
                <a:tc gridSpan="3">
                  <a:txBody>
                    <a:bodyPr/>
                    <a:lstStyle/>
                    <a:p>
                      <a:pPr marL="0" marR="0" algn="ctr" rtl="1">
                        <a:lnSpc>
                          <a:spcPct val="115000"/>
                        </a:lnSpc>
                        <a:spcBef>
                          <a:spcPts val="0"/>
                        </a:spcBef>
                        <a:spcAft>
                          <a:spcPts val="0"/>
                        </a:spcAft>
                      </a:pPr>
                      <a:r>
                        <a:rPr lang="ar-SA" sz="1400" b="1" dirty="0">
                          <a:effectLst/>
                        </a:rPr>
                        <a:t>الف</a:t>
                      </a:r>
                      <a:endParaRPr lang="en-US" sz="1400" b="1" dirty="0">
                        <a:solidFill>
                          <a:srgbClr val="000000"/>
                        </a:solidFill>
                        <a:effectLst/>
                        <a:latin typeface="Calibri"/>
                        <a:ea typeface="Times New Roman"/>
                        <a:cs typeface="B Nazanin"/>
                      </a:endParaRPr>
                    </a:p>
                  </a:txBody>
                  <a:tcPr marL="17780" marR="17780" marT="0" marB="0" anchor="ctr"/>
                </a:tc>
                <a:tc hMerge="1">
                  <a:txBody>
                    <a:bodyPr/>
                    <a:lstStyle/>
                    <a:p>
                      <a:endParaRPr lang="en-US"/>
                    </a:p>
                  </a:txBody>
                  <a:tcPr/>
                </a:tc>
                <a:tc hMerge="1">
                  <a:txBody>
                    <a:bodyPr/>
                    <a:lstStyle/>
                    <a:p>
                      <a:endParaRPr lang="en-US"/>
                    </a:p>
                  </a:txBody>
                  <a:tcPr/>
                </a:tc>
                <a:tc gridSpan="3">
                  <a:txBody>
                    <a:bodyPr/>
                    <a:lstStyle/>
                    <a:p>
                      <a:pPr marL="0" marR="0" algn="ctr" rtl="1">
                        <a:lnSpc>
                          <a:spcPct val="115000"/>
                        </a:lnSpc>
                        <a:spcBef>
                          <a:spcPts val="0"/>
                        </a:spcBef>
                        <a:spcAft>
                          <a:spcPts val="0"/>
                        </a:spcAft>
                      </a:pPr>
                      <a:r>
                        <a:rPr lang="ar-SA" sz="1400" b="1" dirty="0">
                          <a:effectLst/>
                        </a:rPr>
                        <a:t>ب+</a:t>
                      </a:r>
                      <a:endParaRPr lang="en-US" sz="1400" b="1" dirty="0">
                        <a:solidFill>
                          <a:srgbClr val="000000"/>
                        </a:solidFill>
                        <a:effectLst/>
                        <a:latin typeface="Calibri"/>
                        <a:ea typeface="Times New Roman"/>
                        <a:cs typeface="B Nazanin"/>
                      </a:endParaRPr>
                    </a:p>
                  </a:txBody>
                  <a:tcPr marL="17780" marR="17780" marT="0" marB="0" anchor="ctr"/>
                </a:tc>
                <a:tc hMerge="1">
                  <a:txBody>
                    <a:bodyPr/>
                    <a:lstStyle/>
                    <a:p>
                      <a:endParaRPr lang="en-US"/>
                    </a:p>
                  </a:txBody>
                  <a:tcPr/>
                </a:tc>
                <a:tc hMerge="1">
                  <a:txBody>
                    <a:bodyPr/>
                    <a:lstStyle/>
                    <a:p>
                      <a:endParaRPr lang="en-US"/>
                    </a:p>
                  </a:txBody>
                  <a:tcPr/>
                </a:tc>
                <a:tc gridSpan="4">
                  <a:txBody>
                    <a:bodyPr/>
                    <a:lstStyle/>
                    <a:p>
                      <a:pPr marL="0" marR="0" algn="ctr" rtl="1">
                        <a:lnSpc>
                          <a:spcPct val="115000"/>
                        </a:lnSpc>
                        <a:spcBef>
                          <a:spcPts val="0"/>
                        </a:spcBef>
                        <a:spcAft>
                          <a:spcPts val="0"/>
                        </a:spcAft>
                      </a:pPr>
                      <a:r>
                        <a:rPr lang="ar-SA" sz="1400" b="1" dirty="0">
                          <a:effectLst/>
                        </a:rPr>
                        <a:t>ب و ج </a:t>
                      </a:r>
                      <a:endParaRPr lang="en-US" sz="1400" b="1" dirty="0">
                        <a:solidFill>
                          <a:srgbClr val="000000"/>
                        </a:solidFill>
                        <a:effectLst/>
                        <a:latin typeface="Calibri"/>
                        <a:ea typeface="Times New Roman"/>
                        <a:cs typeface="B Nazanin"/>
                      </a:endParaRPr>
                    </a:p>
                  </a:txBody>
                  <a:tcPr marL="17780" marR="177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1705">
                <a:tc vMerge="1">
                  <a:txBody>
                    <a:bodyPr/>
                    <a:lstStyle/>
                    <a:p>
                      <a:endParaRPr lang="en-US"/>
                    </a:p>
                  </a:txBody>
                  <a:tcPr/>
                </a:tc>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سابقه کار به سال / عنوان</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0تا 10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11تا 20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21به بالا</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0تا 10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11تا 20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21به بالا</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0تا 10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11تا 20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21به بالا</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0تا 10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11تا 20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21به بالا</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dirty="0">
                          <a:effectLst/>
                          <a:cs typeface="B Nazanin" panose="00000400000000000000" pitchFamily="2" charset="-78"/>
                        </a:rPr>
                        <a:t> </a:t>
                      </a:r>
                      <a:endParaRPr lang="en-US" sz="1100" dirty="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01"/>
                  </a:ext>
                </a:extLst>
              </a:tr>
              <a:tr h="421539">
                <a:tc rowSpan="4">
                  <a:txBody>
                    <a:bodyPr/>
                    <a:lstStyle/>
                    <a:p>
                      <a:pPr marL="71755" marR="71755" algn="ctr" rtl="1">
                        <a:lnSpc>
                          <a:spcPct val="115000"/>
                        </a:lnSpc>
                        <a:spcBef>
                          <a:spcPts val="0"/>
                        </a:spcBef>
                        <a:spcAft>
                          <a:spcPts val="0"/>
                        </a:spcAft>
                      </a:pPr>
                      <a:r>
                        <a:rPr lang="ar-SA" sz="1400" b="1" dirty="0">
                          <a:effectLst/>
                          <a:cs typeface="B Nazanin" panose="00000400000000000000" pitchFamily="2" charset="-78"/>
                        </a:rPr>
                        <a:t>ستاد مرکزی شرکت</a:t>
                      </a:r>
                      <a:endParaRPr lang="en-US" sz="1400" b="1" dirty="0">
                        <a:solidFill>
                          <a:srgbClr val="000000"/>
                        </a:solidFill>
                        <a:effectLst/>
                        <a:latin typeface="Calibri"/>
                        <a:ea typeface="Times New Roman"/>
                        <a:cs typeface="B Nazanin" panose="00000400000000000000" pitchFamily="2" charset="-78"/>
                      </a:endParaRPr>
                    </a:p>
                  </a:txBody>
                  <a:tcPr marL="17780" marR="17780" marT="0" marB="0" vert="vert" anchor="ct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معاون</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5,850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6,825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7,800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5,460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6,435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7,410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5,070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6,045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7,020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4,680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5,655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6,630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a:effectLst/>
                          <a:cs typeface="B Nazanin" panose="00000400000000000000" pitchFamily="2" charset="-78"/>
                        </a:rPr>
                        <a:t> </a:t>
                      </a:r>
                      <a:endParaRPr lang="en-US" sz="110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02"/>
                  </a:ext>
                </a:extLst>
              </a:tr>
              <a:tr h="369436">
                <a:tc vMerge="1">
                  <a:txBody>
                    <a:bodyPr/>
                    <a:lstStyle/>
                    <a:p>
                      <a:endParaRPr lang="en-US"/>
                    </a:p>
                  </a:txBody>
                  <a:tcP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مدیر</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4,680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5,265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5,850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4,290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4,875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5,460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3,705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4,290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4,875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3,315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3,900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4,485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a:effectLst/>
                          <a:cs typeface="B Nazanin" panose="00000400000000000000" pitchFamily="2" charset="-78"/>
                        </a:rPr>
                        <a:t> </a:t>
                      </a:r>
                      <a:endParaRPr lang="en-US" sz="110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03"/>
                  </a:ext>
                </a:extLst>
              </a:tr>
              <a:tr h="369436">
                <a:tc vMerge="1">
                  <a:txBody>
                    <a:bodyPr/>
                    <a:lstStyle/>
                    <a:p>
                      <a:endParaRPr lang="en-US"/>
                    </a:p>
                  </a:txBody>
                  <a:tcP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رییس گروه/ اداره</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3,510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4,095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4,680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3,120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3,705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4,290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2,340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2,730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3,315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1,950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2,340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2,730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a:effectLst/>
                          <a:cs typeface="B Nazanin" panose="00000400000000000000" pitchFamily="2" charset="-78"/>
                        </a:rPr>
                        <a:t> </a:t>
                      </a:r>
                      <a:endParaRPr lang="en-US" sz="110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04"/>
                  </a:ext>
                </a:extLst>
              </a:tr>
              <a:tr h="537363">
                <a:tc vMerge="1">
                  <a:txBody>
                    <a:bodyPr/>
                    <a:lstStyle/>
                    <a:p>
                      <a:endParaRPr lang="en-US"/>
                    </a:p>
                  </a:txBody>
                  <a:tcP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کارشناس مسیول / مسیول</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2,145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2,535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2,925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1,755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2,145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2,535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1,560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1,950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2,340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1,365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1,755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2,145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a:effectLst/>
                          <a:cs typeface="B Nazanin" panose="00000400000000000000" pitchFamily="2" charset="-78"/>
                        </a:rPr>
                        <a:t> </a:t>
                      </a:r>
                      <a:endParaRPr lang="en-US" sz="110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05"/>
                  </a:ext>
                </a:extLst>
              </a:tr>
              <a:tr h="369436">
                <a:tc rowSpan="3">
                  <a:txBody>
                    <a:bodyPr/>
                    <a:lstStyle/>
                    <a:p>
                      <a:pPr marL="71755" marR="71755" algn="ctr" rtl="1">
                        <a:lnSpc>
                          <a:spcPct val="115000"/>
                        </a:lnSpc>
                        <a:spcBef>
                          <a:spcPts val="0"/>
                        </a:spcBef>
                        <a:spcAft>
                          <a:spcPts val="0"/>
                        </a:spcAft>
                      </a:pPr>
                      <a:r>
                        <a:rPr lang="ar-SA" sz="1400" b="1" dirty="0">
                          <a:effectLst/>
                          <a:cs typeface="B Nazanin" panose="00000400000000000000" pitchFamily="2" charset="-78"/>
                        </a:rPr>
                        <a:t>شهرستان / شهر  بزرگ</a:t>
                      </a:r>
                      <a:endParaRPr lang="en-US" sz="1400" b="1" dirty="0">
                        <a:solidFill>
                          <a:srgbClr val="000000"/>
                        </a:solidFill>
                        <a:effectLst/>
                        <a:latin typeface="Calibri"/>
                        <a:ea typeface="Times New Roman"/>
                        <a:cs typeface="B Nazanin" panose="00000400000000000000" pitchFamily="2" charset="-78"/>
                      </a:endParaRPr>
                    </a:p>
                  </a:txBody>
                  <a:tcPr marL="17780" marR="17780" marT="0" marB="0" vert="vert" anchor="ct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مدیر</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4,680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5,265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5,850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4,290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4,875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5,460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3,705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4,290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4,875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3,315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3,900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4,485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a:effectLst/>
                          <a:cs typeface="B Nazanin" panose="00000400000000000000" pitchFamily="2" charset="-78"/>
                        </a:rPr>
                        <a:t> </a:t>
                      </a:r>
                      <a:endParaRPr lang="en-US" sz="110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06"/>
                  </a:ext>
                </a:extLst>
              </a:tr>
              <a:tr h="369436">
                <a:tc vMerge="1">
                  <a:txBody>
                    <a:bodyPr/>
                    <a:lstStyle/>
                    <a:p>
                      <a:endParaRPr lang="en-US"/>
                    </a:p>
                  </a:txBody>
                  <a:tcP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رییس گروه/ اداره</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2,925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3,315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3,900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2,730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3,120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3,705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2,145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2,535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3,120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1,755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2,145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2,535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a:effectLst/>
                          <a:cs typeface="B Nazanin" panose="00000400000000000000" pitchFamily="2" charset="-78"/>
                        </a:rPr>
                        <a:t> </a:t>
                      </a:r>
                      <a:endParaRPr lang="en-US" sz="110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07"/>
                  </a:ext>
                </a:extLst>
              </a:tr>
              <a:tr h="537363">
                <a:tc vMerge="1">
                  <a:txBody>
                    <a:bodyPr/>
                    <a:lstStyle/>
                    <a:p>
                      <a:endParaRPr lang="en-US"/>
                    </a:p>
                  </a:txBody>
                  <a:tcP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کارشناس مسیول / مسیول</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1,755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2,145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2,535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1,365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1,755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2,145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1,170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1,560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1,950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975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1,365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1,755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a:effectLst/>
                          <a:cs typeface="B Nazanin" panose="00000400000000000000" pitchFamily="2" charset="-78"/>
                        </a:rPr>
                        <a:t> </a:t>
                      </a:r>
                      <a:endParaRPr lang="en-US" sz="110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08"/>
                  </a:ext>
                </a:extLst>
              </a:tr>
              <a:tr h="369436">
                <a:tc rowSpan="3">
                  <a:txBody>
                    <a:bodyPr/>
                    <a:lstStyle/>
                    <a:p>
                      <a:pPr marL="71755" marR="71755" algn="ctr" rtl="1">
                        <a:lnSpc>
                          <a:spcPct val="115000"/>
                        </a:lnSpc>
                        <a:spcBef>
                          <a:spcPts val="0"/>
                        </a:spcBef>
                        <a:spcAft>
                          <a:spcPts val="0"/>
                        </a:spcAft>
                      </a:pPr>
                      <a:r>
                        <a:rPr lang="ar-SA" sz="1400" b="1" dirty="0">
                          <a:effectLst/>
                          <a:cs typeface="B Nazanin" panose="00000400000000000000" pitchFamily="2" charset="-78"/>
                        </a:rPr>
                        <a:t>شهرستان/ سایر مناطق</a:t>
                      </a:r>
                      <a:endParaRPr lang="en-US" sz="1400" b="1" dirty="0">
                        <a:solidFill>
                          <a:srgbClr val="000000"/>
                        </a:solidFill>
                        <a:effectLst/>
                        <a:latin typeface="Calibri"/>
                        <a:ea typeface="Times New Roman"/>
                        <a:cs typeface="B Nazanin" panose="00000400000000000000" pitchFamily="2" charset="-78"/>
                      </a:endParaRPr>
                    </a:p>
                  </a:txBody>
                  <a:tcPr marL="17780" marR="17780" marT="0" marB="0" vert="vert" anchor="ct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مدیر</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3,510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4,095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4,680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3,120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3,705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4,290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2,340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2,730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3,315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1,950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2,340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2,730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a:effectLst/>
                          <a:cs typeface="B Nazanin" panose="00000400000000000000" pitchFamily="2" charset="-78"/>
                        </a:rPr>
                        <a:t> </a:t>
                      </a:r>
                      <a:endParaRPr lang="en-US" sz="110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09"/>
                  </a:ext>
                </a:extLst>
              </a:tr>
              <a:tr h="369436">
                <a:tc vMerge="1">
                  <a:txBody>
                    <a:bodyPr/>
                    <a:lstStyle/>
                    <a:p>
                      <a:endParaRPr lang="en-US"/>
                    </a:p>
                  </a:txBody>
                  <a:tcP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رییس گروه/اداره</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2,340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2,730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3,315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1,755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2,145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2,535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1,560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1,950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2,340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1,365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1,755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2,145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a:effectLst/>
                          <a:cs typeface="B Nazanin" panose="00000400000000000000" pitchFamily="2" charset="-78"/>
                        </a:rPr>
                        <a:t> </a:t>
                      </a:r>
                      <a:endParaRPr lang="en-US" sz="110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10"/>
                  </a:ext>
                </a:extLst>
              </a:tr>
              <a:tr h="537363">
                <a:tc vMerge="1">
                  <a:txBody>
                    <a:bodyPr/>
                    <a:lstStyle/>
                    <a:p>
                      <a:endParaRPr lang="en-US"/>
                    </a:p>
                  </a:txBody>
                  <a:tcPr/>
                </a:tc>
                <a:tc>
                  <a:txBody>
                    <a:bodyPr/>
                    <a:lstStyle/>
                    <a:p>
                      <a:pPr marL="59055" marR="0" algn="r" rtl="1">
                        <a:lnSpc>
                          <a:spcPct val="115000"/>
                        </a:lnSpc>
                        <a:spcBef>
                          <a:spcPts val="0"/>
                        </a:spcBef>
                        <a:spcAft>
                          <a:spcPts val="0"/>
                        </a:spcAft>
                      </a:pPr>
                      <a:r>
                        <a:rPr lang="ar-SA" sz="1100" b="1" dirty="0">
                          <a:effectLst/>
                          <a:cs typeface="B Nazanin" panose="00000400000000000000" pitchFamily="2" charset="-78"/>
                        </a:rPr>
                        <a:t>کارشناس مسیول / مسیول</a:t>
                      </a:r>
                      <a:endParaRPr lang="en-US" sz="11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1,365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1,755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2,145</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1,170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1,560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1,950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1,170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a:effectLst/>
                          <a:cs typeface="B Nazanin" panose="00000400000000000000" pitchFamily="2" charset="-78"/>
                        </a:rPr>
                        <a:t>1,560</a:t>
                      </a:r>
                      <a:endParaRPr lang="en-US" sz="1200" b="1">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1,950</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975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1,365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ctr" rtl="1">
                        <a:lnSpc>
                          <a:spcPct val="115000"/>
                        </a:lnSpc>
                        <a:spcBef>
                          <a:spcPts val="0"/>
                        </a:spcBef>
                        <a:spcAft>
                          <a:spcPts val="0"/>
                        </a:spcAft>
                      </a:pPr>
                      <a:r>
                        <a:rPr lang="ar-SA" sz="1200" b="1" dirty="0">
                          <a:effectLst/>
                          <a:cs typeface="B Nazanin" panose="00000400000000000000" pitchFamily="2" charset="-78"/>
                        </a:rPr>
                        <a:t>1,755</a:t>
                      </a:r>
                      <a:endParaRPr lang="en-US" sz="1200" b="1" dirty="0">
                        <a:solidFill>
                          <a:srgbClr val="000000"/>
                        </a:solidFill>
                        <a:effectLst/>
                        <a:latin typeface="Calibri"/>
                        <a:ea typeface="Times New Roman"/>
                        <a:cs typeface="B Nazanin" panose="00000400000000000000" pitchFamily="2" charset="-78"/>
                      </a:endParaRPr>
                    </a:p>
                  </a:txBody>
                  <a:tcPr marL="17780" marR="17780" marT="0" marB="0" anchor="ctr"/>
                </a:tc>
                <a:tc>
                  <a:txBody>
                    <a:bodyPr/>
                    <a:lstStyle/>
                    <a:p>
                      <a:pPr marL="0" marR="0" algn="just" rtl="1">
                        <a:lnSpc>
                          <a:spcPct val="115000"/>
                        </a:lnSpc>
                        <a:spcBef>
                          <a:spcPts val="0"/>
                        </a:spcBef>
                        <a:spcAft>
                          <a:spcPts val="1000"/>
                        </a:spcAft>
                      </a:pPr>
                      <a:r>
                        <a:rPr lang="en-US" sz="1100" dirty="0">
                          <a:effectLst/>
                          <a:cs typeface="B Nazanin" panose="00000400000000000000" pitchFamily="2" charset="-78"/>
                        </a:rPr>
                        <a:t> </a:t>
                      </a:r>
                      <a:endParaRPr lang="en-US" sz="1100" dirty="0">
                        <a:solidFill>
                          <a:srgbClr val="000000"/>
                        </a:solidFill>
                        <a:effectLst/>
                        <a:latin typeface="Calibri"/>
                        <a:ea typeface="Times New Roman"/>
                        <a:cs typeface="B Nazanin" panose="00000400000000000000" pitchFamily="2" charset="-78"/>
                      </a:endParaRPr>
                    </a:p>
                  </a:txBody>
                  <a:tcPr marL="0" marR="0"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005264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FF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600" dirty="0">
              <a:cs typeface="B Titr" panose="00000700000000000000" pitchFamily="2" charset="-78"/>
            </a:endParaRPr>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4">
              <a:lumMod val="60000"/>
              <a:lumOff val="4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3</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67070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400" dirty="0">
                <a:cs typeface="B Titr" panose="00000700000000000000" pitchFamily="2" charset="-78"/>
              </a:rPr>
              <a:t>برقراری فوق‏العاده مدیریت و سرپرستی</a:t>
            </a:r>
            <a:endParaRPr lang="en-US" sz="2400" b="1" i="1" dirty="0">
              <a:cs typeface="B Titr" panose="00000700000000000000" pitchFamily="2" charset="-78"/>
            </a:endParaRPr>
          </a:p>
        </p:txBody>
      </p:sp>
      <p:sp>
        <p:nvSpPr>
          <p:cNvPr id="106" name="Content Placeholder 2"/>
          <p:cNvSpPr txBox="1">
            <a:spLocks/>
          </p:cNvSpPr>
          <p:nvPr/>
        </p:nvSpPr>
        <p:spPr bwMode="auto">
          <a:xfrm>
            <a:off x="665332" y="1002853"/>
            <a:ext cx="796624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just" rtl="1">
              <a:buFont typeface="Arial" charset="0"/>
              <a:buNone/>
            </a:pPr>
            <a:endParaRPr lang="fa-IR" sz="1600" dirty="0">
              <a:cs typeface="B Titr" panose="00000700000000000000" pitchFamily="2" charset="-78"/>
            </a:endParaRPr>
          </a:p>
          <a:p>
            <a:pPr marL="82296" indent="0" algn="just" rtl="1">
              <a:buFont typeface="Arial" charset="0"/>
              <a:buNone/>
            </a:pPr>
            <a:endParaRPr lang="en-US" sz="1600" dirty="0">
              <a:cs typeface="B Titr" panose="00000700000000000000" pitchFamily="2" charset="-78"/>
            </a:endParaRPr>
          </a:p>
          <a:p>
            <a:pPr marL="82296" indent="0" algn="just" rtl="1">
              <a:buFont typeface="Arial" charset="0"/>
              <a:buNone/>
            </a:pPr>
            <a:r>
              <a:rPr lang="ar-SA" sz="1600" dirty="0" smtClean="0">
                <a:cs typeface="B Titr" panose="00000700000000000000" pitchFamily="2" charset="-78"/>
              </a:rPr>
              <a:t>تبصره</a:t>
            </a:r>
            <a:r>
              <a:rPr lang="fa-IR" sz="1600" dirty="0" smtClean="0">
                <a:cs typeface="B Titr" panose="00000700000000000000" pitchFamily="2" charset="-78"/>
              </a:rPr>
              <a:t>1</a:t>
            </a:r>
            <a:r>
              <a:rPr lang="ar-SA" sz="1600" dirty="0" smtClean="0">
                <a:cs typeface="B Titr" panose="00000700000000000000" pitchFamily="2" charset="-78"/>
              </a:rPr>
              <a:t>- </a:t>
            </a:r>
            <a:r>
              <a:rPr lang="ar-SA" sz="1600" dirty="0">
                <a:cs typeface="B Titr" panose="00000700000000000000" pitchFamily="2" charset="-78"/>
              </a:rPr>
              <a:t>فوق‏العاده مدیریت و سرپرستی منحصراً تا زمانی که فرد تصدی مشاغل مدیریت و  سرپرستی مندرج در ساختار سازمانی مصوب را عهده‏­دار باشد براساس جدول فوق قابل پرداخت است. اين فوق العاده به افرادي که سمت سرپرستي را عهده دار مي‏گردند، تعلق نمي گيرد</a:t>
            </a:r>
            <a:r>
              <a:rPr lang="fa-IR" sz="1600" dirty="0">
                <a:cs typeface="B Titr" panose="00000700000000000000" pitchFamily="2" charset="-78"/>
              </a:rPr>
              <a:t>.</a:t>
            </a:r>
          </a:p>
          <a:p>
            <a:pPr marL="82296" indent="0" algn="just" rtl="1">
              <a:buFont typeface="Arial" charset="0"/>
              <a:buNone/>
            </a:pPr>
            <a:endParaRPr lang="en-US" sz="1600" dirty="0">
              <a:cs typeface="B Titr" panose="00000700000000000000" pitchFamily="2" charset="-78"/>
            </a:endParaRPr>
          </a:p>
          <a:p>
            <a:pPr marL="82296" indent="0" algn="just" rtl="1">
              <a:buFont typeface="Arial" charset="0"/>
              <a:buNone/>
            </a:pPr>
            <a:r>
              <a:rPr lang="ar-SA" sz="1600" dirty="0" smtClean="0">
                <a:cs typeface="B Titr" panose="00000700000000000000" pitchFamily="2" charset="-78"/>
              </a:rPr>
              <a:t>تبصره</a:t>
            </a:r>
            <a:r>
              <a:rPr lang="fa-IR" sz="1600" dirty="0" smtClean="0">
                <a:cs typeface="B Titr" panose="00000700000000000000" pitchFamily="2" charset="-78"/>
              </a:rPr>
              <a:t>2</a:t>
            </a:r>
            <a:r>
              <a:rPr lang="ar-SA" sz="1600" dirty="0" smtClean="0">
                <a:cs typeface="B Titr" panose="00000700000000000000" pitchFamily="2" charset="-78"/>
              </a:rPr>
              <a:t>- </a:t>
            </a:r>
            <a:r>
              <a:rPr lang="ar-SA" sz="1600" dirty="0">
                <a:cs typeface="B Titr" panose="00000700000000000000" pitchFamily="2" charset="-78"/>
              </a:rPr>
              <a:t>مدت زمان احکام سرپرستی و مدیریت با قید حداکثر 4 سال بوده، ضمناً احکام صادره  قبلی از زمان ابلاغ طرح تا 4 سال معتبر می‏باشد و تمدید مدت مذکور در چارچوب ضوابط بلامانع است.</a:t>
            </a:r>
            <a:endParaRPr lang="fa-IR" sz="1600" dirty="0">
              <a:cs typeface="B Titr" panose="00000700000000000000" pitchFamily="2" charset="-78"/>
            </a:endParaRPr>
          </a:p>
          <a:p>
            <a:pPr marL="82296" indent="0" algn="just" rtl="1">
              <a:buFont typeface="Arial" charset="0"/>
              <a:buNone/>
            </a:pPr>
            <a:endParaRPr lang="en-US" sz="1600" dirty="0">
              <a:cs typeface="B Titr" panose="00000700000000000000" pitchFamily="2" charset="-78"/>
            </a:endParaRPr>
          </a:p>
          <a:p>
            <a:pPr marL="82296" indent="0" algn="just" rtl="1">
              <a:buFont typeface="Arial" charset="0"/>
              <a:buNone/>
            </a:pPr>
            <a:r>
              <a:rPr lang="ar-SA" sz="1600" dirty="0" smtClean="0">
                <a:solidFill>
                  <a:srgbClr val="0070C0"/>
                </a:solidFill>
                <a:cs typeface="B Titr" panose="00000700000000000000" pitchFamily="2" charset="-78"/>
              </a:rPr>
              <a:t>تبصره</a:t>
            </a:r>
            <a:r>
              <a:rPr lang="fa-IR" sz="1600" dirty="0" smtClean="0">
                <a:solidFill>
                  <a:srgbClr val="0070C0"/>
                </a:solidFill>
                <a:cs typeface="B Titr" panose="00000700000000000000" pitchFamily="2" charset="-78"/>
              </a:rPr>
              <a:t> 3 </a:t>
            </a:r>
            <a:r>
              <a:rPr lang="ar-SA" sz="1600" dirty="0" smtClean="0">
                <a:solidFill>
                  <a:srgbClr val="0070C0"/>
                </a:solidFill>
                <a:cs typeface="B Titr" panose="00000700000000000000" pitchFamily="2" charset="-78"/>
              </a:rPr>
              <a:t>- </a:t>
            </a:r>
            <a:r>
              <a:rPr lang="ar-SA" sz="1600" dirty="0">
                <a:solidFill>
                  <a:srgbClr val="0070C0"/>
                </a:solidFill>
                <a:cs typeface="B Titr" panose="00000700000000000000" pitchFamily="2" charset="-78"/>
              </a:rPr>
              <a:t>فوق‏العاده مديريت و سرپرستی جزو حقوق مبنا تلقی و مبناي محاسبه فوق‌العاده، اضافه كار، نوبت كاري، شب كاري، تعطيل كاري، مأموريت روزانه و يا پاداش پايان خدمت قرار مي‌گيرد.</a:t>
            </a:r>
            <a:endParaRPr lang="en-US" sz="1600" dirty="0">
              <a:solidFill>
                <a:srgbClr val="0070C0"/>
              </a:solidFill>
              <a:cs typeface="B Titr" panose="00000700000000000000" pitchFamily="2" charset="-78"/>
            </a:endParaRPr>
          </a:p>
          <a:p>
            <a:pPr algn="r" rtl="1"/>
            <a:endParaRPr lang="en-US" sz="1600" dirty="0">
              <a:cs typeface="B Titr" panose="00000700000000000000" pitchFamily="2" charset="-78"/>
            </a:endParaRPr>
          </a:p>
        </p:txBody>
      </p:sp>
    </p:spTree>
    <p:extLst>
      <p:ext uri="{BB962C8B-B14F-4D97-AF65-F5344CB8AC3E}">
        <p14:creationId xmlns:p14="http://schemas.microsoft.com/office/powerpoint/2010/main" val="28851349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lstStyle/>
          <a:p>
            <a:pPr marL="82296" indent="0" algn="ctr" rtl="1">
              <a:buNone/>
            </a:pPr>
            <a:r>
              <a:rPr lang="ar-SA" sz="4400" dirty="0">
                <a:cs typeface="B Titr" panose="00000700000000000000" pitchFamily="2" charset="-78"/>
              </a:rPr>
              <a:t>دستورالعمل شماره4 </a:t>
            </a:r>
            <a:endParaRPr lang="en-US" sz="4400" b="1" i="1" dirty="0">
              <a:cs typeface="B Titr" panose="00000700000000000000" pitchFamily="2" charset="-78"/>
            </a:endParaRPr>
          </a:p>
          <a:p>
            <a:pPr marL="82296" indent="0" algn="ctr" rtl="1">
              <a:buNone/>
            </a:pPr>
            <a:r>
              <a:rPr lang="ar-SA" sz="4400" dirty="0">
                <a:cs typeface="B Titr" panose="00000700000000000000" pitchFamily="2" charset="-78"/>
              </a:rPr>
              <a:t>تعیین و برقراری مزایای ویژه</a:t>
            </a:r>
            <a:endParaRPr lang="en-US" sz="4400" b="1" i="1" dirty="0">
              <a:cs typeface="B Titr" panose="00000700000000000000" pitchFamily="2" charset="-78"/>
            </a:endParaRPr>
          </a:p>
          <a:p>
            <a:pPr algn="ctr"/>
            <a:endParaRPr lang="en-US" dirty="0"/>
          </a:p>
        </p:txBody>
      </p:sp>
    </p:spTree>
    <p:extLst>
      <p:ext uri="{BB962C8B-B14F-4D97-AF65-F5344CB8AC3E}">
        <p14:creationId xmlns:p14="http://schemas.microsoft.com/office/powerpoint/2010/main" val="3456334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sz="5400" b="1" dirty="0" smtClean="0">
              <a:cs typeface="B Titr" panose="00000700000000000000" pitchFamily="2" charset="-78"/>
            </a:endParaRPr>
          </a:p>
          <a:p>
            <a:pPr marL="0" indent="0" algn="ctr">
              <a:buNone/>
            </a:pPr>
            <a:r>
              <a:rPr lang="ar-SA" sz="5400" b="1" dirty="0" smtClean="0">
                <a:cs typeface="B Titr" panose="00000700000000000000" pitchFamily="2" charset="-78"/>
              </a:rPr>
              <a:t>آیين</a:t>
            </a:r>
            <a:r>
              <a:rPr lang="ar-SA" sz="5400" b="1" dirty="0">
                <a:cs typeface="B Titr" panose="00000700000000000000" pitchFamily="2" charset="-78"/>
              </a:rPr>
              <a:t>­­نامه و دستورالعمل­­­ها</a:t>
            </a:r>
            <a:endParaRPr lang="fa-IR" sz="5400" dirty="0"/>
          </a:p>
        </p:txBody>
      </p:sp>
      <p:sp>
        <p:nvSpPr>
          <p:cNvPr id="4" name="Title 1"/>
          <p:cNvSpPr>
            <a:spLocks noGrp="1"/>
          </p:cNvSpPr>
          <p:nvPr>
            <p:ph type="title"/>
          </p:nvPr>
        </p:nvSpPr>
        <p:spPr>
          <a:xfrm>
            <a:off x="457200" y="914400"/>
            <a:ext cx="8229600" cy="1143000"/>
          </a:xfrm>
        </p:spPr>
        <p:txBody>
          <a:bodyPr>
            <a:normAutofit fontScale="90000"/>
          </a:bodyPr>
          <a:lstStyle/>
          <a:p>
            <a:pPr algn="ctr" rtl="1"/>
            <a:r>
              <a:rPr lang="en-US" b="1" dirty="0" smtClean="0">
                <a:effectLst/>
                <a:cs typeface="B Titr" panose="00000700000000000000" pitchFamily="2" charset="-78"/>
              </a:rPr>
              <a:t/>
            </a:r>
            <a:br>
              <a:rPr lang="en-US" b="1" dirty="0" smtClean="0">
                <a:effectLst/>
                <a:cs typeface="B Titr" panose="00000700000000000000" pitchFamily="2" charset="-78"/>
              </a:rPr>
            </a:br>
            <a:r>
              <a:rPr lang="ar-SA" b="1" dirty="0" smtClean="0">
                <a:effectLst/>
                <a:cs typeface="B Titr" panose="00000700000000000000" pitchFamily="2" charset="-78"/>
              </a:rPr>
              <a:t>بخش </a:t>
            </a:r>
            <a:r>
              <a:rPr lang="ar-SA" b="1" dirty="0">
                <a:effectLst/>
                <a:cs typeface="B Titr" panose="00000700000000000000" pitchFamily="2" charset="-78"/>
              </a:rPr>
              <a:t>اول: </a:t>
            </a:r>
            <a:r>
              <a:rPr lang="en-US" b="1" dirty="0">
                <a:effectLst/>
                <a:cs typeface="B Titr" panose="00000700000000000000" pitchFamily="2" charset="-78"/>
              </a:rPr>
              <a:t/>
            </a:r>
            <a:br>
              <a:rPr lang="en-US" b="1" dirty="0">
                <a:effectLst/>
                <a:cs typeface="B Titr" panose="00000700000000000000" pitchFamily="2" charset="-78"/>
              </a:rPr>
            </a:br>
            <a:endParaRPr lang="en-US" b="1" dirty="0">
              <a:cs typeface="B Titr" panose="00000700000000000000" pitchFamily="2" charset="-78"/>
            </a:endParaRPr>
          </a:p>
        </p:txBody>
      </p:sp>
    </p:spTree>
    <p:extLst>
      <p:ext uri="{BB962C8B-B14F-4D97-AF65-F5344CB8AC3E}">
        <p14:creationId xmlns:p14="http://schemas.microsoft.com/office/powerpoint/2010/main" val="40631626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600" dirty="0" smtClean="0">
                <a:cs typeface="B Titr" panose="00000700000000000000" pitchFamily="2" charset="-78"/>
              </a:rPr>
              <a:t>* </a:t>
            </a:r>
            <a:r>
              <a:rPr lang="ar-SA" sz="1600" dirty="0">
                <a:cs typeface="B Titr" panose="00000700000000000000" pitchFamily="2" charset="-78"/>
              </a:rPr>
              <a:t>به منظور ارتقای انگیزه و كارایی كاركنان در انجام وظایف محوله، ریسك­پذیری، تاثیر اقتصادی فعالیت‏ها در درآمد شركت، انجام وظایف و حساسیت كار و بهبود كیفیت خدمات، نگهداشت و حمایت از نیروی كارآمد و همچنین به لحاظ ترغیب و تشویق کارکنان به خدمت در مناطق مختلف، به ویژه مناطق کمتر توسعه یافته حوزه عمل شرکت با درنظر گرفتن وضعیت جغرافیایی و میزان امکانات و تسهیلات زندگی در منطقه، علاوه بر حقوق و مزایای پیش‎بینی شده در طرح، مزایای ویژه‎ای بشرح ذيل  برابر مفاد این دستورالعمل برقرار می‌گردد: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solidFill>
                  <a:srgbClr val="00B0F0"/>
                </a:solidFill>
                <a:cs typeface="B Titr" panose="00000700000000000000" pitchFamily="2" charset="-78"/>
              </a:rPr>
              <a:t>1-فوق‎العاده منطقه (مناطق کمتر توسعه یافته، مناطق بد آب و هوا، مناطق مرزی و مناطق عملیاتی</a:t>
            </a:r>
            <a:r>
              <a:rPr lang="ar-SA" sz="1600" dirty="0" smtClean="0">
                <a:solidFill>
                  <a:srgbClr val="00B0F0"/>
                </a:solidFill>
                <a:cs typeface="B Titr" panose="00000700000000000000" pitchFamily="2" charset="-78"/>
              </a:rPr>
              <a:t>)</a:t>
            </a:r>
            <a:endParaRPr lang="fa-IR" sz="1600" dirty="0" smtClean="0">
              <a:solidFill>
                <a:srgbClr val="00B0F0"/>
              </a:solidFill>
              <a:cs typeface="B Titr" panose="00000700000000000000" pitchFamily="2" charset="-78"/>
            </a:endParaRPr>
          </a:p>
          <a:p>
            <a:pPr marL="82296" indent="0" algn="just" rtl="1">
              <a:lnSpc>
                <a:spcPct val="150000"/>
              </a:lnSpc>
              <a:buNone/>
            </a:pPr>
            <a:endParaRPr lang="ar-SA" sz="1600" dirty="0">
              <a:solidFill>
                <a:srgbClr val="00B0F0"/>
              </a:solidFill>
              <a:cs typeface="B Titr" panose="00000700000000000000" pitchFamily="2" charset="-78"/>
            </a:endParaRPr>
          </a:p>
          <a:p>
            <a:pPr marL="82296" indent="0" algn="just" rtl="1">
              <a:lnSpc>
                <a:spcPct val="150000"/>
              </a:lnSpc>
              <a:buNone/>
            </a:pPr>
            <a:r>
              <a:rPr lang="ar-SA" sz="1600" dirty="0">
                <a:solidFill>
                  <a:srgbClr val="00B0F0"/>
                </a:solidFill>
                <a:cs typeface="B Titr" panose="00000700000000000000" pitchFamily="2" charset="-78"/>
              </a:rPr>
              <a:t>2- فوق‎العاده جذب و نگهداشت</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2">
              <a:lumMod val="60000"/>
              <a:lumOff val="4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4</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5" y="211240"/>
            <a:ext cx="4613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800" dirty="0">
                <a:cs typeface="B Titr" panose="00000700000000000000" pitchFamily="2" charset="-78"/>
              </a:rPr>
              <a:t>تعیین و برقراری مزایای ویژه</a:t>
            </a:r>
            <a:endParaRPr lang="en-US" sz="2800" b="1" i="1" dirty="0">
              <a:cs typeface="B Titr" panose="00000700000000000000" pitchFamily="2" charset="-78"/>
            </a:endParaRPr>
          </a:p>
        </p:txBody>
      </p:sp>
    </p:spTree>
    <p:extLst>
      <p:ext uri="{BB962C8B-B14F-4D97-AF65-F5344CB8AC3E}">
        <p14:creationId xmlns:p14="http://schemas.microsoft.com/office/powerpoint/2010/main" val="21513456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800" dirty="0" smtClean="0">
                <a:solidFill>
                  <a:srgbClr val="0070C0"/>
                </a:solidFill>
                <a:cs typeface="B Titr" panose="00000700000000000000" pitchFamily="2" charset="-78"/>
              </a:rPr>
              <a:t>فوق</a:t>
            </a:r>
            <a:r>
              <a:rPr lang="ar-SA" sz="1800" dirty="0">
                <a:solidFill>
                  <a:srgbClr val="0070C0"/>
                </a:solidFill>
                <a:cs typeface="B Titr" panose="00000700000000000000" pitchFamily="2" charset="-78"/>
              </a:rPr>
              <a:t>‎العاده منطقه</a:t>
            </a:r>
          </a:p>
          <a:p>
            <a:pPr marL="82296" indent="0" algn="just" rtl="1">
              <a:lnSpc>
                <a:spcPct val="150000"/>
              </a:lnSpc>
              <a:buNone/>
            </a:pPr>
            <a:r>
              <a:rPr lang="ar-SA" sz="1600" dirty="0">
                <a:cs typeface="B Titr" panose="00000700000000000000" pitchFamily="2" charset="-78"/>
              </a:rPr>
              <a:t>فوق‎العاده منطقه با در نظر گرفتن وضعیت جغرافیایی، شرایط آب و هوایی، درجه توسعه یافتگی و امکانات زندگی به ترتیب ذیل قابل محاسبه می‏باشد.</a:t>
            </a:r>
          </a:p>
          <a:p>
            <a:pPr marL="82296" indent="0" algn="just" rtl="1">
              <a:lnSpc>
                <a:spcPct val="150000"/>
              </a:lnSpc>
              <a:buNone/>
            </a:pPr>
            <a:r>
              <a:rPr lang="ar-SA" sz="1600" dirty="0" smtClean="0">
                <a:solidFill>
                  <a:srgbClr val="0070C0"/>
                </a:solidFill>
                <a:cs typeface="B Titr" panose="00000700000000000000" pitchFamily="2" charset="-78"/>
              </a:rPr>
              <a:t>1-1-</a:t>
            </a:r>
            <a:r>
              <a:rPr lang="fa-IR" sz="1600" dirty="0" smtClean="0">
                <a:solidFill>
                  <a:srgbClr val="0070C0"/>
                </a:solidFill>
                <a:cs typeface="B Titr" panose="00000700000000000000" pitchFamily="2" charset="-78"/>
              </a:rPr>
              <a:t> </a:t>
            </a:r>
            <a:r>
              <a:rPr lang="ar-SA" sz="1600" dirty="0" smtClean="0">
                <a:solidFill>
                  <a:srgbClr val="0070C0"/>
                </a:solidFill>
                <a:cs typeface="B Titr" panose="00000700000000000000" pitchFamily="2" charset="-78"/>
              </a:rPr>
              <a:t>فوق­العاده </a:t>
            </a:r>
            <a:r>
              <a:rPr lang="ar-SA" sz="1600" dirty="0">
                <a:solidFill>
                  <a:srgbClr val="0070C0"/>
                </a:solidFill>
                <a:cs typeface="B Titr" panose="00000700000000000000" pitchFamily="2" charset="-78"/>
              </a:rPr>
              <a:t>مناطق کمتر توسعه یافته</a:t>
            </a:r>
          </a:p>
          <a:p>
            <a:pPr marL="82296" indent="0" algn="just" rtl="1">
              <a:lnSpc>
                <a:spcPct val="150000"/>
              </a:lnSpc>
              <a:buNone/>
            </a:pPr>
            <a:r>
              <a:rPr lang="ar-SA" sz="1600" dirty="0">
                <a:cs typeface="B Titr" panose="00000700000000000000" pitchFamily="2" charset="-78"/>
              </a:rPr>
              <a:t>کارکنان شاغل در مناطق کمتر توسعه یافته در چارچوب تصویب نامه‏های شماره 76294/ت36095هـ مورخ </a:t>
            </a:r>
            <a:r>
              <a:rPr lang="fa-IR" sz="1600" dirty="0" smtClean="0">
                <a:cs typeface="B Titr" panose="00000700000000000000" pitchFamily="2" charset="-78"/>
              </a:rPr>
              <a:t>88/04/10 </a:t>
            </a:r>
            <a:r>
              <a:rPr lang="ar-SA" sz="1600" dirty="0" smtClean="0">
                <a:cs typeface="B Titr" panose="00000700000000000000" pitchFamily="2" charset="-78"/>
              </a:rPr>
              <a:t>و </a:t>
            </a:r>
            <a:r>
              <a:rPr lang="ar-SA" sz="1600" dirty="0">
                <a:cs typeface="B Titr" panose="00000700000000000000" pitchFamily="2" charset="-78"/>
              </a:rPr>
              <a:t>شماره 65647/ت48093هـ مورخ </a:t>
            </a:r>
            <a:r>
              <a:rPr lang="fa-IR" sz="1600" smtClean="0">
                <a:cs typeface="B Titr" panose="00000700000000000000" pitchFamily="2" charset="-78"/>
              </a:rPr>
              <a:t>91/04/07 </a:t>
            </a:r>
            <a:r>
              <a:rPr lang="ar-SA" sz="1600" smtClean="0">
                <a:cs typeface="B Titr" panose="00000700000000000000" pitchFamily="2" charset="-78"/>
              </a:rPr>
              <a:t>هیات </a:t>
            </a:r>
            <a:r>
              <a:rPr lang="ar-SA" sz="1600" dirty="0">
                <a:cs typeface="B Titr" panose="00000700000000000000" pitchFamily="2" charset="-78"/>
              </a:rPr>
              <a:t>وزیران و اصلاحات بعدی آن، از فوق‏العاده مناطق کمتر توسعه یافته با توجه به ضریب محرومیت محل خدمت، براساس ضرایب جدول شماره(1) این دستورالعمل ضربدر حقوق مبنا بهره­مند می‏شوند.</a:t>
            </a:r>
          </a:p>
          <a:p>
            <a:pPr marL="82296" indent="0" algn="just" rtl="1">
              <a:lnSpc>
                <a:spcPct val="150000"/>
              </a:lnSpc>
              <a:buNone/>
            </a:pPr>
            <a:endParaRPr lang="ar-SA" sz="1600" dirty="0">
              <a:cs typeface="B Titr" panose="00000700000000000000" pitchFamily="2" charset="-78"/>
            </a:endParaRPr>
          </a:p>
          <a:p>
            <a:pPr marL="82296" indent="0" algn="ctr" rtl="1">
              <a:lnSpc>
                <a:spcPct val="150000"/>
              </a:lnSpc>
              <a:buNone/>
            </a:pPr>
            <a:endParaRPr lang="fa-IR" sz="1600" dirty="0" smtClean="0">
              <a:cs typeface="B Titr" panose="00000700000000000000" pitchFamily="2" charset="-78"/>
            </a:endParaRPr>
          </a:p>
          <a:p>
            <a:pPr marL="82296" indent="0" algn="ctr" rtl="1">
              <a:lnSpc>
                <a:spcPct val="150000"/>
              </a:lnSpc>
              <a:buNone/>
            </a:pPr>
            <a:r>
              <a:rPr lang="ar-SA" sz="1600" dirty="0" smtClean="0">
                <a:cs typeface="B Titr" panose="00000700000000000000" pitchFamily="2" charset="-78"/>
              </a:rPr>
              <a:t>جدول </a:t>
            </a:r>
            <a:r>
              <a:rPr lang="ar-SA" sz="1600" dirty="0">
                <a:cs typeface="B Titr" panose="00000700000000000000" pitchFamily="2" charset="-78"/>
              </a:rPr>
              <a:t>شماره 1 - ضریب مناطق کمتر توسعه یافته</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2">
              <a:lumMod val="60000"/>
              <a:lumOff val="4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4</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5" y="211240"/>
            <a:ext cx="4613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800" dirty="0">
                <a:cs typeface="B Titr" panose="00000700000000000000" pitchFamily="2" charset="-78"/>
              </a:rPr>
              <a:t>تعیین و برقراری مزایای ویژه</a:t>
            </a:r>
            <a:endParaRPr lang="en-US" sz="2800" b="1" i="1" dirty="0">
              <a:cs typeface="B Titr" panose="00000700000000000000" pitchFamily="2" charset="-78"/>
            </a:endParaRPr>
          </a:p>
        </p:txBody>
      </p:sp>
      <mc:AlternateContent xmlns:mc="http://schemas.openxmlformats.org/markup-compatibility/2006" xmlns:a14="http://schemas.microsoft.com/office/drawing/2010/main">
        <mc:Choice Requires="a14">
          <p:sp>
            <p:nvSpPr>
              <p:cNvPr id="106" name="Text Box 6"/>
              <p:cNvSpPr txBox="1">
                <a:spLocks/>
              </p:cNvSpPr>
              <p:nvPr/>
            </p:nvSpPr>
            <p:spPr>
              <a:xfrm>
                <a:off x="1371600" y="4267200"/>
                <a:ext cx="6629399" cy="381000"/>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1000"/>
                  </a:spcAft>
                </a:pPr>
                <a:r>
                  <a:rPr lang="ar-SA" sz="1500" b="1" dirty="0" smtClean="0">
                    <a:solidFill>
                      <a:srgbClr val="0070C0"/>
                    </a:solidFill>
                    <a:effectLst/>
                    <a:latin typeface="Calibri"/>
                    <a:ea typeface="Times New Roman"/>
                    <a:cs typeface="B Nazanin" panose="00000400000000000000" pitchFamily="2" charset="-78"/>
                  </a:rPr>
                  <a:t>مبلغ فوق العاده مناطق کمتر توسعه یافته = درصد هاي تعيين شده در (جدول شماره 1) </a:t>
                </a:r>
                <a14:m>
                  <m:oMath xmlns:m="http://schemas.openxmlformats.org/officeDocument/2006/math">
                    <m:r>
                      <a:rPr lang="ar-SA" sz="1500" b="1">
                        <a:solidFill>
                          <a:srgbClr val="0070C0"/>
                        </a:solidFill>
                        <a:effectLst/>
                        <a:latin typeface="Cambria Math"/>
                        <a:ea typeface="Times New Roman"/>
                        <a:cs typeface="B Nazanin"/>
                      </a:rPr>
                      <m:t>×</m:t>
                    </m:r>
                  </m:oMath>
                </a14:m>
                <a:r>
                  <a:rPr lang="ar-SA" sz="1500" b="1" dirty="0">
                    <a:solidFill>
                      <a:srgbClr val="0070C0"/>
                    </a:solidFill>
                    <a:effectLst/>
                    <a:latin typeface="Calibri"/>
                    <a:ea typeface="Times New Roman"/>
                    <a:cs typeface="B Nazanin" panose="00000400000000000000" pitchFamily="2" charset="-78"/>
                  </a:rPr>
                  <a:t> حقوق مبنا</a:t>
                </a:r>
                <a:endParaRPr lang="en-US" sz="1500" b="1" dirty="0">
                  <a:solidFill>
                    <a:srgbClr val="0070C0"/>
                  </a:solidFill>
                  <a:effectLst/>
                  <a:latin typeface="Calibri"/>
                  <a:ea typeface="Times New Roman"/>
                  <a:cs typeface="B Nazanin" panose="00000400000000000000" pitchFamily="2" charset="-78"/>
                </a:endParaRPr>
              </a:p>
            </p:txBody>
          </p:sp>
        </mc:Choice>
        <mc:Fallback xmlns="">
          <p:sp>
            <p:nvSpPr>
              <p:cNvPr id="106" name="Text Box 6"/>
              <p:cNvSpPr txBox="1">
                <a:spLocks noRot="1" noChangeAspect="1" noMove="1" noResize="1" noEditPoints="1" noAdjustHandles="1" noChangeArrowheads="1" noChangeShapeType="1" noTextEdit="1"/>
              </p:cNvSpPr>
              <p:nvPr/>
            </p:nvSpPr>
            <p:spPr>
              <a:xfrm>
                <a:off x="1371600" y="4267200"/>
                <a:ext cx="6629399" cy="381000"/>
              </a:xfrm>
              <a:prstGeom prst="rect">
                <a:avLst/>
              </a:prstGeom>
              <a:blipFill>
                <a:blip r:embed="rId2"/>
                <a:stretch>
                  <a:fillRect l="-184" r="-184" b="-10938"/>
                </a:stretch>
              </a:blipFill>
              <a:ln w="6350">
                <a:solidFill>
                  <a:prstClr val="black"/>
                </a:solidFill>
              </a:ln>
              <a:effectLst/>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099" y="5410200"/>
            <a:ext cx="5797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8807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fa-IR" sz="1600" dirty="0" smtClean="0">
                <a:solidFill>
                  <a:srgbClr val="0070C0"/>
                </a:solidFill>
                <a:cs typeface="B Titr" panose="00000700000000000000" pitchFamily="2" charset="-78"/>
              </a:rPr>
              <a:t>2</a:t>
            </a:r>
            <a:r>
              <a:rPr lang="ar-SA" sz="1600" dirty="0" smtClean="0">
                <a:solidFill>
                  <a:srgbClr val="0070C0"/>
                </a:solidFill>
                <a:cs typeface="B Titr" panose="00000700000000000000" pitchFamily="2" charset="-78"/>
              </a:rPr>
              <a:t>-</a:t>
            </a:r>
            <a:r>
              <a:rPr lang="fa-IR" sz="1600" dirty="0" smtClean="0">
                <a:solidFill>
                  <a:srgbClr val="0070C0"/>
                </a:solidFill>
                <a:cs typeface="B Titr" panose="00000700000000000000" pitchFamily="2" charset="-78"/>
              </a:rPr>
              <a:t>1</a:t>
            </a:r>
            <a:r>
              <a:rPr lang="ar-SA" sz="1600" dirty="0" smtClean="0">
                <a:solidFill>
                  <a:srgbClr val="0070C0"/>
                </a:solidFill>
                <a:cs typeface="B Titr" panose="00000700000000000000" pitchFamily="2" charset="-78"/>
              </a:rPr>
              <a:t>-</a:t>
            </a:r>
            <a:r>
              <a:rPr lang="fa-IR" sz="1600" dirty="0" smtClean="0">
                <a:solidFill>
                  <a:srgbClr val="0070C0"/>
                </a:solidFill>
                <a:cs typeface="B Titr" panose="00000700000000000000" pitchFamily="2" charset="-78"/>
              </a:rPr>
              <a:t> </a:t>
            </a:r>
            <a:r>
              <a:rPr lang="ar-SA" sz="1600" dirty="0" smtClean="0">
                <a:solidFill>
                  <a:srgbClr val="0070C0"/>
                </a:solidFill>
                <a:cs typeface="B Titr" panose="00000700000000000000" pitchFamily="2" charset="-78"/>
              </a:rPr>
              <a:t>فوق­العاده </a:t>
            </a:r>
            <a:r>
              <a:rPr lang="ar-SA" sz="1600" dirty="0">
                <a:solidFill>
                  <a:srgbClr val="0070C0"/>
                </a:solidFill>
                <a:cs typeface="B Titr" panose="00000700000000000000" pitchFamily="2" charset="-78"/>
              </a:rPr>
              <a:t>مناطق </a:t>
            </a:r>
            <a:r>
              <a:rPr lang="fa-IR" sz="1600" dirty="0" smtClean="0">
                <a:solidFill>
                  <a:srgbClr val="0070C0"/>
                </a:solidFill>
                <a:cs typeface="B Titr" panose="00000700000000000000" pitchFamily="2" charset="-78"/>
              </a:rPr>
              <a:t>بد آب و هوا</a:t>
            </a:r>
            <a:endParaRPr lang="ar-SA" sz="1600" dirty="0" smtClean="0">
              <a:solidFill>
                <a:srgbClr val="0070C0"/>
              </a:solidFill>
              <a:cs typeface="B Titr" panose="00000700000000000000" pitchFamily="2" charset="-78"/>
            </a:endParaRPr>
          </a:p>
          <a:p>
            <a:pPr marL="82296" indent="0" algn="just" rtl="1">
              <a:lnSpc>
                <a:spcPct val="150000"/>
              </a:lnSpc>
              <a:buNone/>
            </a:pPr>
            <a:r>
              <a:rPr lang="ar-SA" sz="1600" dirty="0" smtClean="0">
                <a:cs typeface="B Titr" panose="00000700000000000000" pitchFamily="2" charset="-78"/>
              </a:rPr>
              <a:t>کارکنان شاغل در مناطق</a:t>
            </a:r>
            <a:r>
              <a:rPr lang="fa-IR" sz="1600" dirty="0" smtClean="0">
                <a:cs typeface="B Titr" panose="00000700000000000000" pitchFamily="2" charset="-78"/>
              </a:rPr>
              <a:t> بد آب و هوا موضوع جدول درجه‎بندی نقاط کشور از لحاظ بدی آب و هوا موضوع تصویب‎نامه شماره 20272/ت515ﻫ</a:t>
            </a:r>
            <a:r>
              <a:rPr lang="fa-IR" sz="1600" dirty="0" smtClean="0">
                <a:cs typeface="P Yekan" panose="00000400000000000000" pitchFamily="2" charset="-78"/>
              </a:rPr>
              <a:t> </a:t>
            </a:r>
            <a:r>
              <a:rPr lang="fa-IR" sz="1600" dirty="0" smtClean="0">
                <a:cs typeface="B Titr" panose="00000700000000000000" pitchFamily="2" charset="-78"/>
              </a:rPr>
              <a:t>مورخ 74/01/14 هیات وزیران و اصلاحات بعدی آن از فوق‎العاده بدی آب و هوا با توجه به درجه بدی آب و هوای محل خدمت، بر اساس ضرایب جدول شماره (2) این دستورالعمل ضربدر حقوق مبنا بهره‎مند می‎گردند.</a:t>
            </a:r>
            <a:endParaRPr lang="ar-SA" sz="1600" dirty="0" smtClean="0">
              <a:cs typeface="B Titr" panose="00000700000000000000" pitchFamily="2" charset="-78"/>
            </a:endParaRP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fa-IR" sz="1800" dirty="0"/>
          </a:p>
          <a:p>
            <a:pPr marL="82296" indent="0" algn="just" rtl="1">
              <a:lnSpc>
                <a:spcPct val="150000"/>
              </a:lnSpc>
              <a:buNone/>
            </a:pPr>
            <a:r>
              <a:rPr lang="fa-IR" sz="1800" dirty="0" smtClean="0"/>
              <a:t>                                 </a:t>
            </a:r>
            <a:r>
              <a:rPr lang="fa-IR" sz="1600" dirty="0" smtClean="0">
                <a:cs typeface="B Titr" panose="00000700000000000000" pitchFamily="2" charset="-78"/>
              </a:rPr>
              <a:t>جدول شماره 2- ضریب مناطق بد آب و هوا</a:t>
            </a:r>
          </a:p>
          <a:p>
            <a:pPr marL="82296" indent="0" algn="just" rtl="1">
              <a:lnSpc>
                <a:spcPct val="150000"/>
              </a:lnSpc>
              <a:buNone/>
            </a:pPr>
            <a:endParaRPr lang="fa-IR" sz="1600" dirty="0" smtClean="0">
              <a:cs typeface="B Titr" panose="00000700000000000000" pitchFamily="2" charset="-78"/>
            </a:endParaRPr>
          </a:p>
          <a:p>
            <a:pPr marL="82296" indent="0" algn="just" rtl="1">
              <a:lnSpc>
                <a:spcPct val="150000"/>
              </a:lnSpc>
              <a:buNone/>
            </a:pPr>
            <a:endParaRPr lang="en-US" sz="1600" dirty="0">
              <a:cs typeface="B Titr" panose="00000700000000000000" pitchFamily="2" charset="-78"/>
            </a:endParaRPr>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2">
              <a:lumMod val="60000"/>
              <a:lumOff val="4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4</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5" y="211240"/>
            <a:ext cx="4613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800" dirty="0">
                <a:cs typeface="B Titr" panose="00000700000000000000" pitchFamily="2" charset="-78"/>
              </a:rPr>
              <a:t>تعیین و برقراری مزایای ویژه</a:t>
            </a:r>
            <a:endParaRPr lang="en-US" sz="2800" b="1" i="1" dirty="0">
              <a:cs typeface="B Titr" panose="00000700000000000000" pitchFamily="2" charset="-78"/>
            </a:endParaRPr>
          </a:p>
        </p:txBody>
      </p:sp>
      <mc:AlternateContent xmlns:mc="http://schemas.openxmlformats.org/markup-compatibility/2006" xmlns:a14="http://schemas.microsoft.com/office/drawing/2010/main">
        <mc:Choice Requires="a14">
          <p:sp>
            <p:nvSpPr>
              <p:cNvPr id="106" name="Text Box 6"/>
              <p:cNvSpPr txBox="1">
                <a:spLocks/>
              </p:cNvSpPr>
              <p:nvPr/>
            </p:nvSpPr>
            <p:spPr>
              <a:xfrm>
                <a:off x="1219201" y="3260271"/>
                <a:ext cx="6857820" cy="473530"/>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1000"/>
                  </a:spcAft>
                </a:pPr>
                <a:r>
                  <a:rPr lang="ar-SA" sz="1500" b="1" dirty="0" smtClean="0">
                    <a:solidFill>
                      <a:srgbClr val="0070C0"/>
                    </a:solidFill>
                    <a:effectLst/>
                    <a:latin typeface="Calibri"/>
                    <a:ea typeface="Times New Roman"/>
                    <a:cs typeface="B Nazanin" panose="00000400000000000000" pitchFamily="2" charset="-78"/>
                  </a:rPr>
                  <a:t>مبلغ فوق العاده مناطق </a:t>
                </a:r>
                <a:r>
                  <a:rPr lang="fa-IR" sz="1500" b="1" dirty="0" smtClean="0">
                    <a:solidFill>
                      <a:srgbClr val="0070C0"/>
                    </a:solidFill>
                    <a:effectLst/>
                    <a:latin typeface="Calibri"/>
                    <a:ea typeface="Times New Roman"/>
                    <a:cs typeface="B Nazanin" panose="00000400000000000000" pitchFamily="2" charset="-78"/>
                  </a:rPr>
                  <a:t>بد آب و هوا </a:t>
                </a:r>
                <a:r>
                  <a:rPr lang="ar-SA" sz="1500" b="1" dirty="0" smtClean="0">
                    <a:solidFill>
                      <a:srgbClr val="0070C0"/>
                    </a:solidFill>
                    <a:effectLst/>
                    <a:latin typeface="Calibri"/>
                    <a:ea typeface="Times New Roman"/>
                    <a:cs typeface="B Nazanin" panose="00000400000000000000" pitchFamily="2" charset="-78"/>
                  </a:rPr>
                  <a:t>= درصد هاي تعيين شده در (جدول شماره </a:t>
                </a:r>
                <a:r>
                  <a:rPr lang="fa-IR" sz="1500" b="1" dirty="0" smtClean="0">
                    <a:solidFill>
                      <a:srgbClr val="0070C0"/>
                    </a:solidFill>
                    <a:effectLst/>
                    <a:latin typeface="Calibri"/>
                    <a:ea typeface="Times New Roman"/>
                    <a:cs typeface="B Nazanin" panose="00000400000000000000" pitchFamily="2" charset="-78"/>
                  </a:rPr>
                  <a:t>2</a:t>
                </a:r>
                <a:r>
                  <a:rPr lang="ar-SA" sz="1500" b="1" dirty="0" smtClean="0">
                    <a:solidFill>
                      <a:srgbClr val="0070C0"/>
                    </a:solidFill>
                    <a:effectLst/>
                    <a:latin typeface="Calibri"/>
                    <a:ea typeface="Times New Roman"/>
                    <a:cs typeface="B Nazanin" panose="00000400000000000000" pitchFamily="2" charset="-78"/>
                  </a:rPr>
                  <a:t>) </a:t>
                </a:r>
                <a14:m>
                  <m:oMath xmlns:m="http://schemas.openxmlformats.org/officeDocument/2006/math">
                    <m:r>
                      <a:rPr lang="ar-SA" sz="1500" b="1">
                        <a:solidFill>
                          <a:srgbClr val="0070C0"/>
                        </a:solidFill>
                        <a:effectLst/>
                        <a:latin typeface="Cambria Math"/>
                        <a:ea typeface="Times New Roman"/>
                        <a:cs typeface="B Nazanin"/>
                      </a:rPr>
                      <m:t>×</m:t>
                    </m:r>
                  </m:oMath>
                </a14:m>
                <a:r>
                  <a:rPr lang="ar-SA" sz="1500" b="1" dirty="0">
                    <a:solidFill>
                      <a:srgbClr val="0070C0"/>
                    </a:solidFill>
                    <a:effectLst/>
                    <a:latin typeface="Calibri"/>
                    <a:ea typeface="Times New Roman"/>
                    <a:cs typeface="B Nazanin" panose="00000400000000000000" pitchFamily="2" charset="-78"/>
                  </a:rPr>
                  <a:t> حقوق مبنا</a:t>
                </a:r>
                <a:endParaRPr lang="en-US" sz="1500" b="1" dirty="0">
                  <a:solidFill>
                    <a:srgbClr val="0070C0"/>
                  </a:solidFill>
                  <a:effectLst/>
                  <a:latin typeface="Calibri"/>
                  <a:ea typeface="Times New Roman"/>
                  <a:cs typeface="B Nazanin" panose="00000400000000000000" pitchFamily="2" charset="-78"/>
                </a:endParaRPr>
              </a:p>
            </p:txBody>
          </p:sp>
        </mc:Choice>
        <mc:Fallback xmlns="">
          <p:sp>
            <p:nvSpPr>
              <p:cNvPr id="106" name="Text Box 6"/>
              <p:cNvSpPr txBox="1">
                <a:spLocks noRot="1" noChangeAspect="1" noMove="1" noResize="1" noEditPoints="1" noAdjustHandles="1" noChangeArrowheads="1" noChangeShapeType="1" noTextEdit="1"/>
              </p:cNvSpPr>
              <p:nvPr/>
            </p:nvSpPr>
            <p:spPr>
              <a:xfrm>
                <a:off x="1219201" y="3260271"/>
                <a:ext cx="6857820" cy="473530"/>
              </a:xfrm>
              <a:prstGeom prst="rect">
                <a:avLst/>
              </a:prstGeom>
              <a:blipFill>
                <a:blip r:embed="rId2"/>
                <a:stretch>
                  <a:fillRect/>
                </a:stretch>
              </a:blipFill>
              <a:ln w="6350">
                <a:solidFill>
                  <a:prstClr val="black"/>
                </a:solidFill>
              </a:ln>
              <a:effectLst/>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532127808"/>
              </p:ext>
            </p:extLst>
          </p:nvPr>
        </p:nvGraphicFramePr>
        <p:xfrm>
          <a:off x="1524000" y="4876800"/>
          <a:ext cx="6324600" cy="914400"/>
        </p:xfrm>
        <a:graphic>
          <a:graphicData uri="http://schemas.openxmlformats.org/drawingml/2006/table">
            <a:tbl>
              <a:tblPr firstRow="1" bandRow="1">
                <a:tableStyleId>{5C22544A-7EE6-4342-B048-85BDC9FD1C3A}</a:tableStyleId>
              </a:tblPr>
              <a:tblGrid>
                <a:gridCol w="927100">
                  <a:extLst>
                    <a:ext uri="{9D8B030D-6E8A-4147-A177-3AD203B41FA5}">
                      <a16:colId xmlns:a16="http://schemas.microsoft.com/office/drawing/2014/main" val="3939212076"/>
                    </a:ext>
                  </a:extLst>
                </a:gridCol>
                <a:gridCol w="927100">
                  <a:extLst>
                    <a:ext uri="{9D8B030D-6E8A-4147-A177-3AD203B41FA5}">
                      <a16:colId xmlns:a16="http://schemas.microsoft.com/office/drawing/2014/main" val="2898737441"/>
                    </a:ext>
                  </a:extLst>
                </a:gridCol>
                <a:gridCol w="927100">
                  <a:extLst>
                    <a:ext uri="{9D8B030D-6E8A-4147-A177-3AD203B41FA5}">
                      <a16:colId xmlns:a16="http://schemas.microsoft.com/office/drawing/2014/main" val="610051016"/>
                    </a:ext>
                  </a:extLst>
                </a:gridCol>
                <a:gridCol w="927100">
                  <a:extLst>
                    <a:ext uri="{9D8B030D-6E8A-4147-A177-3AD203B41FA5}">
                      <a16:colId xmlns:a16="http://schemas.microsoft.com/office/drawing/2014/main" val="2921823712"/>
                    </a:ext>
                  </a:extLst>
                </a:gridCol>
                <a:gridCol w="1930400">
                  <a:extLst>
                    <a:ext uri="{9D8B030D-6E8A-4147-A177-3AD203B41FA5}">
                      <a16:colId xmlns:a16="http://schemas.microsoft.com/office/drawing/2014/main" val="1612684833"/>
                    </a:ext>
                  </a:extLst>
                </a:gridCol>
                <a:gridCol w="685800">
                  <a:extLst>
                    <a:ext uri="{9D8B030D-6E8A-4147-A177-3AD203B41FA5}">
                      <a16:colId xmlns:a16="http://schemas.microsoft.com/office/drawing/2014/main" val="1147059575"/>
                    </a:ext>
                  </a:extLst>
                </a:gridCol>
              </a:tblGrid>
              <a:tr h="457200">
                <a:tc>
                  <a:txBody>
                    <a:bodyPr/>
                    <a:lstStyle/>
                    <a:p>
                      <a:pPr algn="ctr"/>
                      <a:r>
                        <a:rPr lang="fa-IR" sz="1200" dirty="0" smtClean="0">
                          <a:cs typeface="B Titr" panose="00000700000000000000" pitchFamily="2" charset="-78"/>
                        </a:rPr>
                        <a:t>ضریب 4</a:t>
                      </a:r>
                      <a:endParaRPr lang="en-US" sz="1200" dirty="0">
                        <a:cs typeface="B Titr" panose="00000700000000000000" pitchFamily="2" charset="-78"/>
                      </a:endParaRPr>
                    </a:p>
                  </a:txBody>
                  <a:tcPr/>
                </a:tc>
                <a:tc>
                  <a:txBody>
                    <a:bodyPr/>
                    <a:lstStyle/>
                    <a:p>
                      <a:pPr algn="ctr"/>
                      <a:r>
                        <a:rPr lang="fa-IR" sz="1200" dirty="0" smtClean="0">
                          <a:cs typeface="B Titr" panose="00000700000000000000" pitchFamily="2" charset="-78"/>
                        </a:rPr>
                        <a:t>ضریب 3</a:t>
                      </a:r>
                      <a:endParaRPr lang="en-US" sz="1200" dirty="0">
                        <a:cs typeface="B Titr" panose="00000700000000000000" pitchFamily="2" charset="-78"/>
                      </a:endParaRPr>
                    </a:p>
                  </a:txBody>
                  <a:tcPr/>
                </a:tc>
                <a:tc>
                  <a:txBody>
                    <a:bodyPr/>
                    <a:lstStyle/>
                    <a:p>
                      <a:pPr algn="ctr"/>
                      <a:r>
                        <a:rPr lang="fa-IR" sz="1200" dirty="0" smtClean="0">
                          <a:cs typeface="B Titr" panose="00000700000000000000" pitchFamily="2" charset="-78"/>
                        </a:rPr>
                        <a:t>ضریب 2</a:t>
                      </a:r>
                      <a:endParaRPr lang="en-US" sz="1200" dirty="0">
                        <a:cs typeface="B Titr" panose="00000700000000000000" pitchFamily="2" charset="-78"/>
                      </a:endParaRPr>
                    </a:p>
                  </a:txBody>
                  <a:tcPr/>
                </a:tc>
                <a:tc>
                  <a:txBody>
                    <a:bodyPr/>
                    <a:lstStyle/>
                    <a:p>
                      <a:pPr algn="ctr"/>
                      <a:r>
                        <a:rPr lang="fa-IR" sz="1200" dirty="0" smtClean="0">
                          <a:cs typeface="B Titr" panose="00000700000000000000" pitchFamily="2" charset="-78"/>
                        </a:rPr>
                        <a:t>ضریب 1</a:t>
                      </a:r>
                      <a:endParaRPr lang="en-US" sz="1200" dirty="0">
                        <a:cs typeface="B Titr" panose="00000700000000000000" pitchFamily="2" charset="-78"/>
                      </a:endParaRPr>
                    </a:p>
                  </a:txBody>
                  <a:tcPr/>
                </a:tc>
                <a:tc>
                  <a:txBody>
                    <a:bodyPr/>
                    <a:lstStyle/>
                    <a:p>
                      <a:pPr algn="ctr"/>
                      <a:r>
                        <a:rPr lang="fa-IR" sz="1200" dirty="0" smtClean="0">
                          <a:cs typeface="B Titr" panose="00000700000000000000" pitchFamily="2" charset="-78"/>
                        </a:rPr>
                        <a:t>مشاغل/ضریب بدی</a:t>
                      </a:r>
                      <a:r>
                        <a:rPr lang="fa-IR" sz="1200" baseline="0" dirty="0" smtClean="0">
                          <a:cs typeface="B Titr" panose="00000700000000000000" pitchFamily="2" charset="-78"/>
                        </a:rPr>
                        <a:t> آب و هوا</a:t>
                      </a:r>
                      <a:endParaRPr lang="en-US" sz="1200" dirty="0">
                        <a:cs typeface="B Titr" panose="00000700000000000000" pitchFamily="2" charset="-78"/>
                      </a:endParaRPr>
                    </a:p>
                  </a:txBody>
                  <a:tcPr/>
                </a:tc>
                <a:tc>
                  <a:txBody>
                    <a:bodyPr/>
                    <a:lstStyle/>
                    <a:p>
                      <a:pPr algn="ctr"/>
                      <a:r>
                        <a:rPr lang="fa-IR" sz="1200" dirty="0" smtClean="0">
                          <a:cs typeface="B Titr" panose="00000700000000000000" pitchFamily="2" charset="-78"/>
                        </a:rPr>
                        <a:t>ردیف</a:t>
                      </a:r>
                      <a:endParaRPr lang="en-US" sz="1200" dirty="0">
                        <a:cs typeface="B Titr" panose="00000700000000000000" pitchFamily="2" charset="-78"/>
                      </a:endParaRPr>
                    </a:p>
                  </a:txBody>
                  <a:tcPr/>
                </a:tc>
                <a:extLst>
                  <a:ext uri="{0D108BD9-81ED-4DB2-BD59-A6C34878D82A}">
                    <a16:rowId xmlns:a16="http://schemas.microsoft.com/office/drawing/2014/main" val="749398583"/>
                  </a:ext>
                </a:extLst>
              </a:tr>
              <a:tr h="457200">
                <a:tc>
                  <a:txBody>
                    <a:bodyPr/>
                    <a:lstStyle/>
                    <a:p>
                      <a:pPr algn="ctr"/>
                      <a:r>
                        <a:rPr lang="fa-IR" sz="1200" dirty="0" smtClean="0">
                          <a:cs typeface="B Titr" panose="00000700000000000000" pitchFamily="2" charset="-78"/>
                        </a:rPr>
                        <a:t>9%</a:t>
                      </a:r>
                      <a:endParaRPr lang="en-US" sz="1200" dirty="0">
                        <a:cs typeface="B Titr" panose="00000700000000000000" pitchFamily="2" charset="-78"/>
                      </a:endParaRPr>
                    </a:p>
                  </a:txBody>
                  <a:tcPr/>
                </a:tc>
                <a:tc>
                  <a:txBody>
                    <a:bodyPr/>
                    <a:lstStyle/>
                    <a:p>
                      <a:pPr algn="ctr"/>
                      <a:r>
                        <a:rPr lang="fa-IR" sz="1200" dirty="0" smtClean="0">
                          <a:cs typeface="B Titr" panose="00000700000000000000" pitchFamily="2" charset="-78"/>
                        </a:rPr>
                        <a:t>8%</a:t>
                      </a:r>
                      <a:endParaRPr lang="en-US" sz="1200" dirty="0">
                        <a:cs typeface="B Titr" panose="00000700000000000000" pitchFamily="2" charset="-78"/>
                      </a:endParaRPr>
                    </a:p>
                  </a:txBody>
                  <a:tcPr/>
                </a:tc>
                <a:tc>
                  <a:txBody>
                    <a:bodyPr/>
                    <a:lstStyle/>
                    <a:p>
                      <a:pPr algn="ctr"/>
                      <a:r>
                        <a:rPr lang="fa-IR" sz="1200" dirty="0" smtClean="0">
                          <a:cs typeface="B Titr" panose="00000700000000000000" pitchFamily="2" charset="-78"/>
                        </a:rPr>
                        <a:t>7%</a:t>
                      </a:r>
                      <a:endParaRPr lang="en-US" sz="1200" dirty="0">
                        <a:cs typeface="B Titr" panose="00000700000000000000" pitchFamily="2" charset="-78"/>
                      </a:endParaRPr>
                    </a:p>
                  </a:txBody>
                  <a:tcPr/>
                </a:tc>
                <a:tc>
                  <a:txBody>
                    <a:bodyPr/>
                    <a:lstStyle/>
                    <a:p>
                      <a:pPr algn="ctr"/>
                      <a:r>
                        <a:rPr lang="fa-IR" sz="1200" dirty="0" smtClean="0">
                          <a:cs typeface="B Titr" panose="00000700000000000000" pitchFamily="2" charset="-78"/>
                        </a:rPr>
                        <a:t>6%</a:t>
                      </a:r>
                      <a:endParaRPr lang="en-US" sz="1200" dirty="0">
                        <a:cs typeface="B Titr" panose="00000700000000000000" pitchFamily="2" charset="-78"/>
                      </a:endParaRPr>
                    </a:p>
                  </a:txBody>
                  <a:tcPr/>
                </a:tc>
                <a:tc>
                  <a:txBody>
                    <a:bodyPr/>
                    <a:lstStyle/>
                    <a:p>
                      <a:pPr algn="ctr"/>
                      <a:r>
                        <a:rPr lang="fa-IR" sz="1200" dirty="0" smtClean="0">
                          <a:cs typeface="B Titr" panose="00000700000000000000" pitchFamily="2" charset="-78"/>
                        </a:rPr>
                        <a:t>کلیه مشاغل</a:t>
                      </a:r>
                      <a:endParaRPr lang="en-US" sz="1200" dirty="0">
                        <a:cs typeface="B Titr" panose="00000700000000000000" pitchFamily="2" charset="-78"/>
                      </a:endParaRPr>
                    </a:p>
                  </a:txBody>
                  <a:tcPr/>
                </a:tc>
                <a:tc>
                  <a:txBody>
                    <a:bodyPr/>
                    <a:lstStyle/>
                    <a:p>
                      <a:pPr algn="ctr"/>
                      <a:r>
                        <a:rPr lang="fa-IR" dirty="0" smtClean="0"/>
                        <a:t>1</a:t>
                      </a:r>
                      <a:endParaRPr lang="en-US" dirty="0"/>
                    </a:p>
                  </a:txBody>
                  <a:tcPr/>
                </a:tc>
                <a:extLst>
                  <a:ext uri="{0D108BD9-81ED-4DB2-BD59-A6C34878D82A}">
                    <a16:rowId xmlns:a16="http://schemas.microsoft.com/office/drawing/2014/main" val="1330617185"/>
                  </a:ext>
                </a:extLst>
              </a:tr>
            </a:tbl>
          </a:graphicData>
        </a:graphic>
      </p:graphicFrame>
    </p:spTree>
    <p:extLst>
      <p:ext uri="{BB962C8B-B14F-4D97-AF65-F5344CB8AC3E}">
        <p14:creationId xmlns:p14="http://schemas.microsoft.com/office/powerpoint/2010/main" val="3071323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fa-IR" sz="1600" dirty="0" smtClean="0">
                <a:cs typeface="B Titr" panose="00000700000000000000" pitchFamily="2" charset="-78"/>
              </a:rPr>
              <a:t>3-1</a:t>
            </a:r>
            <a:r>
              <a:rPr lang="ar-SA" sz="1600" dirty="0" smtClean="0">
                <a:cs typeface="B Titr" panose="00000700000000000000" pitchFamily="2" charset="-78"/>
              </a:rPr>
              <a:t>- </a:t>
            </a:r>
            <a:r>
              <a:rPr lang="ar-SA" sz="1600" dirty="0">
                <a:cs typeface="B Titr" panose="00000700000000000000" pitchFamily="2" charset="-78"/>
              </a:rPr>
              <a:t>کارکنان شاغل در مناطق مرزی وفق دستورالعمل تعیین شهرها و روستاهای مرزی ابلاغی وزارت کشور </a:t>
            </a:r>
            <a:r>
              <a:rPr lang="ar-SA" sz="1600" dirty="0" smtClean="0">
                <a:cs typeface="B Titr" panose="00000700000000000000" pitchFamily="2" charset="-78"/>
              </a:rPr>
              <a:t>شماره</a:t>
            </a:r>
            <a:r>
              <a:rPr lang="fa-IR" sz="1600" dirty="0" smtClean="0">
                <a:cs typeface="B Titr" panose="00000700000000000000" pitchFamily="2" charset="-78"/>
              </a:rPr>
              <a:t> 1/4/42/144538 </a:t>
            </a:r>
            <a:r>
              <a:rPr lang="ar-SA" sz="1600" dirty="0" smtClean="0">
                <a:cs typeface="B Titr" panose="00000700000000000000" pitchFamily="2" charset="-78"/>
              </a:rPr>
              <a:t>مورخ </a:t>
            </a:r>
            <a:r>
              <a:rPr lang="fa-IR" sz="1600" dirty="0" smtClean="0">
                <a:cs typeface="B Titr" panose="00000700000000000000" pitchFamily="2" charset="-78"/>
              </a:rPr>
              <a:t>91/11/17 </a:t>
            </a:r>
            <a:r>
              <a:rPr lang="ar-SA" sz="1600" dirty="0" smtClean="0">
                <a:cs typeface="B Titr" panose="00000700000000000000" pitchFamily="2" charset="-78"/>
              </a:rPr>
              <a:t>و </a:t>
            </a:r>
            <a:r>
              <a:rPr lang="ar-SA" sz="1600" dirty="0">
                <a:cs typeface="B Titr" panose="00000700000000000000" pitchFamily="2" charset="-78"/>
              </a:rPr>
              <a:t>اصلاحات بعدي با تایید استانداری‏های ذیربط و تصویب مجمع حداکثر از سقف درصد جدول شماره (1</a:t>
            </a:r>
            <a:r>
              <a:rPr lang="ar-SA" sz="1600" dirty="0" smtClean="0">
                <a:cs typeface="B Titr" panose="00000700000000000000" pitchFamily="2" charset="-78"/>
              </a:rPr>
              <a:t>) </a:t>
            </a:r>
            <a:r>
              <a:rPr lang="ar-SA" sz="1600" dirty="0">
                <a:cs typeface="B Titr" panose="00000700000000000000" pitchFamily="2" charset="-78"/>
              </a:rPr>
              <a:t>بهره‌مند می‏شوند.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4-1- کارکنان شاغل در مناطق عملیاتی موضوع ماده 112 قانون پنج ساله برنامه ششم توسعه اقتصادی، اجتماعی فرهنگی جمهوری اسلامی ایران، از سقف درصدهای تعیین شده در جداول شماره (1) و (2) برخوردار می‏گردند. همچنين اين کارکنان ماداميکه در این مناطق اشتغال دارند از امتياز یک گروه شغلی (500 امتياز)  برخوردار می‏گردند.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5-1- سقف درصدهای تعیین شده برای فوق‏العاده منطقه شامل مناطق کمتر توسعه یافته، بد آب و هوا، عملياتي و مرزی در مجموع نباید از 25% حقوق مبنا تجاوز نماید.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2">
              <a:lumMod val="60000"/>
              <a:lumOff val="4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4</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5" y="211240"/>
            <a:ext cx="4613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800" dirty="0">
                <a:cs typeface="B Titr" panose="00000700000000000000" pitchFamily="2" charset="-78"/>
              </a:rPr>
              <a:t>تعیین و برقراری مزایای ویژه</a:t>
            </a:r>
            <a:endParaRPr lang="en-US" sz="2800" b="1" i="1" dirty="0">
              <a:cs typeface="B Titr" panose="00000700000000000000" pitchFamily="2" charset="-78"/>
            </a:endParaRPr>
          </a:p>
        </p:txBody>
      </p:sp>
    </p:spTree>
    <p:extLst>
      <p:ext uri="{BB962C8B-B14F-4D97-AF65-F5344CB8AC3E}">
        <p14:creationId xmlns:p14="http://schemas.microsoft.com/office/powerpoint/2010/main" val="26275554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600" dirty="0" smtClean="0">
                <a:solidFill>
                  <a:srgbClr val="0070C0"/>
                </a:solidFill>
                <a:cs typeface="B Titr" panose="00000700000000000000" pitchFamily="2" charset="-78"/>
              </a:rPr>
              <a:t>فوق</a:t>
            </a:r>
            <a:r>
              <a:rPr lang="ar-SA" sz="1600" dirty="0">
                <a:solidFill>
                  <a:srgbClr val="0070C0"/>
                </a:solidFill>
                <a:cs typeface="B Titr" panose="00000700000000000000" pitchFamily="2" charset="-78"/>
              </a:rPr>
              <a:t>‎العاده جذب و نگهداشت</a:t>
            </a:r>
          </a:p>
          <a:p>
            <a:pPr marL="82296" indent="0" algn="just" rtl="1">
              <a:lnSpc>
                <a:spcPct val="150000"/>
              </a:lnSpc>
              <a:buNone/>
            </a:pPr>
            <a:r>
              <a:rPr lang="ar-SA" sz="1600" dirty="0">
                <a:cs typeface="B Titr" panose="00000700000000000000" pitchFamily="2" charset="-78"/>
              </a:rPr>
              <a:t> فوق‎العاده جذب و نگهداشت به منظور ارتقای انگیزه و كارایی كاركنان در انجام وظایف محوله، ریسك­پذیری، تاثیر اقتصادی فعالیت‏ها بر درآمد شركت، انجام وظایف و حساسیت كار و بهبود كیفیت خدمات، نگهداشت و حمایت از نیروی كارآمد، این فوق‏العاده بر حسب عناوين سازمانی مندرج در حکم کارگزيني يا قراردادکار و پس از تایید مجمع عمومي از حاصلضرب درصدهای تعیین شده در عدد ثابت (7800 امتياز) ضربدر ضریب ریالی برقرار می‌گردد. شرکت‏ها موظفند به گونه ای برنامه­ریزی نمایند که این عامل براساس عملکرد، کارایی و تجربه کاری به افراد تعلق گیرد.</a:t>
            </a:r>
          </a:p>
          <a:p>
            <a:pPr marL="82296" indent="0" algn="just" rtl="1">
              <a:lnSpc>
                <a:spcPct val="150000"/>
              </a:lnSpc>
              <a:buNone/>
            </a:pPr>
            <a:r>
              <a:rPr lang="ar-SA" sz="1600" dirty="0">
                <a:cs typeface="B Titr" panose="00000700000000000000" pitchFamily="2" charset="-78"/>
              </a:rPr>
              <a:t>جدول شماره 3 – درصد حق جذب</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2">
              <a:lumMod val="60000"/>
              <a:lumOff val="4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4</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5" y="211240"/>
            <a:ext cx="4613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800" dirty="0">
                <a:cs typeface="B Titr" panose="00000700000000000000" pitchFamily="2" charset="-78"/>
              </a:rPr>
              <a:t>تعیین و برقراری مزایای ویژه</a:t>
            </a:r>
            <a:endParaRPr lang="en-US" sz="2800" b="1" i="1" dirty="0">
              <a:cs typeface="B Titr" panose="000007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901" y="4211637"/>
            <a:ext cx="602297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6" name="Text Box 1"/>
              <p:cNvSpPr txBox="1">
                <a:spLocks/>
              </p:cNvSpPr>
              <p:nvPr/>
            </p:nvSpPr>
            <p:spPr>
              <a:xfrm>
                <a:off x="1219200" y="5867400"/>
                <a:ext cx="7086600" cy="457200"/>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1000"/>
                  </a:spcAft>
                </a:pPr>
                <a:r>
                  <a:rPr lang="ar-SA" sz="1500" b="1" dirty="0" smtClean="0">
                    <a:solidFill>
                      <a:srgbClr val="0070C0"/>
                    </a:solidFill>
                    <a:effectLst/>
                    <a:latin typeface="Calibri"/>
                    <a:ea typeface="Times New Roman"/>
                    <a:cs typeface="B Nazanin"/>
                  </a:rPr>
                  <a:t>مبلغ فوق‌العاده جذب و نگهداشت= درصدهاي تعيين‌شده در(جدول شماره 3) </a:t>
                </a:r>
                <a14:m>
                  <m:oMath xmlns:m="http://schemas.openxmlformats.org/officeDocument/2006/math">
                    <m:r>
                      <a:rPr lang="ar-SA" sz="1500" b="1">
                        <a:solidFill>
                          <a:srgbClr val="0070C0"/>
                        </a:solidFill>
                        <a:effectLst/>
                        <a:latin typeface="Cambria Math"/>
                        <a:ea typeface="Times New Roman"/>
                        <a:cs typeface="B Nazanin"/>
                      </a:rPr>
                      <m:t>×</m:t>
                    </m:r>
                  </m:oMath>
                </a14:m>
                <a:r>
                  <a:rPr lang="ar-SA" sz="1500" b="1" dirty="0">
                    <a:solidFill>
                      <a:srgbClr val="0070C0"/>
                    </a:solidFill>
                    <a:effectLst/>
                    <a:latin typeface="Calibri"/>
                    <a:ea typeface="Times New Roman"/>
                    <a:cs typeface="B Nazanin"/>
                  </a:rPr>
                  <a:t>7800 امتياز</a:t>
                </a:r>
                <a14:m>
                  <m:oMath xmlns:m="http://schemas.openxmlformats.org/officeDocument/2006/math">
                    <m:r>
                      <a:rPr lang="ar-SA" sz="1500" b="1">
                        <a:solidFill>
                          <a:srgbClr val="0070C0"/>
                        </a:solidFill>
                        <a:effectLst/>
                        <a:latin typeface="Cambria Math"/>
                        <a:ea typeface="Times New Roman"/>
                        <a:cs typeface="B Nazanin"/>
                      </a:rPr>
                      <m:t>×</m:t>
                    </m:r>
                  </m:oMath>
                </a14:m>
                <a:r>
                  <a:rPr lang="ar-SA" sz="1500" b="1" dirty="0">
                    <a:solidFill>
                      <a:srgbClr val="0070C0"/>
                    </a:solidFill>
                    <a:effectLst/>
                    <a:latin typeface="Calibri"/>
                    <a:ea typeface="Times New Roman"/>
                    <a:cs typeface="B Nazanin"/>
                  </a:rPr>
                  <a:t> ضريب ريالي</a:t>
                </a:r>
                <a:endParaRPr lang="en-US" sz="1500" b="1" dirty="0">
                  <a:solidFill>
                    <a:srgbClr val="0070C0"/>
                  </a:solidFill>
                  <a:effectLst/>
                  <a:latin typeface="Calibri"/>
                  <a:ea typeface="Times New Roman"/>
                  <a:cs typeface="B Nazanin"/>
                </a:endParaRPr>
              </a:p>
            </p:txBody>
          </p:sp>
        </mc:Choice>
        <mc:Fallback xmlns="">
          <p:sp>
            <p:nvSpPr>
              <p:cNvPr id="106" name="Text Box 1"/>
              <p:cNvSpPr txBox="1">
                <a:spLocks noRot="1" noChangeAspect="1" noMove="1" noResize="1" noEditPoints="1" noAdjustHandles="1" noChangeArrowheads="1" noChangeShapeType="1" noTextEdit="1"/>
              </p:cNvSpPr>
              <p:nvPr/>
            </p:nvSpPr>
            <p:spPr>
              <a:xfrm>
                <a:off x="1219200" y="5867400"/>
                <a:ext cx="7086600" cy="457200"/>
              </a:xfrm>
              <a:prstGeom prst="rect">
                <a:avLst/>
              </a:prstGeom>
              <a:blipFill>
                <a:blip r:embed="rId3"/>
                <a:stretch>
                  <a:fillRect/>
                </a:stretch>
              </a:blipFill>
              <a:ln w="6350">
                <a:solidFill>
                  <a:prstClr val="black"/>
                </a:solidFill>
              </a:ln>
              <a:effectLst/>
            </p:spPr>
            <p:txBody>
              <a:bodyPr/>
              <a:lstStyle/>
              <a:p>
                <a:r>
                  <a:rPr lang="en-US">
                    <a:noFill/>
                  </a:rPr>
                  <a:t> </a:t>
                </a:r>
              </a:p>
            </p:txBody>
          </p:sp>
        </mc:Fallback>
      </mc:AlternateContent>
    </p:spTree>
    <p:extLst>
      <p:ext uri="{BB962C8B-B14F-4D97-AF65-F5344CB8AC3E}">
        <p14:creationId xmlns:p14="http://schemas.microsoft.com/office/powerpoint/2010/main" val="2447136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chemeClr val="accent6">
              <a:lumMod val="20000"/>
              <a:lumOff val="80000"/>
            </a:schemeClr>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600" dirty="0" smtClean="0">
                <a:cs typeface="B Titr" panose="00000700000000000000" pitchFamily="2" charset="-78"/>
              </a:rPr>
              <a:t>تبصره </a:t>
            </a:r>
            <a:r>
              <a:rPr lang="ar-SA" sz="1600" dirty="0">
                <a:cs typeface="B Titr" panose="00000700000000000000" pitchFamily="2" charset="-78"/>
              </a:rPr>
              <a:t>1- مشمولین در دو سال اول بکارگیری، از (40) درصد سقف سطح مربوط برخوردار می‏شوند.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تبصره 2- با توجه به اینکه در زمان تطبیق این طرح حداکثر میزان افزایش حقوق و مزایای ناشی از بازنگری  و اجرای این طرح (15%) می‏باشد، لذا شرکت‏ها می‏بایست در تعیین درصد جذب بنحوی عمل  نمایند که سقف افزایش حقوق و مزایای مندرج در حکم برای کلیه کارکنان حداکثر (15%) رعایت گردد.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solidFill>
                  <a:srgbClr val="0070C0"/>
                </a:solidFill>
                <a:cs typeface="B Titr" panose="00000700000000000000" pitchFamily="2" charset="-78"/>
              </a:rPr>
              <a:t>تبصره3- فوق‏العاده جذب و نگهداشت موضوع این دستورالعمل مبنای محاسبه فوق‎العاده اضافه‎کار، نوبت کاری، شب‏کاري، تعطيل‏کاري، ماموريت روزانه و پاداش پایان خدمت قرار می‌گیرد.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chemeClr val="accent2">
              <a:lumMod val="60000"/>
              <a:lumOff val="40000"/>
            </a:schemeClr>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4</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5" y="211240"/>
            <a:ext cx="4613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800" dirty="0">
                <a:cs typeface="B Titr" panose="00000700000000000000" pitchFamily="2" charset="-78"/>
              </a:rPr>
              <a:t>تعیین و برقراری مزایای ویژه</a:t>
            </a:r>
            <a:endParaRPr lang="en-US" sz="2800" b="1" i="1" dirty="0">
              <a:cs typeface="B Titr" panose="00000700000000000000" pitchFamily="2" charset="-78"/>
            </a:endParaRPr>
          </a:p>
        </p:txBody>
      </p:sp>
    </p:spTree>
    <p:extLst>
      <p:ext uri="{BB962C8B-B14F-4D97-AF65-F5344CB8AC3E}">
        <p14:creationId xmlns:p14="http://schemas.microsoft.com/office/powerpoint/2010/main" val="11257080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0"/>
          </p:nvPr>
        </p:nvSpPr>
        <p:spPr/>
        <p:txBody>
          <a:bodyPr/>
          <a:lstStyle/>
          <a:p>
            <a:r>
              <a:rPr lang="en-US"/>
              <a:t>Company Logo</a:t>
            </a:r>
          </a:p>
        </p:txBody>
      </p:sp>
      <p:sp>
        <p:nvSpPr>
          <p:cNvPr id="32" name="Date Placeholder 5"/>
          <p:cNvSpPr>
            <a:spLocks noGrp="1"/>
          </p:cNvSpPr>
          <p:nvPr>
            <p:ph type="dt" sz="half" idx="12"/>
          </p:nvPr>
        </p:nvSpPr>
        <p:spPr/>
        <p:txBody>
          <a:bodyPr/>
          <a:lstStyle/>
          <a:p>
            <a:r>
              <a:rPr lang="en-US"/>
              <a:t>www.themegallery.com</a:t>
            </a:r>
          </a:p>
        </p:txBody>
      </p:sp>
      <p:sp>
        <p:nvSpPr>
          <p:cNvPr id="4" name="Title 1"/>
          <p:cNvSpPr>
            <a:spLocks noGrp="1"/>
          </p:cNvSpPr>
          <p:nvPr>
            <p:ph type="title"/>
          </p:nvPr>
        </p:nvSpPr>
        <p:spPr>
          <a:xfrm>
            <a:off x="304800" y="274638"/>
            <a:ext cx="8628888" cy="5668962"/>
          </a:xfrm>
        </p:spPr>
        <p:txBody>
          <a:bodyPr>
            <a:normAutofit/>
          </a:bodyPr>
          <a:lstStyle/>
          <a:p>
            <a:pPr marL="82296" rtl="1">
              <a:spcBef>
                <a:spcPct val="20000"/>
              </a:spcBef>
            </a:pPr>
            <a:r>
              <a:rPr lang="ar-SA" dirty="0">
                <a:latin typeface="+mn-lt"/>
                <a:ea typeface="+mn-ea"/>
                <a:cs typeface="B Titr" panose="00000700000000000000" pitchFamily="2" charset="-78"/>
              </a:rPr>
              <a:t>دستورالعمل شماره 5  </a:t>
            </a:r>
            <a:r>
              <a:rPr lang="en-US" dirty="0">
                <a:latin typeface="+mn-lt"/>
                <a:ea typeface="+mn-ea"/>
                <a:cs typeface="B Titr" panose="00000700000000000000" pitchFamily="2" charset="-78"/>
              </a:rPr>
              <a:t/>
            </a:r>
            <a:br>
              <a:rPr lang="en-US" dirty="0">
                <a:latin typeface="+mn-lt"/>
                <a:ea typeface="+mn-ea"/>
                <a:cs typeface="B Titr" panose="00000700000000000000" pitchFamily="2" charset="-78"/>
              </a:rPr>
            </a:br>
            <a:r>
              <a:rPr lang="ar-SA" sz="4000" dirty="0">
                <a:latin typeface="+mn-lt"/>
                <a:ea typeface="+mn-ea"/>
                <a:cs typeface="B Titr" panose="00000700000000000000" pitchFamily="2" charset="-78"/>
              </a:rPr>
              <a:t>برقراری فوق‏العاده شرایط نامساعد محيط کار</a:t>
            </a:r>
            <a:endParaRPr lang="en-US" sz="4000" dirty="0">
              <a:latin typeface="+mn-lt"/>
              <a:ea typeface="+mn-ea"/>
              <a:cs typeface="B Titr" panose="00000700000000000000" pitchFamily="2" charset="-78"/>
            </a:endParaRPr>
          </a:p>
        </p:txBody>
      </p:sp>
    </p:spTree>
    <p:extLst>
      <p:ext uri="{BB962C8B-B14F-4D97-AF65-F5344CB8AC3E}">
        <p14:creationId xmlns:p14="http://schemas.microsoft.com/office/powerpoint/2010/main" val="9976834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CC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endParaRPr lang="fa-IR" sz="1600" dirty="0" smtClean="0">
              <a:cs typeface="B Titr" panose="00000700000000000000" pitchFamily="2" charset="-78"/>
            </a:endParaRPr>
          </a:p>
          <a:p>
            <a:pPr marL="82296" indent="0" algn="just" rtl="1">
              <a:lnSpc>
                <a:spcPct val="150000"/>
              </a:lnSpc>
              <a:buNone/>
            </a:pPr>
            <a:r>
              <a:rPr lang="ar-SA" sz="1600" dirty="0" smtClean="0">
                <a:cs typeface="B Titr" panose="00000700000000000000" pitchFamily="2" charset="-78"/>
              </a:rPr>
              <a:t>مشاغلی </a:t>
            </a:r>
            <a:r>
              <a:rPr lang="ar-SA" sz="1600" dirty="0">
                <a:cs typeface="B Titr" panose="00000700000000000000" pitchFamily="2" charset="-78"/>
              </a:rPr>
              <a:t>که ماهیت وظایف آنها موجب می‏گردد کارکنان شاغل در آن با خطرات ناشی از کار در شرایط نامساعد مواجه شوند براساس ارزيابي عواملي نظيرمحیط کار، خطرات ناشی از کار و بروز بیماری‌های حرفه‎ای از فوق‏العاده سختی کار (شرایط نامساعد محیط کار) برخوردار می‏گردند. نحوه ارزيابي عوامل به شرح پيوست 2 مي­باشد.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92D050"/>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5</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200" b="1" dirty="0">
                <a:cs typeface="B Titr" panose="00000700000000000000" pitchFamily="2" charset="-78"/>
              </a:rPr>
              <a:t>برقراری فوق‏العاده شرایط نامساعد محيط کار</a:t>
            </a:r>
            <a:endParaRPr lang="en-US" sz="2200" b="1" i="1" dirty="0">
              <a:cs typeface="B Titr" panose="00000700000000000000" pitchFamily="2" charset="-78"/>
            </a:endParaRPr>
          </a:p>
        </p:txBody>
      </p:sp>
      <mc:AlternateContent xmlns:mc="http://schemas.openxmlformats.org/markup-compatibility/2006" xmlns:a14="http://schemas.microsoft.com/office/drawing/2010/main">
        <mc:Choice Requires="a14">
          <p:sp>
            <p:nvSpPr>
              <p:cNvPr id="106" name="Folded Corner 105"/>
              <p:cNvSpPr/>
              <p:nvPr/>
            </p:nvSpPr>
            <p:spPr>
              <a:xfrm>
                <a:off x="1012114" y="3314700"/>
                <a:ext cx="7162800" cy="13335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ar-SA" sz="1500" dirty="0">
                    <a:cs typeface="B Nazanin" panose="00000400000000000000" pitchFamily="2" charset="-78"/>
                  </a:rPr>
                  <a:t>مبلغ فوق‌العاده شرايط نامساعد محيط کار= امتياز سختي شرايط نامساعد محيط کار براساس جداول</a:t>
                </a:r>
                <a14:m>
                  <m:oMath xmlns:m="http://schemas.openxmlformats.org/officeDocument/2006/math">
                    <m:r>
                      <a:rPr lang="ar-SA" sz="1500">
                        <a:latin typeface="Cambria Math"/>
                      </a:rPr>
                      <m:t>×</m:t>
                    </m:r>
                  </m:oMath>
                </a14:m>
                <a:r>
                  <a:rPr lang="ar-SA" sz="1500" dirty="0">
                    <a:cs typeface="B Nazanin" panose="00000400000000000000" pitchFamily="2" charset="-78"/>
                  </a:rPr>
                  <a:t> ضريب‌ريالي</a:t>
                </a:r>
                <a:endParaRPr lang="en-US" sz="1500" dirty="0">
                  <a:cs typeface="B Nazanin" panose="00000400000000000000" pitchFamily="2" charset="-78"/>
                </a:endParaRPr>
              </a:p>
            </p:txBody>
          </p:sp>
        </mc:Choice>
        <mc:Fallback xmlns="">
          <p:sp>
            <p:nvSpPr>
              <p:cNvPr id="106" name="Folded Corner 105"/>
              <p:cNvSpPr>
                <a:spLocks noRot="1" noChangeAspect="1" noMove="1" noResize="1" noEditPoints="1" noAdjustHandles="1" noChangeArrowheads="1" noChangeShapeType="1" noTextEdit="1"/>
              </p:cNvSpPr>
              <p:nvPr/>
            </p:nvSpPr>
            <p:spPr>
              <a:xfrm>
                <a:off x="1012114" y="3314700"/>
                <a:ext cx="7162800" cy="1333500"/>
              </a:xfrm>
              <a:prstGeom prst="foldedCorner">
                <a:avLst/>
              </a:prstGeom>
              <a:blipFill>
                <a:blip r:embed="rId2"/>
                <a:stretch>
                  <a:fillRect l="-170"/>
                </a:stretch>
              </a:blipFill>
            </p:spPr>
            <p:txBody>
              <a:bodyPr/>
              <a:lstStyle/>
              <a:p>
                <a:r>
                  <a:rPr lang="en-US">
                    <a:noFill/>
                  </a:rPr>
                  <a:t> </a:t>
                </a:r>
              </a:p>
            </p:txBody>
          </p:sp>
        </mc:Fallback>
      </mc:AlternateContent>
    </p:spTree>
    <p:extLst>
      <p:ext uri="{BB962C8B-B14F-4D97-AF65-F5344CB8AC3E}">
        <p14:creationId xmlns:p14="http://schemas.microsoft.com/office/powerpoint/2010/main" val="8255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CC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ctr" rtl="1">
              <a:lnSpc>
                <a:spcPct val="150000"/>
              </a:lnSpc>
              <a:buNone/>
            </a:pPr>
            <a:r>
              <a:rPr lang="ar-SA" sz="1600" dirty="0" smtClean="0">
                <a:cs typeface="B Titr" panose="00000700000000000000" pitchFamily="2" charset="-78"/>
              </a:rPr>
              <a:t>جدول </a:t>
            </a:r>
            <a:r>
              <a:rPr lang="ar-SA" sz="1600" dirty="0">
                <a:cs typeface="B Titr" panose="00000700000000000000" pitchFamily="2" charset="-78"/>
              </a:rPr>
              <a:t>شماره 1- امتياز شرایط نامساعد کار مشاغل عمومی شرکت­های وابسته </a:t>
            </a:r>
          </a:p>
          <a:p>
            <a:pPr marL="82296" indent="0" algn="ctr" rtl="1">
              <a:lnSpc>
                <a:spcPct val="150000"/>
              </a:lnSpc>
              <a:buNone/>
            </a:pPr>
            <a:r>
              <a:rPr lang="ar-SA" sz="1600" dirty="0">
                <a:cs typeface="B Titr" panose="00000700000000000000" pitchFamily="2" charset="-78"/>
              </a:rPr>
              <a:t>(غير دولتي) </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92D050"/>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5</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200" b="1" dirty="0">
                <a:cs typeface="B Titr" panose="00000700000000000000" pitchFamily="2" charset="-78"/>
              </a:rPr>
              <a:t>برقراری فوق‏العاده شرایط نامساعد محيط کار</a:t>
            </a:r>
            <a:endParaRPr lang="en-US" sz="2200" b="1" i="1" dirty="0">
              <a:cs typeface="B Titr" panose="000007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1828801"/>
            <a:ext cx="52609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1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CC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600" dirty="0" smtClean="0">
                <a:cs typeface="B Titr" panose="00000700000000000000" pitchFamily="2" charset="-78"/>
              </a:rPr>
              <a:t>ادامه </a:t>
            </a:r>
            <a:r>
              <a:rPr lang="ar-SA" sz="1600" dirty="0">
                <a:cs typeface="B Titr" panose="00000700000000000000" pitchFamily="2" charset="-78"/>
              </a:rPr>
              <a:t>جدول شماره 2 – امتياز شرایط نامساعد محیط کار مشاغل اختصاصی شرکت‌های توزیع نيروي برق</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92D050"/>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5</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200" b="1" dirty="0">
                <a:cs typeface="B Titr" panose="00000700000000000000" pitchFamily="2" charset="-78"/>
              </a:rPr>
              <a:t>برقراری فوق‏العاده شرایط نامساعد محيط کار</a:t>
            </a:r>
            <a:endParaRPr lang="en-US" sz="2200" b="1" i="1" dirty="0">
              <a:cs typeface="B Titr" panose="00000700000000000000" pitchFamily="2" charset="-78"/>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1600200"/>
            <a:ext cx="549275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1524000"/>
            <a:ext cx="8229600" cy="1143000"/>
          </a:xfrm>
        </p:spPr>
        <p:txBody>
          <a:bodyPr/>
          <a:lstStyle/>
          <a:p>
            <a:pPr marL="82296" indent="0"/>
            <a:r>
              <a:rPr lang="fa-IR" b="1" dirty="0" smtClean="0">
                <a:cs typeface="B Titr" panose="00000700000000000000" pitchFamily="2" charset="-78"/>
              </a:rPr>
              <a:t/>
            </a:r>
            <a:br>
              <a:rPr lang="fa-IR" b="1" dirty="0" smtClean="0">
                <a:cs typeface="B Titr" panose="00000700000000000000" pitchFamily="2" charset="-78"/>
              </a:rPr>
            </a:br>
            <a:r>
              <a:rPr lang="fa-IR" b="1" dirty="0">
                <a:cs typeface="B Titr" panose="00000700000000000000" pitchFamily="2" charset="-78"/>
              </a:rPr>
              <a:t/>
            </a:r>
            <a:br>
              <a:rPr lang="fa-IR" b="1" dirty="0">
                <a:cs typeface="B Titr" panose="00000700000000000000" pitchFamily="2" charset="-78"/>
              </a:rPr>
            </a:br>
            <a:r>
              <a:rPr lang="fa-IR" b="1" dirty="0" smtClean="0">
                <a:cs typeface="B Titr" panose="00000700000000000000" pitchFamily="2" charset="-78"/>
              </a:rPr>
              <a:t/>
            </a:r>
            <a:br>
              <a:rPr lang="fa-IR" b="1" dirty="0" smtClean="0">
                <a:cs typeface="B Titr" panose="00000700000000000000" pitchFamily="2" charset="-78"/>
              </a:rPr>
            </a:br>
            <a:r>
              <a:rPr lang="fa-IR" b="1" dirty="0" smtClean="0">
                <a:cs typeface="B Titr" panose="00000700000000000000" pitchFamily="2" charset="-78"/>
              </a:rPr>
              <a:t>فصل </a:t>
            </a:r>
            <a:r>
              <a:rPr lang="fa-IR" b="1" dirty="0">
                <a:cs typeface="B Titr" panose="00000700000000000000" pitchFamily="2" charset="-78"/>
              </a:rPr>
              <a:t>اول</a:t>
            </a:r>
            <a:r>
              <a:rPr lang="en-US" b="1" dirty="0">
                <a:cs typeface="B Titr" panose="00000700000000000000" pitchFamily="2" charset="-78"/>
              </a:rPr>
              <a:t/>
            </a:r>
            <a:br>
              <a:rPr lang="en-US" b="1" dirty="0">
                <a:cs typeface="B Titr" panose="00000700000000000000" pitchFamily="2" charset="-78"/>
              </a:rPr>
            </a:br>
            <a:r>
              <a:rPr lang="en-US" b="1" dirty="0">
                <a:cs typeface="B Titr" panose="00000700000000000000" pitchFamily="2" charset="-78"/>
              </a:rPr>
              <a:t/>
            </a:r>
            <a:br>
              <a:rPr lang="en-US" b="1" dirty="0">
                <a:cs typeface="B Titr" panose="00000700000000000000" pitchFamily="2" charset="-78"/>
              </a:rPr>
            </a:br>
            <a:endParaRPr lang="fa-IR" dirty="0" smtClean="0">
              <a:latin typeface="Times New Roman" pitchFamily="18" charset="0"/>
            </a:endParaRPr>
          </a:p>
        </p:txBody>
      </p:sp>
      <p:sp>
        <p:nvSpPr>
          <p:cNvPr id="2" name="Content Placeholder 1"/>
          <p:cNvSpPr>
            <a:spLocks noGrp="1"/>
          </p:cNvSpPr>
          <p:nvPr>
            <p:ph idx="1"/>
          </p:nvPr>
        </p:nvSpPr>
        <p:spPr>
          <a:xfrm>
            <a:off x="457200" y="2560637"/>
            <a:ext cx="8229600" cy="4525963"/>
          </a:xfrm>
        </p:spPr>
        <p:txBody>
          <a:bodyPr/>
          <a:lstStyle/>
          <a:p>
            <a:endParaRPr lang="fa-IR" b="1" dirty="0" smtClean="0">
              <a:cs typeface="B Titr" panose="00000700000000000000" pitchFamily="2" charset="-78"/>
            </a:endParaRPr>
          </a:p>
          <a:p>
            <a:endParaRPr lang="fa-IR" b="1" dirty="0">
              <a:cs typeface="B Titr" panose="00000700000000000000" pitchFamily="2" charset="-78"/>
            </a:endParaRPr>
          </a:p>
          <a:p>
            <a:pPr marL="0" indent="0" algn="ctr">
              <a:buNone/>
            </a:pPr>
            <a:r>
              <a:rPr lang="ar-SA" b="1" dirty="0" smtClean="0">
                <a:cs typeface="B Titr" panose="00000700000000000000" pitchFamily="2" charset="-78"/>
              </a:rPr>
              <a:t>تعاریف </a:t>
            </a:r>
            <a:r>
              <a:rPr lang="ar-SA" b="1" dirty="0">
                <a:cs typeface="B Titr" panose="00000700000000000000" pitchFamily="2" charset="-78"/>
              </a:rPr>
              <a:t>و اصطلاحات طبقه‏بندی و ارزشیابی </a:t>
            </a:r>
            <a:r>
              <a:rPr lang="ar-SA" b="1" dirty="0" smtClean="0">
                <a:cs typeface="B Titr" panose="00000700000000000000" pitchFamily="2" charset="-78"/>
              </a:rPr>
              <a:t>مشاغل</a:t>
            </a:r>
            <a:endParaRPr lang="fa-IR" b="1" dirty="0" smtClean="0">
              <a:cs typeface="B Titr" panose="00000700000000000000" pitchFamily="2" charset="-78"/>
            </a:endParaRPr>
          </a:p>
          <a:p>
            <a:endParaRPr lang="fa-IR" b="1" dirty="0">
              <a:cs typeface="B Titr" panose="00000700000000000000" pitchFamily="2" charset="-78"/>
            </a:endParaRPr>
          </a:p>
          <a:p>
            <a:endParaRPr lang="fa-IR" dirty="0"/>
          </a:p>
        </p:txBody>
      </p:sp>
    </p:spTree>
    <p:extLst>
      <p:ext uri="{BB962C8B-B14F-4D97-AF65-F5344CB8AC3E}">
        <p14:creationId xmlns:p14="http://schemas.microsoft.com/office/powerpoint/2010/main" val="28642860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CCFF99"/>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lnSpcReduction="10000"/>
          </a:bodyPr>
          <a:lstStyle/>
          <a:p>
            <a:pPr marL="82296" indent="0" algn="just" rtl="1">
              <a:lnSpc>
                <a:spcPct val="150000"/>
              </a:lnSpc>
              <a:buNone/>
            </a:pPr>
            <a:r>
              <a:rPr lang="fa-IR" sz="1600" dirty="0">
                <a:cs typeface="B Titr" panose="00000700000000000000" pitchFamily="2" charset="-78"/>
              </a:rPr>
              <a:t>1</a:t>
            </a:r>
            <a:r>
              <a:rPr lang="ar-SA" sz="1600" dirty="0" smtClean="0">
                <a:cs typeface="B Titr" panose="00000700000000000000" pitchFamily="2" charset="-78"/>
              </a:rPr>
              <a:t>- </a:t>
            </a:r>
            <a:r>
              <a:rPr lang="ar-SA" sz="1600" dirty="0">
                <a:cs typeface="B Titr" panose="00000700000000000000" pitchFamily="2" charset="-78"/>
              </a:rPr>
              <a:t>فوق‎العاده شرایط نامساعد محیط کار برای مدت اشتغال در مشاغلی که مشمول دریافت فوق‎العاده مذکور می‌باشند قابل پرداخت بوده و جنبه مستمر نخواهد داشت و با هر نوع تغییر شغل بر اساس ضوابط طرح، فوق‎العاده شرایط نامساعد محیط کار برای شغل جدید محاسبه شده و بر حسب مورد، امتیاز قبلی حذف، افزایش و یا کاهش می‌یابد.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تبصره1- اشتغال مداوم در کارگاه  شامل کارکناني مي گردد که کار آنان ايجاب مي‌نمايد بصورت مداوم در محل کارگاه حضور يابند.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تبصره2- در صورت تغییر شرایط محیط کار کارکنانی که به ماموریت خارج از محل خدمت خود اعزام می‌شوند امتیازات متعلقه براساس شرایط کار جدید محاسبه و پرداخت خواهد شد. ماموریت‌های تا يک ماه از شمول این تبصره مستثنی می‌باشد.</a:t>
            </a:r>
          </a:p>
          <a:p>
            <a:pPr marL="82296" indent="0" algn="just" rtl="1">
              <a:lnSpc>
                <a:spcPct val="150000"/>
              </a:lnSpc>
              <a:buNone/>
            </a:pPr>
            <a:endParaRPr lang="ar-SA" sz="1600" dirty="0">
              <a:solidFill>
                <a:srgbClr val="0070C0"/>
              </a:solidFill>
              <a:cs typeface="B Titr" panose="00000700000000000000" pitchFamily="2" charset="-78"/>
            </a:endParaRPr>
          </a:p>
          <a:p>
            <a:pPr marL="82296" indent="0" algn="just" rtl="1">
              <a:lnSpc>
                <a:spcPct val="150000"/>
              </a:lnSpc>
              <a:buNone/>
            </a:pPr>
            <a:r>
              <a:rPr lang="ar-SA" sz="1600" dirty="0">
                <a:solidFill>
                  <a:srgbClr val="0070C0"/>
                </a:solidFill>
                <a:cs typeface="B Titr" panose="00000700000000000000" pitchFamily="2" charset="-78"/>
              </a:rPr>
              <a:t>2- فوق‎العاده‎ موضوع این دستورالعمل مبنای محاسبه فوق‎العاده اضافه‎کار، نوبت کاری، شب‏کاري، تعطيل‏کاري، ماموريت روزانه و پاداش پایان خدمت قرار می‌گیرد.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92D050"/>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5</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ar-SA" sz="2200" b="1" dirty="0">
                <a:cs typeface="B Titr" panose="00000700000000000000" pitchFamily="2" charset="-78"/>
              </a:rPr>
              <a:t>برقراری فوق‏العاده شرایط نامساعد محيط کار</a:t>
            </a:r>
            <a:endParaRPr lang="en-US" sz="2200" b="1" i="1" dirty="0">
              <a:cs typeface="B Titr" panose="00000700000000000000" pitchFamily="2" charset="-78"/>
            </a:endParaRPr>
          </a:p>
        </p:txBody>
      </p:sp>
    </p:spTree>
    <p:extLst>
      <p:ext uri="{BB962C8B-B14F-4D97-AF65-F5344CB8AC3E}">
        <p14:creationId xmlns:p14="http://schemas.microsoft.com/office/powerpoint/2010/main" val="275260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295400"/>
            <a:ext cx="6096000" cy="144655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4400" dirty="0">
                <a:cs typeface="B Titr" panose="00000700000000000000" pitchFamily="2" charset="-78"/>
              </a:rPr>
              <a:t>دستورالعمل شماره 6 </a:t>
            </a:r>
            <a:r>
              <a:rPr lang="en-US" sz="4400" dirty="0">
                <a:cs typeface="B Titr" panose="00000700000000000000" pitchFamily="2" charset="-78"/>
              </a:rPr>
              <a:t/>
            </a:r>
            <a:br>
              <a:rPr lang="en-US" sz="4400" dirty="0">
                <a:cs typeface="B Titr" panose="00000700000000000000" pitchFamily="2" charset="-78"/>
              </a:rPr>
            </a:br>
            <a:r>
              <a:rPr lang="ar-SA" sz="4400" dirty="0">
                <a:cs typeface="B Titr" panose="00000700000000000000" pitchFamily="2" charset="-78"/>
              </a:rPr>
              <a:t>احتساب امتیازات ایثارگری</a:t>
            </a:r>
            <a:endParaRPr lang="fa-IR" sz="4400" dirty="0">
              <a:cs typeface="B Titr" panose="00000700000000000000" pitchFamily="2" charset="-78"/>
            </a:endParaRPr>
          </a:p>
        </p:txBody>
      </p:sp>
      <p:sp>
        <p:nvSpPr>
          <p:cNvPr id="2" name="Rectangle 1"/>
          <p:cNvSpPr/>
          <p:nvPr/>
        </p:nvSpPr>
        <p:spPr>
          <a:xfrm>
            <a:off x="381000" y="3733800"/>
            <a:ext cx="8305800" cy="2862322"/>
          </a:xfrm>
          <a:prstGeom prst="rect">
            <a:avLst/>
          </a:prstGeom>
        </p:spPr>
        <p:txBody>
          <a:bodyPr wrap="square">
            <a:spAutoFit/>
          </a:bodyPr>
          <a:lstStyle/>
          <a:p>
            <a:pPr marL="82296" lvl="0" algn="just" rtl="1" fontAlgn="base">
              <a:lnSpc>
                <a:spcPct val="150000"/>
              </a:lnSpc>
              <a:spcBef>
                <a:spcPct val="20000"/>
              </a:spcBef>
              <a:spcAft>
                <a:spcPct val="0"/>
              </a:spcAft>
            </a:pPr>
            <a:r>
              <a:rPr lang="ar-SA" sz="2000" b="1" dirty="0">
                <a:solidFill>
                  <a:prstClr val="black"/>
                </a:solidFill>
                <a:cs typeface="B Titr" panose="00000700000000000000" pitchFamily="2" charset="-78"/>
              </a:rPr>
              <a:t>در راستای ارج نهادن به خدمات ارزنده ایثارگران، در اجرای مصوبه جلسه مورخ 5/3/1387 هیات محترم وزیران که بنا به پیشنهاد شماره 53062 مورخ 9/3/1377 وزارت کار و امور اجتماعی و به استناد ماده (4) قانون اعطای امتیازات ایثارگران و اشتغال در مناطق جنگی و جنگ زده به کارگران مشمول قانون کار – مصوب 1376 و اصلاحات بعدی آن، با اين دستورالعمل، نحوه اعطاي امتیازات ایثارگران و اشتغال در مناطق جنگی و جنگ زده تعيين مي­گردد.</a:t>
            </a:r>
          </a:p>
        </p:txBody>
      </p:sp>
    </p:spTree>
    <p:extLst>
      <p:ext uri="{BB962C8B-B14F-4D97-AF65-F5344CB8AC3E}">
        <p14:creationId xmlns:p14="http://schemas.microsoft.com/office/powerpoint/2010/main" val="13383341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CC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lnSpcReduction="10000"/>
          </a:bodyPr>
          <a:lstStyle/>
          <a:p>
            <a:pPr marL="82296" indent="0" algn="just" rtl="1">
              <a:lnSpc>
                <a:spcPct val="150000"/>
              </a:lnSpc>
              <a:buNone/>
            </a:pPr>
            <a:r>
              <a:rPr lang="ar-SA" sz="1600" dirty="0">
                <a:cs typeface="B Titr" panose="00000700000000000000" pitchFamily="2" charset="-78"/>
              </a:rPr>
              <a:t>1 ـ تعاریف</a:t>
            </a:r>
          </a:p>
          <a:p>
            <a:pPr marL="82296" indent="0" algn="just" rtl="1">
              <a:lnSpc>
                <a:spcPct val="150000"/>
              </a:lnSpc>
              <a:buNone/>
            </a:pPr>
            <a:r>
              <a:rPr lang="ar-SA" sz="1600" dirty="0">
                <a:cs typeface="B Titr" panose="00000700000000000000" pitchFamily="2" charset="-78"/>
              </a:rPr>
              <a:t>1-1- ایثارگر به کسی اطلاق می‌گردد که برای استقرار و حفظ دستاوردهای انقلاب اسلامی و دفاع از کیان نظام جمهوری اسلامی ایران و استقلال و تمامیت ارضی کشور، مقابله با تهدیدات و تجاوزات دشمنان داخلی و خارجی انجام وظیفه نموده و شهید، مفقودالاثر، جانباز، اسیر، آزاده و رزمنده شناخته شود.</a:t>
            </a:r>
          </a:p>
          <a:p>
            <a:pPr marL="82296" indent="0" algn="just" rtl="1">
              <a:lnSpc>
                <a:spcPct val="150000"/>
              </a:lnSpc>
              <a:buNone/>
            </a:pPr>
            <a:r>
              <a:rPr lang="ar-SA" sz="1600" dirty="0">
                <a:cs typeface="B Titr" panose="00000700000000000000" pitchFamily="2" charset="-78"/>
              </a:rPr>
              <a:t>تبصره ـ احراز مصادیق ایثارگری و تشخیص از کارافتادگی مشمولان این قانون در چهارچوب قوانین نیروهای مسلح جمهوری اسلامی ایران براساس آیین‌نامه‌ای می‏باشد که به تصویب هیأت وزیران رسیده است.</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2-1- شهید و مفقودالاثر: به کسی اطلاق می‌شود که جان خود را در راه تکوین، شکوفایی، دفاع و حفظ دستاوردهای انقلاب اسلامی و کیان جمهوری اسلامی ایران، استقلال و تمامیت ارضی کشور، مقابله با تهدیدات و تجاوزات دشمن و عوامل ضد انقلاب و اشرار نثار نموده و یا در این رابطه مفقودالاثر شناخته شود.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3-1 - جانباز: به کسی اطلاق می‌شود که سلامتی خود را در راه تکوین، شکوفایی، دفاع و حفظ دستاوردهای انقلاب اسلامی و کیان جمهوری اسلامی ایران، استقلال و تمامیت ارضی کشور، مقابله با تهدیدات و تجاوزات دشمن و عوامل ضد انقلاب و اشرار از دست داده و به اختلالات و نقصهای جسمی یا روانی دچار شود.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99CC"/>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6</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2200" b="1" dirty="0" smtClean="0">
                <a:cs typeface="B Titr" panose="00000700000000000000" pitchFamily="2" charset="-78"/>
              </a:rPr>
              <a:t>احتساب امتیازات ایثارگری</a:t>
            </a:r>
            <a:endParaRPr lang="en-US" sz="2200" b="1" i="1" dirty="0">
              <a:cs typeface="B Titr" panose="00000700000000000000" pitchFamily="2" charset="-78"/>
            </a:endParaRPr>
          </a:p>
        </p:txBody>
      </p:sp>
    </p:spTree>
    <p:extLst>
      <p:ext uri="{BB962C8B-B14F-4D97-AF65-F5344CB8AC3E}">
        <p14:creationId xmlns:p14="http://schemas.microsoft.com/office/powerpoint/2010/main" val="2778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CC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600" dirty="0">
                <a:cs typeface="B Titr" panose="00000700000000000000" pitchFamily="2" charset="-78"/>
              </a:rPr>
              <a:t>4-1-  اسیر: به کسی اطلاق می‌شود که در راه تکوین، شکوفایی، دفاع و حفظ دستاوردهای انقلاب اسلامی و کیان جمهوری اسلامی ایران، استقلال و تمامیت ارضی کشور، مقابله با تهدیدات و تجاوزات دشمن و عوامل ضد انقلاب و اشرار در داخل و یا خارج از کشور گرفتار آمده و هویت و وضعیت وی مورد تأیید مراجع صلاحیت دار قرار گیرد.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5-1 - آزاده: به کسی اطلاق می‌شود که در راه تکوین، شکوفایی، دفاع و حفظ دستاوردهای انقلاب اسلامی و کیان جمهوری اسلامی ایران، استقلال و تمامیت ارضی کشور، مقابله با تهدیدات و تجاوزات دشمن و عوامل ضد انقلاب و اشرار در داخل و یا خارج از کشور اسیر شده و سپس آزاد شود. همچنین کلیه افرادی که ازتاریخ  ۲۸/۵/۱۳۴۲ تا ۱۶/۱۱/۱۳۵۷ با الهام از مبارزات و مجاهدات امام خمینی (ره) به دلایل امنیتی، مذهبی یا اتفاقات سیاسی دیگر حداقل به مدت سه ماه در بازداشت یا حبس قطعی بوده‌اند.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تبصره ـ  استمرار شرایط این بند در طول دوران اسارت و یا زندان باید به تأیید مراجع صلاحیت دار برسد.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99CC"/>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6</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2200" b="1" dirty="0" smtClean="0">
                <a:cs typeface="B Titr" panose="00000700000000000000" pitchFamily="2" charset="-78"/>
              </a:rPr>
              <a:t>احتساب امتیازات ایثارگری</a:t>
            </a:r>
            <a:endParaRPr lang="en-US" sz="2200" b="1" i="1" dirty="0">
              <a:cs typeface="B Titr" panose="00000700000000000000" pitchFamily="2" charset="-78"/>
            </a:endParaRPr>
          </a:p>
        </p:txBody>
      </p:sp>
    </p:spTree>
    <p:extLst>
      <p:ext uri="{BB962C8B-B14F-4D97-AF65-F5344CB8AC3E}">
        <p14:creationId xmlns:p14="http://schemas.microsoft.com/office/powerpoint/2010/main" val="15023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CC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fa-IR" sz="1600" dirty="0" smtClean="0">
                <a:solidFill>
                  <a:prstClr val="black"/>
                </a:solidFill>
                <a:cs typeface="B Titr" panose="00000700000000000000" pitchFamily="2" charset="-78"/>
              </a:rPr>
              <a:t>6</a:t>
            </a:r>
            <a:r>
              <a:rPr lang="ar-SA" sz="1600" dirty="0" smtClean="0">
                <a:solidFill>
                  <a:prstClr val="black"/>
                </a:solidFill>
                <a:cs typeface="B Titr" panose="00000700000000000000" pitchFamily="2" charset="-78"/>
              </a:rPr>
              <a:t>-1- </a:t>
            </a:r>
            <a:r>
              <a:rPr lang="ar-SA" sz="1600" dirty="0" smtClean="0">
                <a:cs typeface="B Titr" panose="00000700000000000000" pitchFamily="2" charset="-78"/>
              </a:rPr>
              <a:t>رزمنده</a:t>
            </a:r>
            <a:r>
              <a:rPr lang="ar-SA" sz="1600" dirty="0">
                <a:cs typeface="B Titr" panose="00000700000000000000" pitchFamily="2" charset="-78"/>
              </a:rPr>
              <a:t>: به کسی اطلاق می‌شود که در راه تکوین، دفاع و حفظ ارزش ها و کیان جمهوری اسلامی ایران، استقلال و تمامیت ارضی کشور، مقابله با تهدیدات و تجاوزات دشمن و عوامل ضد انقلاب و اشرار با تأیید مراجع ذی‌صلاح حداقل (45) روز بصورت داوطلبانه در جبهه حضور یافته باشد.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7-1- خانواده شاهد: خانواده‌های معظمی که در راه اعتلای اهداف عالیه انقلاب اسلامی و مبارزه با دشمنان انقلاب یکی از اعضای خانواده‌شان (پدر، مادر، همسر، فرزند) شهید یا مفقودالاثر یا اسیر شده باشد.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8-1- خانواده ایثارگران: خانواده‌های جانبازان و آزادگان که شامل همسر، فرزند و والدین آنها می‌شود.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9-1- در صورت فوت جانبازان و آزادگان مشمول این دستورالعمل، خدمات و امتیازات مربوط، به خانواده تحت تکفل آنان تعلق می‌گیرد</a:t>
            </a:r>
            <a:r>
              <a:rPr lang="ar-SA" sz="1600" dirty="0" smtClean="0">
                <a:cs typeface="B Titr" panose="00000700000000000000" pitchFamily="2" charset="-78"/>
              </a:rPr>
              <a:t>.</a:t>
            </a:r>
            <a:endParaRPr lang="fa-IR"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10-1- بنیاد شهید و امور ایثارگران در این دستورالعمل به اختصار «بنیاد» نامیده می‌شود.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99CC"/>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6</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2200" b="1" dirty="0" smtClean="0">
                <a:cs typeface="B Titr" panose="00000700000000000000" pitchFamily="2" charset="-78"/>
              </a:rPr>
              <a:t>احتساب امتیازات ایثارگری</a:t>
            </a:r>
            <a:endParaRPr lang="en-US" sz="2200" b="1" i="1" dirty="0">
              <a:cs typeface="B Titr" panose="00000700000000000000" pitchFamily="2" charset="-78"/>
            </a:endParaRPr>
          </a:p>
        </p:txBody>
      </p:sp>
    </p:spTree>
    <p:extLst>
      <p:ext uri="{BB962C8B-B14F-4D97-AF65-F5344CB8AC3E}">
        <p14:creationId xmlns:p14="http://schemas.microsoft.com/office/powerpoint/2010/main" val="17375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CC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600" dirty="0">
                <a:cs typeface="B Titr" panose="00000700000000000000" pitchFamily="2" charset="-78"/>
              </a:rPr>
              <a:t>2- مزایای مقرر در این دستورالعمل:</a:t>
            </a:r>
          </a:p>
          <a:p>
            <a:pPr marL="82296" indent="0" algn="just" rtl="1">
              <a:lnSpc>
                <a:spcPct val="150000"/>
              </a:lnSpc>
              <a:buNone/>
            </a:pPr>
            <a:r>
              <a:rPr lang="ar-SA" sz="1600" dirty="0">
                <a:cs typeface="B Titr" panose="00000700000000000000" pitchFamily="2" charset="-78"/>
              </a:rPr>
              <a:t>کلیه ایثارگران مشمول این طرح برحسب نوع ايثارگري از امتیاز فوق‏العاده ایثار گری  بر اساس جدول شماره (1) این دستورالعمل برخوردار می‎شوند. فوق العاده ايثارگري عبارت است  از حاصل­ضرب امتياز ايثارگري در ضريب ريالي ساليانه</a:t>
            </a:r>
            <a:r>
              <a:rPr lang="ar-SA" sz="1600" dirty="0" smtClean="0">
                <a:cs typeface="B Titr" panose="00000700000000000000" pitchFamily="2" charset="-78"/>
              </a:rPr>
              <a:t>.</a:t>
            </a:r>
            <a:r>
              <a:rPr lang="fa-IR" sz="1600" dirty="0">
                <a:cs typeface="B Titr" panose="00000700000000000000" pitchFamily="2" charset="-78"/>
              </a:rPr>
              <a:t> </a:t>
            </a:r>
            <a:r>
              <a:rPr lang="fa-IR" sz="1400" dirty="0" smtClean="0">
                <a:solidFill>
                  <a:srgbClr val="0070C0"/>
                </a:solidFill>
                <a:cs typeface="B Titr" panose="00000700000000000000" pitchFamily="2" charset="-78"/>
              </a:rPr>
              <a:t>(آیین‎نامه اجرایی ماده (4) قانون اعطای امتیازات به ایثارگران مصوب سال 87 هیات وزیران)</a:t>
            </a:r>
            <a:endParaRPr lang="ar-SA" sz="1400" dirty="0">
              <a:solidFill>
                <a:srgbClr val="0070C0"/>
              </a:solidFill>
              <a:cs typeface="B Titr" panose="00000700000000000000" pitchFamily="2" charset="-78"/>
            </a:endParaRPr>
          </a:p>
          <a:p>
            <a:pPr marL="82296" indent="0" algn="ctr" rtl="1">
              <a:lnSpc>
                <a:spcPct val="150000"/>
              </a:lnSpc>
              <a:buNone/>
            </a:pPr>
            <a:r>
              <a:rPr lang="ar-SA" sz="1600" dirty="0">
                <a:cs typeface="B Titr" panose="00000700000000000000" pitchFamily="2" charset="-78"/>
              </a:rPr>
              <a:t>جدول شماره 1- امتیازات ایثارگری</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99CC"/>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6</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2200" b="1" dirty="0" smtClean="0">
                <a:cs typeface="B Titr" panose="00000700000000000000" pitchFamily="2" charset="-78"/>
              </a:rPr>
              <a:t>احتساب امتیازات ایثارگری</a:t>
            </a:r>
            <a:endParaRPr lang="en-US" sz="2200" b="1" i="1" dirty="0">
              <a:cs typeface="B Titr" panose="000007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290" y="3124200"/>
            <a:ext cx="579120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6" name="Text Box 4"/>
              <p:cNvSpPr txBox="1">
                <a:spLocks/>
              </p:cNvSpPr>
              <p:nvPr/>
            </p:nvSpPr>
            <p:spPr>
              <a:xfrm>
                <a:off x="1420189" y="5349025"/>
                <a:ext cx="6248400" cy="533400"/>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1000"/>
                  </a:spcAft>
                </a:pPr>
                <a:r>
                  <a:rPr lang="ar-SA" sz="1500" b="1" dirty="0">
                    <a:solidFill>
                      <a:srgbClr val="000000"/>
                    </a:solidFill>
                    <a:effectLst/>
                    <a:latin typeface="Calibri"/>
                    <a:ea typeface="Times New Roman"/>
                    <a:cs typeface="B Nazanin"/>
                  </a:rPr>
                  <a:t>مبلغ فوق­العاده ايثارگري = امتياز ايثارگري براساس (جدول شماره 1)  </a:t>
                </a:r>
                <a14:m>
                  <m:oMath xmlns:m="http://schemas.openxmlformats.org/officeDocument/2006/math">
                    <m:r>
                      <a:rPr lang="ar-SA" sz="1500" b="1">
                        <a:solidFill>
                          <a:srgbClr val="000000"/>
                        </a:solidFill>
                        <a:effectLst/>
                        <a:latin typeface="Cambria Math"/>
                        <a:ea typeface="Times New Roman"/>
                        <a:cs typeface="B Nazanin"/>
                      </a:rPr>
                      <m:t>×</m:t>
                    </m:r>
                  </m:oMath>
                </a14:m>
                <a:r>
                  <a:rPr lang="ar-SA" sz="1500" b="1" dirty="0">
                    <a:solidFill>
                      <a:srgbClr val="000000"/>
                    </a:solidFill>
                    <a:effectLst/>
                    <a:latin typeface="Calibri"/>
                    <a:ea typeface="Times New Roman"/>
                    <a:cs typeface="B Nazanin"/>
                  </a:rPr>
                  <a:t> ضريب ريالي</a:t>
                </a:r>
                <a:endParaRPr lang="en-US" sz="1500" b="1" dirty="0">
                  <a:solidFill>
                    <a:srgbClr val="000000"/>
                  </a:solidFill>
                  <a:effectLst/>
                  <a:latin typeface="Calibri"/>
                  <a:ea typeface="Times New Roman"/>
                  <a:cs typeface="B Nazanin"/>
                </a:endParaRPr>
              </a:p>
            </p:txBody>
          </p:sp>
        </mc:Choice>
        <mc:Fallback xmlns="">
          <p:sp>
            <p:nvSpPr>
              <p:cNvPr id="106" name="Text Box 4"/>
              <p:cNvSpPr txBox="1">
                <a:spLocks noRot="1" noChangeAspect="1" noMove="1" noResize="1" noEditPoints="1" noAdjustHandles="1" noChangeArrowheads="1" noChangeShapeType="1" noTextEdit="1"/>
              </p:cNvSpPr>
              <p:nvPr/>
            </p:nvSpPr>
            <p:spPr>
              <a:xfrm>
                <a:off x="1420189" y="5349025"/>
                <a:ext cx="6248400" cy="533400"/>
              </a:xfrm>
              <a:prstGeom prst="rect">
                <a:avLst/>
              </a:prstGeom>
              <a:blipFill rotWithShape="1">
                <a:blip r:embed="rId3"/>
                <a:stretch>
                  <a:fillRect/>
                </a:stretch>
              </a:blipFill>
              <a:ln w="6350">
                <a:solidFill>
                  <a:prstClr val="black"/>
                </a:solidFill>
              </a:ln>
              <a:effectLst/>
            </p:spPr>
            <p:txBody>
              <a:bodyPr/>
              <a:lstStyle/>
              <a:p>
                <a:r>
                  <a:rPr lang="fa-IR">
                    <a:noFill/>
                  </a:rPr>
                  <a:t> </a:t>
                </a:r>
              </a:p>
            </p:txBody>
          </p:sp>
        </mc:Fallback>
      </mc:AlternateContent>
    </p:spTree>
    <p:extLst>
      <p:ext uri="{BB962C8B-B14F-4D97-AF65-F5344CB8AC3E}">
        <p14:creationId xmlns:p14="http://schemas.microsoft.com/office/powerpoint/2010/main" val="14426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CC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ar-SA" sz="1600" dirty="0">
                <a:cs typeface="B Titr" panose="00000700000000000000" pitchFamily="2" charset="-78"/>
              </a:rPr>
              <a:t>تبصره1- امتیاز ایثارگری بر اساس نوع ایثارگری افراد مندرج در جدول تعیین مي گردد و در صورت تجمیع امتیازات، سقف آن حداکثر (3500) امتياز می‏باشد. </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تبصره2- امتيازات مذکور در هر حال کمتر از مزايا و امتيازات قانون اعطای امتیازات ایثارگران و اشتغال در مناطق جنگی و جنگ زده به کارگران مشمول قانون کار و اصلاحات بعدي آن  و ساير مقررات مربوط به ايثارگران نخواهد شد. </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99CC"/>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6</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2200" b="1" dirty="0" smtClean="0">
                <a:cs typeface="B Titr" panose="00000700000000000000" pitchFamily="2" charset="-78"/>
              </a:rPr>
              <a:t>احتساب امتیازات ایثارگری</a:t>
            </a:r>
            <a:endParaRPr lang="en-US" sz="2200" b="1" i="1" dirty="0">
              <a:cs typeface="B Titr" panose="00000700000000000000" pitchFamily="2" charset="-78"/>
            </a:endParaRPr>
          </a:p>
        </p:txBody>
      </p:sp>
    </p:spTree>
    <p:extLst>
      <p:ext uri="{BB962C8B-B14F-4D97-AF65-F5344CB8AC3E}">
        <p14:creationId xmlns:p14="http://schemas.microsoft.com/office/powerpoint/2010/main" val="364866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CC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838200"/>
            <a:ext cx="8174381" cy="5424616"/>
          </a:xfrm>
        </p:spPr>
        <p:txBody>
          <a:bodyPr>
            <a:normAutofit/>
          </a:bodyPr>
          <a:lstStyle/>
          <a:p>
            <a:pPr marL="82296" indent="0" algn="just" rtl="1">
              <a:lnSpc>
                <a:spcPct val="150000"/>
              </a:lnSpc>
              <a:buNone/>
            </a:pPr>
            <a:r>
              <a:rPr lang="ar-SA" sz="1600" dirty="0">
                <a:cs typeface="B Titr" panose="00000700000000000000" pitchFamily="2" charset="-78"/>
              </a:rPr>
              <a:t>3- اشتغال در مناطق جنگی و جنگ زده</a:t>
            </a:r>
          </a:p>
          <a:p>
            <a:pPr marL="82296" indent="0" algn="just" rtl="1">
              <a:lnSpc>
                <a:spcPct val="150000"/>
              </a:lnSpc>
              <a:buNone/>
            </a:pPr>
            <a:r>
              <a:rPr lang="ar-SA" sz="1600" dirty="0">
                <a:cs typeface="B Titr" panose="00000700000000000000" pitchFamily="2" charset="-78"/>
              </a:rPr>
              <a:t>کارکنانی که حدفاصل تاریخ‏های 31/6/59 تا 27/5/67 در مناطق جنگی مندرج در جدول شماره 2 این دستورالعمل اشتغال داشته­اند از امتیازهای مربوطه بهره­مند می‏گردند.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99CC"/>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6</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2200" b="1" dirty="0" smtClean="0">
                <a:cs typeface="B Titr" panose="00000700000000000000" pitchFamily="2" charset="-78"/>
              </a:rPr>
              <a:t>احتساب امتیازات ایثارگری</a:t>
            </a:r>
            <a:endParaRPr lang="en-US" sz="2200" b="1" i="1" dirty="0">
              <a:cs typeface="B Titr" panose="00000700000000000000"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391" y="2209800"/>
            <a:ext cx="6205537"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CC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fa-IR" sz="1600" dirty="0" smtClean="0">
              <a:cs typeface="B Titr" panose="00000700000000000000"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dirty="0" smtClean="0">
                <a:cs typeface="B Titr" panose="00000700000000000000" pitchFamily="2" charset="-78"/>
              </a:rPr>
              <a:t>جدول </a:t>
            </a:r>
            <a:r>
              <a:rPr lang="ar-SA" sz="1600" dirty="0">
                <a:cs typeface="B Titr" panose="00000700000000000000" pitchFamily="2" charset="-78"/>
              </a:rPr>
              <a:t>شماره 3- امتیاز اشتغال در مناطق جنگی و جنگ زده</a:t>
            </a:r>
            <a:endParaRPr lang="en-US" sz="1600" dirty="0">
              <a:cs typeface="B Titr" panose="00000700000000000000" pitchFamily="2" charset="-78"/>
            </a:endParaRP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99CC"/>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6</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2200" b="1" dirty="0" smtClean="0">
                <a:cs typeface="B Titr" panose="00000700000000000000" pitchFamily="2" charset="-78"/>
              </a:rPr>
              <a:t>احتساب امتیازات ایثارگری</a:t>
            </a:r>
            <a:endParaRPr lang="en-US" sz="2200" b="1" i="1" dirty="0">
              <a:cs typeface="B Titr" panose="00000700000000000000"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47" y="1816100"/>
            <a:ext cx="737076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6" name="Text Box 5"/>
              <p:cNvSpPr txBox="1">
                <a:spLocks/>
              </p:cNvSpPr>
              <p:nvPr/>
            </p:nvSpPr>
            <p:spPr>
              <a:xfrm>
                <a:off x="838200" y="3462973"/>
                <a:ext cx="7442200" cy="804227"/>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1000"/>
                  </a:spcAft>
                </a:pPr>
                <a:endParaRPr lang="fa-IR" sz="1200" dirty="0" smtClean="0">
                  <a:solidFill>
                    <a:srgbClr val="000000"/>
                  </a:solidFill>
                  <a:effectLst/>
                  <a:latin typeface="Calibri"/>
                  <a:ea typeface="Times New Roman"/>
                  <a:cs typeface="B Titr" panose="00000700000000000000" pitchFamily="2" charset="-78"/>
                </a:endParaRPr>
              </a:p>
              <a:p>
                <a:pPr marL="0" marR="0" algn="ctr" rtl="1">
                  <a:lnSpc>
                    <a:spcPct val="115000"/>
                  </a:lnSpc>
                  <a:spcBef>
                    <a:spcPts val="0"/>
                  </a:spcBef>
                  <a:spcAft>
                    <a:spcPts val="1000"/>
                  </a:spcAft>
                </a:pPr>
                <a:r>
                  <a:rPr lang="ar-SA" sz="1200" dirty="0" smtClean="0">
                    <a:solidFill>
                      <a:srgbClr val="000000"/>
                    </a:solidFill>
                    <a:effectLst/>
                    <a:latin typeface="Calibri"/>
                    <a:ea typeface="Times New Roman"/>
                    <a:cs typeface="B Titr" panose="00000700000000000000" pitchFamily="2" charset="-78"/>
                  </a:rPr>
                  <a:t>مبلغ </a:t>
                </a:r>
                <a:r>
                  <a:rPr lang="ar-SA" sz="1200" dirty="0">
                    <a:solidFill>
                      <a:srgbClr val="000000"/>
                    </a:solidFill>
                    <a:effectLst/>
                    <a:latin typeface="Calibri"/>
                    <a:ea typeface="Times New Roman"/>
                    <a:cs typeface="B Titr" panose="00000700000000000000" pitchFamily="2" charset="-78"/>
                  </a:rPr>
                  <a:t>فوق­العاده اشتغال در مناطق جنگي‌و جنگ‌زده = امتياز اشتغال در مناطق‌جنگي وجنگ‌زده براساس (جدول شماره3) </a:t>
                </a:r>
                <a14:m>
                  <m:oMath xmlns:m="http://schemas.openxmlformats.org/officeDocument/2006/math">
                    <m:r>
                      <a:rPr lang="ar-SA" sz="1200">
                        <a:solidFill>
                          <a:srgbClr val="000000"/>
                        </a:solidFill>
                        <a:effectLst/>
                        <a:latin typeface="Cambria Math"/>
                        <a:ea typeface="Times New Roman"/>
                        <a:cs typeface="B Nazanin"/>
                      </a:rPr>
                      <m:t>×</m:t>
                    </m:r>
                  </m:oMath>
                </a14:m>
                <a:r>
                  <a:rPr lang="ar-SA" sz="1200" dirty="0">
                    <a:solidFill>
                      <a:srgbClr val="000000"/>
                    </a:solidFill>
                    <a:effectLst/>
                    <a:latin typeface="Calibri"/>
                    <a:ea typeface="Times New Roman"/>
                    <a:cs typeface="B Titr" panose="00000700000000000000" pitchFamily="2" charset="-78"/>
                  </a:rPr>
                  <a:t> ضريب ريالي</a:t>
                </a:r>
                <a:endParaRPr lang="en-US" sz="1200" dirty="0">
                  <a:solidFill>
                    <a:srgbClr val="000000"/>
                  </a:solidFill>
                  <a:effectLst/>
                  <a:latin typeface="Calibri"/>
                  <a:ea typeface="Times New Roman"/>
                  <a:cs typeface="B Titr" panose="00000700000000000000" pitchFamily="2" charset="-78"/>
                </a:endParaRPr>
              </a:p>
            </p:txBody>
          </p:sp>
        </mc:Choice>
        <mc:Fallback xmlns="">
          <p:sp>
            <p:nvSpPr>
              <p:cNvPr id="106" name="Text Box 5"/>
              <p:cNvSpPr txBox="1">
                <a:spLocks noRot="1" noChangeAspect="1" noMove="1" noResize="1" noEditPoints="1" noAdjustHandles="1" noChangeArrowheads="1" noChangeShapeType="1" noTextEdit="1"/>
              </p:cNvSpPr>
              <p:nvPr/>
            </p:nvSpPr>
            <p:spPr>
              <a:xfrm>
                <a:off x="838200" y="3462973"/>
                <a:ext cx="7442200" cy="804227"/>
              </a:xfrm>
              <a:prstGeom prst="rect">
                <a:avLst/>
              </a:prstGeom>
              <a:blipFill>
                <a:blip r:embed="rId3"/>
                <a:stretch>
                  <a:fillRect/>
                </a:stretch>
              </a:blipFill>
              <a:ln w="6350">
                <a:solidFill>
                  <a:prstClr val="black"/>
                </a:solidFill>
              </a:ln>
              <a:effectLst/>
            </p:spPr>
            <p:txBody>
              <a:bodyPr/>
              <a:lstStyle/>
              <a:p>
                <a:r>
                  <a:rPr lang="en-US">
                    <a:noFill/>
                  </a:rPr>
                  <a:t> </a:t>
                </a:r>
              </a:p>
            </p:txBody>
          </p:sp>
        </mc:Fallback>
      </mc:AlternateContent>
    </p:spTree>
    <p:extLst>
      <p:ext uri="{BB962C8B-B14F-4D97-AF65-F5344CB8AC3E}">
        <p14:creationId xmlns:p14="http://schemas.microsoft.com/office/powerpoint/2010/main" val="37827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blackWhite">
          <a:xfrm>
            <a:off x="457199" y="762000"/>
            <a:ext cx="8174381" cy="5715000"/>
          </a:xfrm>
          <a:prstGeom prst="roundRect">
            <a:avLst>
              <a:gd name="adj" fmla="val 9106"/>
            </a:avLst>
          </a:prstGeom>
          <a:solidFill>
            <a:srgbClr val="FFCCCC"/>
          </a:solidFill>
          <a:ln w="25400">
            <a:solidFill>
              <a:schemeClr val="bg1"/>
            </a:solidFill>
            <a:round/>
            <a:headEnd/>
            <a:tailEnd/>
          </a:ln>
          <a:effectLst/>
        </p:spPr>
        <p:txBody>
          <a:bodyPr wrap="none" anchor="ctr"/>
          <a:lstStyle/>
          <a:p>
            <a:pPr marL="82296" lvl="0" algn="just" rtl="1">
              <a:spcBef>
                <a:spcPts val="600"/>
              </a:spcBef>
              <a:buClr>
                <a:srgbClr val="3891A7"/>
              </a:buClr>
              <a:buSzPct val="80000"/>
            </a:pPr>
            <a:r>
              <a:rPr lang="en-US" dirty="0" smtClean="0">
                <a:solidFill>
                  <a:prstClr val="black"/>
                </a:solidFill>
                <a:latin typeface="Gill Sans MT"/>
                <a:cs typeface="B Titr" panose="00000700000000000000" pitchFamily="2" charset="-78"/>
              </a:rPr>
              <a:t> </a:t>
            </a:r>
            <a:endParaRPr lang="en-US" sz="3200" dirty="0">
              <a:solidFill>
                <a:prstClr val="black"/>
              </a:solidFill>
              <a:latin typeface="Gill Sans MT"/>
              <a:cs typeface="B Nazanin" panose="00000400000000000000" pitchFamily="2" charset="-78"/>
            </a:endParaRPr>
          </a:p>
        </p:txBody>
      </p:sp>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r>
              <a:rPr lang="fa-IR" sz="1600" dirty="0" smtClean="0">
                <a:cs typeface="B Titr" panose="00000700000000000000" pitchFamily="2" charset="-78"/>
              </a:rPr>
              <a:t>4</a:t>
            </a:r>
            <a:r>
              <a:rPr lang="ar-SA" sz="1600" dirty="0" smtClean="0">
                <a:cs typeface="B Titr" panose="00000700000000000000" pitchFamily="2" charset="-78"/>
              </a:rPr>
              <a:t>-  </a:t>
            </a:r>
            <a:r>
              <a:rPr lang="ar-SA" sz="1600" dirty="0">
                <a:cs typeface="B Titr" panose="00000700000000000000" pitchFamily="2" charset="-78"/>
              </a:rPr>
              <a:t>آزادگان، جانبازان، فرزندان شهدا و رزمندگان با حداقل شش ماه حضور داوطلبانه در جبهه از مزایای یک مقطع تحصیلی بالاتر مندرج در این طرح برخوردار می‏شوند. (درصورتی که طبق طرح امکان برقراری امتیاز یک مقطع تحصیلی بالاتر وجود نداشته باشد یا مجموع امتیازهای پیش بینی شده در طرح برای ایثارگر از 3.6 درصد حقوق مبنا کمتر باشد حسب مورد از مابه التفاوت مبلغ حقوق مبنا تا 3.6 درصد حقوق مبنا برخوردار می‏گردد.)</a:t>
            </a: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r>
              <a:rPr lang="ar-SA" sz="1600" dirty="0">
                <a:cs typeface="B Titr" panose="00000700000000000000" pitchFamily="2" charset="-78"/>
              </a:rPr>
              <a:t>تبصره- در انتصابات، مدرک تحصیلی واقعی فرد ملاک قرار گرفته و  شرایط احراز مندرج در شناسنامه شغل، طبق ضوابط طرح برای آنان رعایت خواهد شد.</a:t>
            </a:r>
          </a:p>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sp>
        <p:nvSpPr>
          <p:cNvPr id="10" name="Freeform 65"/>
          <p:cNvSpPr>
            <a:spLocks/>
          </p:cNvSpPr>
          <p:nvPr/>
        </p:nvSpPr>
        <p:spPr bwMode="auto">
          <a:xfrm>
            <a:off x="469218" y="152400"/>
            <a:ext cx="8162362" cy="610203"/>
          </a:xfrm>
          <a:custGeom>
            <a:avLst/>
            <a:gdLst>
              <a:gd name="T0" fmla="*/ 2147483646 w 2385"/>
              <a:gd name="T1" fmla="*/ 0 h 425"/>
              <a:gd name="T2" fmla="*/ 2147483646 w 2385"/>
              <a:gd name="T3" fmla="*/ 0 h 425"/>
              <a:gd name="T4" fmla="*/ 2147483646 w 2385"/>
              <a:gd name="T5" fmla="*/ 2147483646 h 425"/>
              <a:gd name="T6" fmla="*/ 2147483646 w 2385"/>
              <a:gd name="T7" fmla="*/ 2147483646 h 425"/>
              <a:gd name="T8" fmla="*/ 0 w 2385"/>
              <a:gd name="T9" fmla="*/ 2147483646 h 425"/>
              <a:gd name="T10" fmla="*/ 0 w 2385"/>
              <a:gd name="T11" fmla="*/ 2147483646 h 425"/>
              <a:gd name="T12" fmla="*/ 2147483646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FF99CC"/>
          </a:solidFill>
          <a:ln>
            <a:noFill/>
          </a:ln>
          <a:extLst/>
        </p:spPr>
        <p:txBody>
          <a:bodyPr lIns="108000" tIns="0" rIns="0" bIns="36000" anchor="ctr"/>
          <a:lstStyle/>
          <a:p>
            <a:pPr algn="r" rtl="1"/>
            <a:r>
              <a:rPr lang="fa-IR" altLang="zh-CN" dirty="0" smtClean="0">
                <a:solidFill>
                  <a:srgbClr val="FFFFFF"/>
                </a:solidFill>
                <a:latin typeface="幼圆" pitchFamily="49" charset="-122"/>
                <a:ea typeface="幼圆" pitchFamily="49" charset="-122"/>
                <a:cs typeface="B Titr" panose="00000700000000000000" pitchFamily="2" charset="-78"/>
              </a:rPr>
              <a:t>  دستورالعمل شماره</a:t>
            </a:r>
            <a:endParaRPr lang="zh-CN" altLang="en-US" dirty="0">
              <a:solidFill>
                <a:srgbClr val="FFFFFF"/>
              </a:solidFill>
              <a:latin typeface="幼圆" pitchFamily="49" charset="-122"/>
              <a:ea typeface="幼圆" pitchFamily="49" charset="-122"/>
              <a:cs typeface="B Titr" panose="00000700000000000000" pitchFamily="2" charset="-78"/>
            </a:endParaRPr>
          </a:p>
        </p:txBody>
      </p:sp>
      <p:sp>
        <p:nvSpPr>
          <p:cNvPr id="11" name="box2"/>
          <p:cNvSpPr>
            <a:spLocks/>
          </p:cNvSpPr>
          <p:nvPr/>
        </p:nvSpPr>
        <p:spPr bwMode="auto">
          <a:xfrm>
            <a:off x="6324600" y="152400"/>
            <a:ext cx="609600" cy="762000"/>
          </a:xfrm>
          <a:custGeom>
            <a:avLst/>
            <a:gdLst>
              <a:gd name="connsiteX0" fmla="*/ 0 w 628879"/>
              <a:gd name="connsiteY0" fmla="*/ 0 h 456686"/>
              <a:gd name="connsiteX1" fmla="*/ 601462 w 628879"/>
              <a:gd name="connsiteY1" fmla="*/ 0 h 456686"/>
              <a:gd name="connsiteX2" fmla="*/ 628879 w 628879"/>
              <a:gd name="connsiteY2" fmla="*/ 27396 h 456686"/>
              <a:gd name="connsiteX3" fmla="*/ 628879 w 628879"/>
              <a:gd name="connsiteY3" fmla="*/ 336456 h 456686"/>
              <a:gd name="connsiteX4" fmla="*/ 601462 w 628879"/>
              <a:gd name="connsiteY4" fmla="*/ 363852 h 456686"/>
              <a:gd name="connsiteX5" fmla="*/ 495590 w 628879"/>
              <a:gd name="connsiteY5" fmla="*/ 363852 h 456686"/>
              <a:gd name="connsiteX6" fmla="*/ 407273 w 628879"/>
              <a:gd name="connsiteY6" fmla="*/ 363852 h 456686"/>
              <a:gd name="connsiteX7" fmla="*/ 314439 w 628879"/>
              <a:gd name="connsiteY7" fmla="*/ 456686 h 456686"/>
              <a:gd name="connsiteX8" fmla="*/ 221605 w 628879"/>
              <a:gd name="connsiteY8" fmla="*/ 363852 h 456686"/>
              <a:gd name="connsiteX9" fmla="*/ 195446 w 628879"/>
              <a:gd name="connsiteY9" fmla="*/ 363852 h 456686"/>
              <a:gd name="connsiteX10" fmla="*/ 0 w 628879"/>
              <a:gd name="connsiteY10" fmla="*/ 363852 h 456686"/>
              <a:gd name="connsiteX11" fmla="*/ 0 w 628879"/>
              <a:gd name="connsiteY11" fmla="*/ 0 h 4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879" h="456686">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blurRad="50800" dist="38100" dir="2700000" algn="tl" rotWithShape="0">
              <a:schemeClr val="tx1">
                <a:alpha val="40000"/>
              </a:schemeClr>
            </a:outerShdw>
          </a:effectLst>
          <a:extLst/>
        </p:spPr>
        <p:txBody>
          <a:bodyPr lIns="0" tIns="0" rIns="0" bIns="72000" anchor="ctr" anchorCtr="1"/>
          <a:lstStyle/>
          <a:p>
            <a:pPr algn="ctr">
              <a:defRPr/>
            </a:pPr>
            <a:r>
              <a:rPr lang="fa-IR" altLang="zh-CN" sz="2400" dirty="0" smtClean="0">
                <a:solidFill>
                  <a:srgbClr val="FFC000"/>
                </a:solidFill>
                <a:latin typeface="Arial" panose="020B0604020202020204" pitchFamily="34" charset="0"/>
                <a:cs typeface="B Titr" panose="00000700000000000000" pitchFamily="2" charset="-78"/>
              </a:rPr>
              <a:t>6</a:t>
            </a:r>
            <a:endParaRPr lang="zh-CN" altLang="en-US" sz="2800" dirty="0">
              <a:solidFill>
                <a:srgbClr val="FFC000"/>
              </a:solidFill>
              <a:latin typeface="Arial" panose="020B0604020202020204" pitchFamily="34" charset="0"/>
              <a:cs typeface="Arial" panose="020B0604020202020204" pitchFamily="34" charset="0"/>
            </a:endParaRPr>
          </a:p>
        </p:txBody>
      </p:sp>
      <p:grpSp>
        <p:nvGrpSpPr>
          <p:cNvPr id="12" name="pic"/>
          <p:cNvGrpSpPr/>
          <p:nvPr/>
        </p:nvGrpSpPr>
        <p:grpSpPr>
          <a:xfrm>
            <a:off x="46540" y="28048"/>
            <a:ext cx="1172660" cy="886352"/>
            <a:chOff x="-27211" y="2542952"/>
            <a:chExt cx="4157669" cy="3262312"/>
          </a:xfrm>
        </p:grpSpPr>
        <p:grpSp>
          <p:nvGrpSpPr>
            <p:cNvPr id="13" name="Group 12"/>
            <p:cNvGrpSpPr>
              <a:grpSpLocks/>
            </p:cNvGrpSpPr>
            <p:nvPr/>
          </p:nvGrpSpPr>
          <p:grpSpPr bwMode="auto">
            <a:xfrm>
              <a:off x="-27211" y="4343177"/>
              <a:ext cx="636588" cy="454025"/>
              <a:chOff x="930" y="2254"/>
              <a:chExt cx="401" cy="286"/>
            </a:xfrm>
          </p:grpSpPr>
          <p:sp>
            <p:nvSpPr>
              <p:cNvPr id="103" name="AutoShape 24"/>
              <p:cNvSpPr>
                <a:spLocks noChangeArrowheads="1"/>
              </p:cNvSpPr>
              <p:nvPr/>
            </p:nvSpPr>
            <p:spPr bwMode="auto">
              <a:xfrm>
                <a:off x="1104" y="2344"/>
                <a:ext cx="227" cy="196"/>
              </a:xfrm>
              <a:prstGeom prst="hexagon">
                <a:avLst>
                  <a:gd name="adj" fmla="val 28954"/>
                  <a:gd name="vf" fmla="val 115470"/>
                </a:avLst>
              </a:prstGeom>
              <a:solidFill>
                <a:srgbClr val="9900CC">
                  <a:alpha val="3882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4" name="AutoShape 25"/>
              <p:cNvSpPr>
                <a:spLocks noChangeArrowheads="1"/>
              </p:cNvSpPr>
              <p:nvPr/>
            </p:nvSpPr>
            <p:spPr bwMode="auto">
              <a:xfrm>
                <a:off x="930" y="2254"/>
                <a:ext cx="227" cy="196"/>
              </a:xfrm>
              <a:prstGeom prst="hexagon">
                <a:avLst>
                  <a:gd name="adj" fmla="val 28954"/>
                  <a:gd name="vf" fmla="val 115470"/>
                </a:avLst>
              </a:prstGeom>
              <a:solidFill>
                <a:srgbClr val="9900CC">
                  <a:alpha val="1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4" name="AutoShape 26"/>
            <p:cNvSpPr>
              <a:spLocks noChangeArrowheads="1"/>
            </p:cNvSpPr>
            <p:nvPr/>
          </p:nvSpPr>
          <p:spPr bwMode="auto">
            <a:xfrm>
              <a:off x="2492152" y="5494114"/>
              <a:ext cx="360362" cy="311150"/>
            </a:xfrm>
            <a:prstGeom prst="hexagon">
              <a:avLst>
                <a:gd name="adj" fmla="val 28954"/>
                <a:gd name="vf" fmla="val 115470"/>
              </a:avLst>
            </a:prstGeom>
            <a:solidFill>
              <a:srgbClr val="FF99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15" name="Group 14"/>
            <p:cNvGrpSpPr>
              <a:grpSpLocks/>
            </p:cNvGrpSpPr>
            <p:nvPr/>
          </p:nvGrpSpPr>
          <p:grpSpPr bwMode="auto">
            <a:xfrm>
              <a:off x="476028" y="2542956"/>
              <a:ext cx="3654430" cy="2887664"/>
              <a:chOff x="1701" y="938"/>
              <a:chExt cx="2302" cy="1819"/>
            </a:xfrm>
          </p:grpSpPr>
          <p:sp>
            <p:nvSpPr>
              <p:cNvPr id="36" name="AutoShape 28"/>
              <p:cNvSpPr>
                <a:spLocks noChangeArrowheads="1"/>
              </p:cNvSpPr>
              <p:nvPr/>
            </p:nvSpPr>
            <p:spPr bwMode="auto">
              <a:xfrm>
                <a:off x="2904" y="1157"/>
                <a:ext cx="227" cy="196"/>
              </a:xfrm>
              <a:prstGeom prst="hexagon">
                <a:avLst>
                  <a:gd name="adj" fmla="val 28954"/>
                  <a:gd name="vf" fmla="val 115470"/>
                </a:avLst>
              </a:prstGeom>
              <a:solidFill>
                <a:srgbClr val="0066FF">
                  <a:alpha val="1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37" name="Group 36"/>
              <p:cNvGrpSpPr>
                <a:grpSpLocks/>
              </p:cNvGrpSpPr>
              <p:nvPr/>
            </p:nvGrpSpPr>
            <p:grpSpPr bwMode="auto">
              <a:xfrm>
                <a:off x="1701" y="938"/>
                <a:ext cx="2302" cy="1819"/>
                <a:chOff x="1701" y="938"/>
                <a:chExt cx="2302" cy="1819"/>
              </a:xfrm>
            </p:grpSpPr>
            <p:grpSp>
              <p:nvGrpSpPr>
                <p:cNvPr id="38" name="Group 37"/>
                <p:cNvGrpSpPr>
                  <a:grpSpLocks/>
                </p:cNvGrpSpPr>
                <p:nvPr/>
              </p:nvGrpSpPr>
              <p:grpSpPr bwMode="auto">
                <a:xfrm>
                  <a:off x="1701" y="938"/>
                  <a:ext cx="2302" cy="1819"/>
                  <a:chOff x="1701" y="938"/>
                  <a:chExt cx="2302" cy="1819"/>
                </a:xfrm>
              </p:grpSpPr>
              <p:grpSp>
                <p:nvGrpSpPr>
                  <p:cNvPr id="40" name="Group 39"/>
                  <p:cNvGrpSpPr>
                    <a:grpSpLocks/>
                  </p:cNvGrpSpPr>
                  <p:nvPr/>
                </p:nvGrpSpPr>
                <p:grpSpPr bwMode="auto">
                  <a:xfrm>
                    <a:off x="1701" y="938"/>
                    <a:ext cx="2302" cy="1819"/>
                    <a:chOff x="1701" y="938"/>
                    <a:chExt cx="2302" cy="1819"/>
                  </a:xfrm>
                </p:grpSpPr>
                <p:sp>
                  <p:nvSpPr>
                    <p:cNvPr id="42" name="AutoShape 32"/>
                    <p:cNvSpPr>
                      <a:spLocks noChangeArrowheads="1"/>
                    </p:cNvSpPr>
                    <p:nvPr/>
                  </p:nvSpPr>
                  <p:spPr bwMode="auto">
                    <a:xfrm>
                      <a:off x="2046" y="1478"/>
                      <a:ext cx="227" cy="196"/>
                    </a:xfrm>
                    <a:prstGeom prst="hexagon">
                      <a:avLst>
                        <a:gd name="adj" fmla="val 28954"/>
                        <a:gd name="vf" fmla="val 115470"/>
                      </a:avLst>
                    </a:prstGeom>
                    <a:solidFill>
                      <a:srgbClr val="00CC66">
                        <a:alpha val="3215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43" name="Group 42"/>
                    <p:cNvGrpSpPr>
                      <a:grpSpLocks/>
                    </p:cNvGrpSpPr>
                    <p:nvPr/>
                  </p:nvGrpSpPr>
                  <p:grpSpPr bwMode="auto">
                    <a:xfrm>
                      <a:off x="1701" y="938"/>
                      <a:ext cx="2302" cy="1819"/>
                      <a:chOff x="1704" y="931"/>
                      <a:chExt cx="2302" cy="1819"/>
                    </a:xfrm>
                  </p:grpSpPr>
                  <p:grpSp>
                    <p:nvGrpSpPr>
                      <p:cNvPr id="44" name="Group 43"/>
                      <p:cNvGrpSpPr>
                        <a:grpSpLocks/>
                      </p:cNvGrpSpPr>
                      <p:nvPr/>
                    </p:nvGrpSpPr>
                    <p:grpSpPr bwMode="auto">
                      <a:xfrm>
                        <a:off x="1704" y="931"/>
                        <a:ext cx="2302" cy="1819"/>
                        <a:chOff x="1704" y="931"/>
                        <a:chExt cx="2302" cy="1819"/>
                      </a:xfrm>
                    </p:grpSpPr>
                    <p:sp>
                      <p:nvSpPr>
                        <p:cNvPr id="48" name="AutoShape 35"/>
                        <p:cNvSpPr>
                          <a:spLocks noChangeArrowheads="1"/>
                        </p:cNvSpPr>
                        <p:nvPr/>
                      </p:nvSpPr>
                      <p:spPr bwMode="auto">
                        <a:xfrm>
                          <a:off x="2744" y="1664"/>
                          <a:ext cx="227" cy="196"/>
                        </a:xfrm>
                        <a:prstGeom prst="hexagon">
                          <a:avLst>
                            <a:gd name="adj" fmla="val 28954"/>
                            <a:gd name="vf" fmla="val 115470"/>
                          </a:avLst>
                        </a:prstGeom>
                        <a:solidFill>
                          <a:srgbClr val="0066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9" name="AutoShape 36"/>
                        <p:cNvSpPr>
                          <a:spLocks noChangeArrowheads="1"/>
                        </p:cNvSpPr>
                        <p:nvPr/>
                      </p:nvSpPr>
                      <p:spPr bwMode="auto">
                        <a:xfrm>
                          <a:off x="2759" y="2056"/>
                          <a:ext cx="227" cy="196"/>
                        </a:xfrm>
                        <a:prstGeom prst="hexagon">
                          <a:avLst>
                            <a:gd name="adj" fmla="val 28954"/>
                            <a:gd name="vf" fmla="val 115470"/>
                          </a:avLst>
                        </a:prstGeom>
                        <a:solidFill>
                          <a:srgbClr val="FF9900">
                            <a:alpha val="7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0" name="AutoShape 37"/>
                        <p:cNvSpPr>
                          <a:spLocks noChangeArrowheads="1"/>
                        </p:cNvSpPr>
                        <p:nvPr/>
                      </p:nvSpPr>
                      <p:spPr bwMode="auto">
                        <a:xfrm>
                          <a:off x="2411" y="2074"/>
                          <a:ext cx="227" cy="196"/>
                        </a:xfrm>
                        <a:prstGeom prst="hexagon">
                          <a:avLst>
                            <a:gd name="adj" fmla="val 28954"/>
                            <a:gd name="vf" fmla="val 115470"/>
                          </a:avLst>
                        </a:prstGeom>
                        <a:solidFill>
                          <a:srgbClr val="9900CC">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nvGrpSpPr>
                        <p:cNvPr id="51" name="Group 50"/>
                        <p:cNvGrpSpPr>
                          <a:grpSpLocks/>
                        </p:cNvGrpSpPr>
                        <p:nvPr/>
                      </p:nvGrpSpPr>
                      <p:grpSpPr bwMode="auto">
                        <a:xfrm>
                          <a:off x="1704" y="931"/>
                          <a:ext cx="2302" cy="1819"/>
                          <a:chOff x="1704" y="931"/>
                          <a:chExt cx="2302" cy="1819"/>
                        </a:xfrm>
                      </p:grpSpPr>
                      <p:sp>
                        <p:nvSpPr>
                          <p:cNvPr id="52" name="AutoShape 39"/>
                          <p:cNvSpPr>
                            <a:spLocks noChangeArrowheads="1"/>
                          </p:cNvSpPr>
                          <p:nvPr/>
                        </p:nvSpPr>
                        <p:spPr bwMode="auto">
                          <a:xfrm>
                            <a:off x="2567" y="1571"/>
                            <a:ext cx="227" cy="196"/>
                          </a:xfrm>
                          <a:prstGeom prst="hexagon">
                            <a:avLst>
                              <a:gd name="adj" fmla="val 28954"/>
                              <a:gd name="vf" fmla="val 115470"/>
                            </a:avLst>
                          </a:prstGeom>
                          <a:solidFill>
                            <a:srgbClr val="00CC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3" name="AutoShape 40"/>
                          <p:cNvSpPr>
                            <a:spLocks noChangeArrowheads="1"/>
                          </p:cNvSpPr>
                          <p:nvPr/>
                        </p:nvSpPr>
                        <p:spPr bwMode="auto">
                          <a:xfrm>
                            <a:off x="2570" y="1373"/>
                            <a:ext cx="227" cy="196"/>
                          </a:xfrm>
                          <a:prstGeom prst="hexagon">
                            <a:avLst>
                              <a:gd name="adj" fmla="val 28954"/>
                              <a:gd name="vf" fmla="val 115470"/>
                            </a:avLst>
                          </a:prstGeom>
                          <a:solidFill>
                            <a:srgbClr val="00CC66">
                              <a:alpha val="7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4" name="AutoShape 41"/>
                          <p:cNvSpPr>
                            <a:spLocks noChangeArrowheads="1"/>
                          </p:cNvSpPr>
                          <p:nvPr/>
                        </p:nvSpPr>
                        <p:spPr bwMode="auto">
                          <a:xfrm>
                            <a:off x="2396" y="1269"/>
                            <a:ext cx="227" cy="196"/>
                          </a:xfrm>
                          <a:prstGeom prst="hexagon">
                            <a:avLst>
                              <a:gd name="adj" fmla="val 28954"/>
                              <a:gd name="vf" fmla="val 115470"/>
                            </a:avLst>
                          </a:prstGeom>
                          <a:solidFill>
                            <a:srgbClr val="00CC66">
                              <a:alpha val="4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5" name="AutoShape 42"/>
                          <p:cNvSpPr>
                            <a:spLocks noChangeArrowheads="1"/>
                          </p:cNvSpPr>
                          <p:nvPr/>
                        </p:nvSpPr>
                        <p:spPr bwMode="auto">
                          <a:xfrm>
                            <a:off x="2587" y="2162"/>
                            <a:ext cx="227" cy="196"/>
                          </a:xfrm>
                          <a:prstGeom prst="hexagon">
                            <a:avLst>
                              <a:gd name="adj" fmla="val 28954"/>
                              <a:gd name="vf" fmla="val 115470"/>
                            </a:avLst>
                          </a:prstGeom>
                          <a:solidFill>
                            <a:srgbClr val="9900CC">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6" name="AutoShape 43"/>
                          <p:cNvSpPr>
                            <a:spLocks noChangeArrowheads="1"/>
                          </p:cNvSpPr>
                          <p:nvPr/>
                        </p:nvSpPr>
                        <p:spPr bwMode="auto">
                          <a:xfrm>
                            <a:off x="2401" y="1474"/>
                            <a:ext cx="227" cy="196"/>
                          </a:xfrm>
                          <a:prstGeom prst="hexagon">
                            <a:avLst>
                              <a:gd name="adj" fmla="val 28954"/>
                              <a:gd name="vf" fmla="val 115470"/>
                            </a:avLst>
                          </a:prstGeom>
                          <a:solidFill>
                            <a:srgbClr val="00CC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7" name="AutoShape 44"/>
                          <p:cNvSpPr>
                            <a:spLocks noChangeArrowheads="1"/>
                          </p:cNvSpPr>
                          <p:nvPr/>
                        </p:nvSpPr>
                        <p:spPr bwMode="auto">
                          <a:xfrm>
                            <a:off x="2925" y="1755"/>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8" name="AutoShape 45"/>
                          <p:cNvSpPr>
                            <a:spLocks noChangeArrowheads="1"/>
                          </p:cNvSpPr>
                          <p:nvPr/>
                        </p:nvSpPr>
                        <p:spPr bwMode="auto">
                          <a:xfrm>
                            <a:off x="3110" y="2250"/>
                            <a:ext cx="227" cy="196"/>
                          </a:xfrm>
                          <a:prstGeom prst="hexagon">
                            <a:avLst>
                              <a:gd name="adj" fmla="val 28954"/>
                              <a:gd name="vf" fmla="val 115470"/>
                            </a:avLst>
                          </a:prstGeom>
                          <a:solidFill>
                            <a:srgbClr val="FF9900">
                              <a:alpha val="4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AutoShape 46"/>
                          <p:cNvSpPr>
                            <a:spLocks noChangeArrowheads="1"/>
                          </p:cNvSpPr>
                          <p:nvPr/>
                        </p:nvSpPr>
                        <p:spPr bwMode="auto">
                          <a:xfrm>
                            <a:off x="2903" y="1355"/>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AutoShape 47"/>
                          <p:cNvSpPr>
                            <a:spLocks noChangeArrowheads="1"/>
                          </p:cNvSpPr>
                          <p:nvPr/>
                        </p:nvSpPr>
                        <p:spPr bwMode="auto">
                          <a:xfrm>
                            <a:off x="3077" y="1256"/>
                            <a:ext cx="227" cy="196"/>
                          </a:xfrm>
                          <a:prstGeom prst="hexagon">
                            <a:avLst>
                              <a:gd name="adj" fmla="val 28954"/>
                              <a:gd name="vf" fmla="val 115470"/>
                            </a:avLst>
                          </a:prstGeom>
                          <a:solidFill>
                            <a:srgbClr val="0066FF">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AutoShape 48"/>
                          <p:cNvSpPr>
                            <a:spLocks noChangeArrowheads="1"/>
                          </p:cNvSpPr>
                          <p:nvPr/>
                        </p:nvSpPr>
                        <p:spPr bwMode="auto">
                          <a:xfrm>
                            <a:off x="2229" y="1778"/>
                            <a:ext cx="227" cy="196"/>
                          </a:xfrm>
                          <a:prstGeom prst="hexagon">
                            <a:avLst>
                              <a:gd name="adj" fmla="val 28954"/>
                              <a:gd name="vf" fmla="val 115470"/>
                            </a:avLst>
                          </a:prstGeom>
                          <a:solidFill>
                            <a:srgbClr val="FF0066">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AutoShape 49"/>
                          <p:cNvSpPr>
                            <a:spLocks noChangeArrowheads="1"/>
                          </p:cNvSpPr>
                          <p:nvPr/>
                        </p:nvSpPr>
                        <p:spPr bwMode="auto">
                          <a:xfrm>
                            <a:off x="2406" y="1872"/>
                            <a:ext cx="227" cy="196"/>
                          </a:xfrm>
                          <a:prstGeom prst="hexagon">
                            <a:avLst>
                              <a:gd name="adj" fmla="val 28954"/>
                              <a:gd name="vf" fmla="val 115470"/>
                            </a:avLst>
                          </a:prstGeom>
                          <a:solidFill>
                            <a:srgbClr val="FF0066">
                              <a:alpha val="7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AutoShape 50"/>
                          <p:cNvSpPr>
                            <a:spLocks noChangeArrowheads="1"/>
                          </p:cNvSpPr>
                          <p:nvPr/>
                        </p:nvSpPr>
                        <p:spPr bwMode="auto">
                          <a:xfrm>
                            <a:off x="2057" y="1879"/>
                            <a:ext cx="227" cy="196"/>
                          </a:xfrm>
                          <a:prstGeom prst="hexagon">
                            <a:avLst>
                              <a:gd name="adj" fmla="val 28954"/>
                              <a:gd name="vf" fmla="val 115470"/>
                            </a:avLst>
                          </a:prstGeom>
                          <a:solidFill>
                            <a:srgbClr val="FF0066">
                              <a:alpha val="4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4" name="AutoShape 51"/>
                          <p:cNvSpPr>
                            <a:spLocks noChangeArrowheads="1"/>
                          </p:cNvSpPr>
                          <p:nvPr/>
                        </p:nvSpPr>
                        <p:spPr bwMode="auto">
                          <a:xfrm>
                            <a:off x="2928" y="1953"/>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AutoShape 52"/>
                          <p:cNvSpPr>
                            <a:spLocks noChangeArrowheads="1"/>
                          </p:cNvSpPr>
                          <p:nvPr/>
                        </p:nvSpPr>
                        <p:spPr bwMode="auto">
                          <a:xfrm>
                            <a:off x="3270" y="1748"/>
                            <a:ext cx="227" cy="196"/>
                          </a:xfrm>
                          <a:prstGeom prst="hexagon">
                            <a:avLst>
                              <a:gd name="adj" fmla="val 28954"/>
                              <a:gd name="vf" fmla="val 115470"/>
                            </a:avLst>
                          </a:prstGeom>
                          <a:solidFill>
                            <a:srgbClr val="AAE600">
                              <a:alpha val="5607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6" name="AutoShape 53"/>
                          <p:cNvSpPr>
                            <a:spLocks noChangeArrowheads="1"/>
                          </p:cNvSpPr>
                          <p:nvPr/>
                        </p:nvSpPr>
                        <p:spPr bwMode="auto">
                          <a:xfrm>
                            <a:off x="3253" y="1151"/>
                            <a:ext cx="227" cy="196"/>
                          </a:xfrm>
                          <a:prstGeom prst="hexagon">
                            <a:avLst>
                              <a:gd name="adj" fmla="val 28954"/>
                              <a:gd name="vf" fmla="val 115470"/>
                            </a:avLst>
                          </a:prstGeom>
                          <a:solidFill>
                            <a:srgbClr val="0066FF">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7" name="AutoShape 54"/>
                          <p:cNvSpPr>
                            <a:spLocks noChangeArrowheads="1"/>
                          </p:cNvSpPr>
                          <p:nvPr/>
                        </p:nvSpPr>
                        <p:spPr bwMode="auto">
                          <a:xfrm>
                            <a:off x="2583" y="1967"/>
                            <a:ext cx="227" cy="196"/>
                          </a:xfrm>
                          <a:prstGeom prst="hexagon">
                            <a:avLst>
                              <a:gd name="adj" fmla="val 28954"/>
                              <a:gd name="vf" fmla="val 115470"/>
                            </a:avLst>
                          </a:prstGeom>
                          <a:solidFill>
                            <a:srgbClr val="9900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8" name="AutoShape 55"/>
                          <p:cNvSpPr>
                            <a:spLocks noChangeArrowheads="1"/>
                          </p:cNvSpPr>
                          <p:nvPr/>
                        </p:nvSpPr>
                        <p:spPr bwMode="auto">
                          <a:xfrm>
                            <a:off x="2574" y="1767"/>
                            <a:ext cx="227" cy="196"/>
                          </a:xfrm>
                          <a:prstGeom prst="hexagon">
                            <a:avLst>
                              <a:gd name="adj" fmla="val 28954"/>
                              <a:gd name="vf" fmla="val 115470"/>
                            </a:avLst>
                          </a:prstGeom>
                          <a:solidFill>
                            <a:srgbClr val="FF00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9" name="AutoShape 56"/>
                          <p:cNvSpPr>
                            <a:spLocks noChangeArrowheads="1"/>
                          </p:cNvSpPr>
                          <p:nvPr/>
                        </p:nvSpPr>
                        <p:spPr bwMode="auto">
                          <a:xfrm>
                            <a:off x="2752" y="1861"/>
                            <a:ext cx="227" cy="196"/>
                          </a:xfrm>
                          <a:prstGeom prst="hexagon">
                            <a:avLst>
                              <a:gd name="adj" fmla="val 28954"/>
                              <a:gd name="vf" fmla="val 115470"/>
                            </a:avLst>
                          </a:prstGeom>
                          <a:solidFill>
                            <a:srgbClr val="FF99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0" name="AutoShape 57"/>
                          <p:cNvSpPr>
                            <a:spLocks noChangeArrowheads="1"/>
                          </p:cNvSpPr>
                          <p:nvPr/>
                        </p:nvSpPr>
                        <p:spPr bwMode="auto">
                          <a:xfrm>
                            <a:off x="3102" y="1847"/>
                            <a:ext cx="227" cy="196"/>
                          </a:xfrm>
                          <a:prstGeom prst="hexagon">
                            <a:avLst>
                              <a:gd name="adj" fmla="val 28954"/>
                              <a:gd name="vf" fmla="val 115470"/>
                            </a:avLst>
                          </a:prstGeom>
                          <a:solidFill>
                            <a:srgbClr val="AAE6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1" name="AutoShape 58"/>
                          <p:cNvSpPr>
                            <a:spLocks noChangeArrowheads="1"/>
                          </p:cNvSpPr>
                          <p:nvPr/>
                        </p:nvSpPr>
                        <p:spPr bwMode="auto">
                          <a:xfrm>
                            <a:off x="2914" y="1554"/>
                            <a:ext cx="227" cy="196"/>
                          </a:xfrm>
                          <a:prstGeom prst="hexagon">
                            <a:avLst>
                              <a:gd name="adj" fmla="val 28954"/>
                              <a:gd name="vf" fmla="val 115470"/>
                            </a:avLst>
                          </a:prstGeom>
                          <a:solidFill>
                            <a:srgbClr val="0066FF">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2" name="AutoShape 59"/>
                          <p:cNvSpPr>
                            <a:spLocks noChangeArrowheads="1"/>
                          </p:cNvSpPr>
                          <p:nvPr/>
                        </p:nvSpPr>
                        <p:spPr bwMode="auto">
                          <a:xfrm>
                            <a:off x="2739" y="1463"/>
                            <a:ext cx="227" cy="196"/>
                          </a:xfrm>
                          <a:prstGeom prst="hexagon">
                            <a:avLst>
                              <a:gd name="adj" fmla="val 28954"/>
                              <a:gd name="vf" fmla="val 115470"/>
                            </a:avLst>
                          </a:prstGeom>
                          <a:solidFill>
                            <a:srgbClr val="0066FF">
                              <a:alpha val="8509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3" name="AutoShape 60"/>
                          <p:cNvSpPr>
                            <a:spLocks noChangeArrowheads="1"/>
                          </p:cNvSpPr>
                          <p:nvPr/>
                        </p:nvSpPr>
                        <p:spPr bwMode="auto">
                          <a:xfrm>
                            <a:off x="2934" y="2154"/>
                            <a:ext cx="227" cy="196"/>
                          </a:xfrm>
                          <a:prstGeom prst="hexagon">
                            <a:avLst>
                              <a:gd name="adj" fmla="val 28954"/>
                              <a:gd name="vf" fmla="val 115470"/>
                            </a:avLst>
                          </a:prstGeom>
                          <a:solidFill>
                            <a:srgbClr val="FF9900">
                              <a:alpha val="5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4" name="AutoShape 61"/>
                          <p:cNvSpPr>
                            <a:spLocks noChangeArrowheads="1"/>
                          </p:cNvSpPr>
                          <p:nvPr/>
                        </p:nvSpPr>
                        <p:spPr bwMode="auto">
                          <a:xfrm>
                            <a:off x="2399" y="1673"/>
                            <a:ext cx="227" cy="196"/>
                          </a:xfrm>
                          <a:prstGeom prst="hexagon">
                            <a:avLst>
                              <a:gd name="adj" fmla="val 28954"/>
                              <a:gd name="vf" fmla="val 115470"/>
                            </a:avLst>
                          </a:prstGeom>
                          <a:solidFill>
                            <a:srgbClr val="FF0066">
                              <a:alpha val="7803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5" name="AutoShape 62"/>
                          <p:cNvSpPr>
                            <a:spLocks noChangeArrowheads="1"/>
                          </p:cNvSpPr>
                          <p:nvPr/>
                        </p:nvSpPr>
                        <p:spPr bwMode="auto">
                          <a:xfrm>
                            <a:off x="2055" y="1679"/>
                            <a:ext cx="227" cy="196"/>
                          </a:xfrm>
                          <a:prstGeom prst="hexagon">
                            <a:avLst>
                              <a:gd name="adj" fmla="val 28954"/>
                              <a:gd name="vf" fmla="val 115470"/>
                            </a:avLst>
                          </a:prstGeom>
                          <a:solidFill>
                            <a:srgbClr val="FF0066">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6" name="AutoShape 63"/>
                          <p:cNvSpPr>
                            <a:spLocks noChangeArrowheads="1"/>
                          </p:cNvSpPr>
                          <p:nvPr/>
                        </p:nvSpPr>
                        <p:spPr bwMode="auto">
                          <a:xfrm>
                            <a:off x="1883" y="1780"/>
                            <a:ext cx="227" cy="196"/>
                          </a:xfrm>
                          <a:prstGeom prst="hexagon">
                            <a:avLst>
                              <a:gd name="adj" fmla="val 28954"/>
                              <a:gd name="vf" fmla="val 115470"/>
                            </a:avLst>
                          </a:prstGeom>
                          <a:solidFill>
                            <a:srgbClr val="FF0066">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7" name="AutoShape 64"/>
                          <p:cNvSpPr>
                            <a:spLocks noChangeArrowheads="1"/>
                          </p:cNvSpPr>
                          <p:nvPr/>
                        </p:nvSpPr>
                        <p:spPr bwMode="auto">
                          <a:xfrm>
                            <a:off x="3445" y="1835"/>
                            <a:ext cx="227" cy="196"/>
                          </a:xfrm>
                          <a:prstGeom prst="hexagon">
                            <a:avLst>
                              <a:gd name="adj" fmla="val 28954"/>
                              <a:gd name="vf" fmla="val 115470"/>
                            </a:avLst>
                          </a:prstGeom>
                          <a:solidFill>
                            <a:srgbClr val="AAE600">
                              <a:alpha val="2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8" name="AutoShape 65"/>
                          <p:cNvSpPr>
                            <a:spLocks noChangeArrowheads="1"/>
                          </p:cNvSpPr>
                          <p:nvPr/>
                        </p:nvSpPr>
                        <p:spPr bwMode="auto">
                          <a:xfrm>
                            <a:off x="3602" y="1728"/>
                            <a:ext cx="227" cy="196"/>
                          </a:xfrm>
                          <a:prstGeom prst="hexagon">
                            <a:avLst>
                              <a:gd name="adj" fmla="val 28954"/>
                              <a:gd name="vf" fmla="val 115470"/>
                            </a:avLst>
                          </a:prstGeom>
                          <a:solidFill>
                            <a:srgbClr val="AAE600">
                              <a:alpha val="2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79" name="AutoShape 66"/>
                          <p:cNvSpPr>
                            <a:spLocks noChangeArrowheads="1"/>
                          </p:cNvSpPr>
                          <p:nvPr/>
                        </p:nvSpPr>
                        <p:spPr bwMode="auto">
                          <a:xfrm>
                            <a:off x="3091" y="1652"/>
                            <a:ext cx="227" cy="196"/>
                          </a:xfrm>
                          <a:prstGeom prst="hexagon">
                            <a:avLst>
                              <a:gd name="adj" fmla="val 28954"/>
                              <a:gd name="vf" fmla="val 115470"/>
                            </a:avLst>
                          </a:prstGeom>
                          <a:solidFill>
                            <a:srgbClr val="AAE600">
                              <a:alpha val="7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0" name="AutoShape 67"/>
                          <p:cNvSpPr>
                            <a:spLocks noChangeArrowheads="1"/>
                          </p:cNvSpPr>
                          <p:nvPr/>
                        </p:nvSpPr>
                        <p:spPr bwMode="auto">
                          <a:xfrm>
                            <a:off x="2225" y="1165"/>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1" name="AutoShape 68"/>
                          <p:cNvSpPr>
                            <a:spLocks noChangeArrowheads="1"/>
                          </p:cNvSpPr>
                          <p:nvPr/>
                        </p:nvSpPr>
                        <p:spPr bwMode="auto">
                          <a:xfrm>
                            <a:off x="3074" y="1457"/>
                            <a:ext cx="227" cy="196"/>
                          </a:xfrm>
                          <a:prstGeom prst="hexagon">
                            <a:avLst>
                              <a:gd name="adj" fmla="val 28954"/>
                              <a:gd name="vf" fmla="val 115470"/>
                            </a:avLst>
                          </a:prstGeom>
                          <a:solidFill>
                            <a:srgbClr val="0066FF">
                              <a:alpha val="6784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2" name="AutoShape 69"/>
                          <p:cNvSpPr>
                            <a:spLocks noChangeArrowheads="1"/>
                          </p:cNvSpPr>
                          <p:nvPr/>
                        </p:nvSpPr>
                        <p:spPr bwMode="auto">
                          <a:xfrm>
                            <a:off x="2933" y="2347"/>
                            <a:ext cx="227" cy="196"/>
                          </a:xfrm>
                          <a:prstGeom prst="hexagon">
                            <a:avLst>
                              <a:gd name="adj" fmla="val 28954"/>
                              <a:gd name="vf" fmla="val 115470"/>
                            </a:avLst>
                          </a:prstGeom>
                          <a:solidFill>
                            <a:srgbClr val="FF9900">
                              <a:alpha val="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3" name="AutoShape 70"/>
                          <p:cNvSpPr>
                            <a:spLocks noChangeArrowheads="1"/>
                          </p:cNvSpPr>
                          <p:nvPr/>
                        </p:nvSpPr>
                        <p:spPr bwMode="auto">
                          <a:xfrm>
                            <a:off x="3282" y="2355"/>
                            <a:ext cx="227" cy="196"/>
                          </a:xfrm>
                          <a:prstGeom prst="hexagon">
                            <a:avLst>
                              <a:gd name="adj" fmla="val 28954"/>
                              <a:gd name="vf" fmla="val 115470"/>
                            </a:avLst>
                          </a:prstGeom>
                          <a:solidFill>
                            <a:srgbClr val="FF9900">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4" name="AutoShape 71"/>
                          <p:cNvSpPr>
                            <a:spLocks noChangeArrowheads="1"/>
                          </p:cNvSpPr>
                          <p:nvPr/>
                        </p:nvSpPr>
                        <p:spPr bwMode="auto">
                          <a:xfrm>
                            <a:off x="2741" y="1265"/>
                            <a:ext cx="227" cy="196"/>
                          </a:xfrm>
                          <a:prstGeom prst="hexagon">
                            <a:avLst>
                              <a:gd name="adj" fmla="val 28954"/>
                              <a:gd name="vf" fmla="val 115470"/>
                            </a:avLst>
                          </a:prstGeom>
                          <a:solidFill>
                            <a:srgbClr val="0066FF">
                              <a:alpha val="5999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5" name="AutoShape 72"/>
                          <p:cNvSpPr>
                            <a:spLocks noChangeArrowheads="1"/>
                          </p:cNvSpPr>
                          <p:nvPr/>
                        </p:nvSpPr>
                        <p:spPr bwMode="auto">
                          <a:xfrm>
                            <a:off x="3244" y="1346"/>
                            <a:ext cx="227" cy="196"/>
                          </a:xfrm>
                          <a:prstGeom prst="hexagon">
                            <a:avLst>
                              <a:gd name="adj" fmla="val 28954"/>
                              <a:gd name="vf" fmla="val 115470"/>
                            </a:avLst>
                          </a:prstGeom>
                          <a:solidFill>
                            <a:srgbClr val="0066FF">
                              <a:alpha val="4392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6" name="AutoShape 73"/>
                          <p:cNvSpPr>
                            <a:spLocks noChangeArrowheads="1"/>
                          </p:cNvSpPr>
                          <p:nvPr/>
                        </p:nvSpPr>
                        <p:spPr bwMode="auto">
                          <a:xfrm>
                            <a:off x="3280" y="1948"/>
                            <a:ext cx="227" cy="196"/>
                          </a:xfrm>
                          <a:prstGeom prst="hexagon">
                            <a:avLst>
                              <a:gd name="adj" fmla="val 28954"/>
                              <a:gd name="vf" fmla="val 115470"/>
                            </a:avLst>
                          </a:prstGeom>
                          <a:solidFill>
                            <a:srgbClr val="AAE600">
                              <a:alpha val="5294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7" name="AutoShape 74"/>
                          <p:cNvSpPr>
                            <a:spLocks noChangeArrowheads="1"/>
                          </p:cNvSpPr>
                          <p:nvPr/>
                        </p:nvSpPr>
                        <p:spPr bwMode="auto">
                          <a:xfrm>
                            <a:off x="2733" y="106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8" name="AutoShape 75"/>
                          <p:cNvSpPr>
                            <a:spLocks noChangeArrowheads="1"/>
                          </p:cNvSpPr>
                          <p:nvPr/>
                        </p:nvSpPr>
                        <p:spPr bwMode="auto">
                          <a:xfrm>
                            <a:off x="3289" y="2554"/>
                            <a:ext cx="227" cy="196"/>
                          </a:xfrm>
                          <a:prstGeom prst="hexagon">
                            <a:avLst>
                              <a:gd name="adj" fmla="val 28954"/>
                              <a:gd name="vf" fmla="val 115470"/>
                            </a:avLst>
                          </a:prstGeom>
                          <a:solidFill>
                            <a:srgbClr val="FF9900">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89" name="AutoShape 76"/>
                          <p:cNvSpPr>
                            <a:spLocks noChangeArrowheads="1"/>
                          </p:cNvSpPr>
                          <p:nvPr/>
                        </p:nvSpPr>
                        <p:spPr bwMode="auto">
                          <a:xfrm>
                            <a:off x="2564" y="1174"/>
                            <a:ext cx="227" cy="196"/>
                          </a:xfrm>
                          <a:prstGeom prst="hexagon">
                            <a:avLst>
                              <a:gd name="adj" fmla="val 28954"/>
                              <a:gd name="vf" fmla="val 115470"/>
                            </a:avLst>
                          </a:prstGeom>
                          <a:solidFill>
                            <a:srgbClr val="00CC66">
                              <a:alpha val="3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0" name="AutoShape 77"/>
                          <p:cNvSpPr>
                            <a:spLocks noChangeArrowheads="1"/>
                          </p:cNvSpPr>
                          <p:nvPr/>
                        </p:nvSpPr>
                        <p:spPr bwMode="auto">
                          <a:xfrm>
                            <a:off x="2953" y="931"/>
                            <a:ext cx="227" cy="196"/>
                          </a:xfrm>
                          <a:prstGeom prst="hexagon">
                            <a:avLst>
                              <a:gd name="adj" fmla="val 28954"/>
                              <a:gd name="vf" fmla="val 115470"/>
                            </a:avLst>
                          </a:prstGeom>
                          <a:solidFill>
                            <a:srgbClr val="0066FF">
                              <a:alpha val="392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1" name="AutoShape 78"/>
                          <p:cNvSpPr>
                            <a:spLocks noChangeArrowheads="1"/>
                          </p:cNvSpPr>
                          <p:nvPr/>
                        </p:nvSpPr>
                        <p:spPr bwMode="auto">
                          <a:xfrm>
                            <a:off x="3779" y="1628"/>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2" name="AutoShape 79"/>
                          <p:cNvSpPr>
                            <a:spLocks noChangeArrowheads="1"/>
                          </p:cNvSpPr>
                          <p:nvPr/>
                        </p:nvSpPr>
                        <p:spPr bwMode="auto">
                          <a:xfrm>
                            <a:off x="3103" y="2048"/>
                            <a:ext cx="227" cy="196"/>
                          </a:xfrm>
                          <a:prstGeom prst="hexagon">
                            <a:avLst>
                              <a:gd name="adj" fmla="val 28954"/>
                              <a:gd name="vf" fmla="val 115470"/>
                            </a:avLst>
                          </a:prstGeom>
                          <a:solidFill>
                            <a:srgbClr val="FF9900">
                              <a:alpha val="7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3" name="AutoShape 80"/>
                          <p:cNvSpPr>
                            <a:spLocks noChangeArrowheads="1"/>
                          </p:cNvSpPr>
                          <p:nvPr/>
                        </p:nvSpPr>
                        <p:spPr bwMode="auto">
                          <a:xfrm>
                            <a:off x="2243" y="2368"/>
                            <a:ext cx="227" cy="196"/>
                          </a:xfrm>
                          <a:prstGeom prst="hexagon">
                            <a:avLst>
                              <a:gd name="adj" fmla="val 28954"/>
                              <a:gd name="vf" fmla="val 115470"/>
                            </a:avLst>
                          </a:prstGeom>
                          <a:solidFill>
                            <a:srgbClr val="9900CC">
                              <a:alpha val="3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4" name="AutoShape 81"/>
                          <p:cNvSpPr>
                            <a:spLocks noChangeArrowheads="1"/>
                          </p:cNvSpPr>
                          <p:nvPr/>
                        </p:nvSpPr>
                        <p:spPr bwMode="auto">
                          <a:xfrm>
                            <a:off x="2235" y="1977"/>
                            <a:ext cx="227" cy="196"/>
                          </a:xfrm>
                          <a:prstGeom prst="hexagon">
                            <a:avLst>
                              <a:gd name="adj" fmla="val 28954"/>
                              <a:gd name="vf" fmla="val 115470"/>
                            </a:avLst>
                          </a:prstGeom>
                          <a:solidFill>
                            <a:srgbClr val="FF00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5" name="AutoShape 82"/>
                          <p:cNvSpPr>
                            <a:spLocks noChangeArrowheads="1"/>
                          </p:cNvSpPr>
                          <p:nvPr/>
                        </p:nvSpPr>
                        <p:spPr bwMode="auto">
                          <a:xfrm>
                            <a:off x="3459" y="2034"/>
                            <a:ext cx="227" cy="196"/>
                          </a:xfrm>
                          <a:prstGeom prst="hexagon">
                            <a:avLst>
                              <a:gd name="adj" fmla="val 28954"/>
                              <a:gd name="vf" fmla="val 115470"/>
                            </a:avLst>
                          </a:prstGeom>
                          <a:solidFill>
                            <a:srgbClr val="AAE600">
                              <a:alpha val="1411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6" name="AutoShape 83"/>
                          <p:cNvSpPr>
                            <a:spLocks noChangeArrowheads="1"/>
                          </p:cNvSpPr>
                          <p:nvPr/>
                        </p:nvSpPr>
                        <p:spPr bwMode="auto">
                          <a:xfrm>
                            <a:off x="1704" y="1687"/>
                            <a:ext cx="227" cy="196"/>
                          </a:xfrm>
                          <a:prstGeom prst="hexagon">
                            <a:avLst>
                              <a:gd name="adj" fmla="val 28954"/>
                              <a:gd name="vf" fmla="val 115470"/>
                            </a:avLst>
                          </a:prstGeom>
                          <a:solidFill>
                            <a:srgbClr val="FF0066">
                              <a:alpha val="1294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7" name="AutoShape 84"/>
                          <p:cNvSpPr>
                            <a:spLocks noChangeArrowheads="1"/>
                          </p:cNvSpPr>
                          <p:nvPr/>
                        </p:nvSpPr>
                        <p:spPr bwMode="auto">
                          <a:xfrm>
                            <a:off x="3430" y="1642"/>
                            <a:ext cx="227" cy="196"/>
                          </a:xfrm>
                          <a:prstGeom prst="hexagon">
                            <a:avLst>
                              <a:gd name="adj" fmla="val 28954"/>
                              <a:gd name="vf" fmla="val 115470"/>
                            </a:avLst>
                          </a:prstGeom>
                          <a:solidFill>
                            <a:srgbClr val="AAE600">
                              <a:alpha val="3098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8" name="AutoShape 85"/>
                          <p:cNvSpPr>
                            <a:spLocks noChangeArrowheads="1"/>
                          </p:cNvSpPr>
                          <p:nvPr/>
                        </p:nvSpPr>
                        <p:spPr bwMode="auto">
                          <a:xfrm>
                            <a:off x="2762" y="2254"/>
                            <a:ext cx="227" cy="196"/>
                          </a:xfrm>
                          <a:prstGeom prst="hexagon">
                            <a:avLst>
                              <a:gd name="adj" fmla="val 28954"/>
                              <a:gd name="vf" fmla="val 115470"/>
                            </a:avLst>
                          </a:prstGeom>
                          <a:solidFill>
                            <a:srgbClr val="FF9900">
                              <a:alpha val="27843"/>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9" name="AutoShape 86"/>
                          <p:cNvSpPr>
                            <a:spLocks noChangeArrowheads="1"/>
                          </p:cNvSpPr>
                          <p:nvPr/>
                        </p:nvSpPr>
                        <p:spPr bwMode="auto">
                          <a:xfrm>
                            <a:off x="2235" y="2176"/>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0" name="AutoShape 87"/>
                          <p:cNvSpPr>
                            <a:spLocks noChangeArrowheads="1"/>
                          </p:cNvSpPr>
                          <p:nvPr/>
                        </p:nvSpPr>
                        <p:spPr bwMode="auto">
                          <a:xfrm>
                            <a:off x="2065" y="2467"/>
                            <a:ext cx="227" cy="196"/>
                          </a:xfrm>
                          <a:prstGeom prst="hexagon">
                            <a:avLst>
                              <a:gd name="adj" fmla="val 28954"/>
                              <a:gd name="vf" fmla="val 115470"/>
                            </a:avLst>
                          </a:prstGeom>
                          <a:solidFill>
                            <a:srgbClr val="9900CC">
                              <a:alpha val="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1" name="AutoShape 88"/>
                          <p:cNvSpPr>
                            <a:spLocks noChangeArrowheads="1"/>
                          </p:cNvSpPr>
                          <p:nvPr/>
                        </p:nvSpPr>
                        <p:spPr bwMode="auto">
                          <a:xfrm>
                            <a:off x="2592" y="2360"/>
                            <a:ext cx="227" cy="196"/>
                          </a:xfrm>
                          <a:prstGeom prst="hexagon">
                            <a:avLst>
                              <a:gd name="adj" fmla="val 28954"/>
                              <a:gd name="vf" fmla="val 115470"/>
                            </a:avLst>
                          </a:prstGeom>
                          <a:solidFill>
                            <a:srgbClr val="9900CC">
                              <a:alpha val="49019"/>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02" name="AutoShape 89"/>
                          <p:cNvSpPr>
                            <a:spLocks noChangeArrowheads="1"/>
                          </p:cNvSpPr>
                          <p:nvPr/>
                        </p:nvSpPr>
                        <p:spPr bwMode="auto">
                          <a:xfrm>
                            <a:off x="2229" y="1364"/>
                            <a:ext cx="227" cy="196"/>
                          </a:xfrm>
                          <a:prstGeom prst="hexagon">
                            <a:avLst>
                              <a:gd name="adj" fmla="val 28954"/>
                              <a:gd name="vf" fmla="val 115470"/>
                            </a:avLst>
                          </a:prstGeom>
                          <a:solidFill>
                            <a:srgbClr val="00CC66">
                              <a:alpha val="6117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5" name="AutoShape 90"/>
                      <p:cNvSpPr>
                        <a:spLocks noChangeArrowheads="1"/>
                      </p:cNvSpPr>
                      <p:nvPr/>
                    </p:nvSpPr>
                    <p:spPr bwMode="auto">
                      <a:xfrm>
                        <a:off x="2221" y="1569"/>
                        <a:ext cx="227" cy="196"/>
                      </a:xfrm>
                      <a:prstGeom prst="hexagon">
                        <a:avLst>
                          <a:gd name="adj" fmla="val 28954"/>
                          <a:gd name="vf" fmla="val 115470"/>
                        </a:avLst>
                      </a:prstGeom>
                      <a:solidFill>
                        <a:srgbClr val="FF0066">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6" name="AutoShape 91"/>
                      <p:cNvSpPr>
                        <a:spLocks noChangeArrowheads="1"/>
                      </p:cNvSpPr>
                      <p:nvPr/>
                    </p:nvSpPr>
                    <p:spPr bwMode="auto">
                      <a:xfrm>
                        <a:off x="3260" y="1541"/>
                        <a:ext cx="227" cy="196"/>
                      </a:xfrm>
                      <a:prstGeom prst="hexagon">
                        <a:avLst>
                          <a:gd name="adj" fmla="val 28954"/>
                          <a:gd name="vf" fmla="val 115470"/>
                        </a:avLst>
                      </a:prstGeom>
                      <a:solidFill>
                        <a:srgbClr val="0066FF">
                          <a:alpha val="6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7" name="AutoShape 92"/>
                      <p:cNvSpPr>
                        <a:spLocks noChangeArrowheads="1"/>
                      </p:cNvSpPr>
                      <p:nvPr/>
                    </p:nvSpPr>
                    <p:spPr bwMode="auto">
                      <a:xfrm>
                        <a:off x="2414" y="2275"/>
                        <a:ext cx="227" cy="196"/>
                      </a:xfrm>
                      <a:prstGeom prst="hexagon">
                        <a:avLst>
                          <a:gd name="adj" fmla="val 28954"/>
                          <a:gd name="vf" fmla="val 115470"/>
                        </a:avLst>
                      </a:prstGeom>
                      <a:solidFill>
                        <a:srgbClr val="9900CC">
                          <a:alpha val="5686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sp>
                <p:nvSpPr>
                  <p:cNvPr id="41" name="AutoShape 93"/>
                  <p:cNvSpPr>
                    <a:spLocks noChangeArrowheads="1"/>
                  </p:cNvSpPr>
                  <p:nvPr/>
                </p:nvSpPr>
                <p:spPr bwMode="auto">
                  <a:xfrm>
                    <a:off x="3283" y="2147"/>
                    <a:ext cx="227" cy="196"/>
                  </a:xfrm>
                  <a:prstGeom prst="hexagon">
                    <a:avLst>
                      <a:gd name="adj" fmla="val 28954"/>
                      <a:gd name="vf" fmla="val 115470"/>
                    </a:avLst>
                  </a:prstGeom>
                  <a:solidFill>
                    <a:srgbClr val="AAE600">
                      <a:alpha val="2196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39" name="AutoShape 94"/>
                <p:cNvSpPr>
                  <a:spLocks noChangeArrowheads="1"/>
                </p:cNvSpPr>
                <p:nvPr/>
              </p:nvSpPr>
              <p:spPr bwMode="auto">
                <a:xfrm>
                  <a:off x="2766" y="2464"/>
                  <a:ext cx="227" cy="196"/>
                </a:xfrm>
                <a:prstGeom prst="hexagon">
                  <a:avLst>
                    <a:gd name="adj" fmla="val 28954"/>
                    <a:gd name="vf" fmla="val 115470"/>
                  </a:avLst>
                </a:prstGeom>
                <a:solidFill>
                  <a:srgbClr val="9900CC">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grpSp>
          <p:nvGrpSpPr>
            <p:cNvPr id="16" name="Group 15"/>
            <p:cNvGrpSpPr>
              <a:grpSpLocks/>
            </p:cNvGrpSpPr>
            <p:nvPr/>
          </p:nvGrpSpPr>
          <p:grpSpPr bwMode="auto">
            <a:xfrm>
              <a:off x="836393" y="2974754"/>
              <a:ext cx="638176" cy="636588"/>
              <a:chOff x="1519" y="1096"/>
              <a:chExt cx="402" cy="401"/>
            </a:xfrm>
          </p:grpSpPr>
          <p:sp>
            <p:nvSpPr>
              <p:cNvPr id="33" name="AutoShape 111"/>
              <p:cNvSpPr>
                <a:spLocks noChangeArrowheads="1"/>
              </p:cNvSpPr>
              <p:nvPr/>
            </p:nvSpPr>
            <p:spPr bwMode="auto">
              <a:xfrm>
                <a:off x="1694" y="1202"/>
                <a:ext cx="227" cy="196"/>
              </a:xfrm>
              <a:prstGeom prst="hexagon">
                <a:avLst>
                  <a:gd name="adj" fmla="val 28954"/>
                  <a:gd name="vf" fmla="val 115470"/>
                </a:avLst>
              </a:prstGeom>
              <a:solidFill>
                <a:srgbClr val="00CC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4" name="AutoShape 112"/>
              <p:cNvSpPr>
                <a:spLocks noChangeArrowheads="1"/>
              </p:cNvSpPr>
              <p:nvPr/>
            </p:nvSpPr>
            <p:spPr bwMode="auto">
              <a:xfrm>
                <a:off x="1519" y="1301"/>
                <a:ext cx="227" cy="196"/>
              </a:xfrm>
              <a:prstGeom prst="hexagon">
                <a:avLst>
                  <a:gd name="adj" fmla="val 28954"/>
                  <a:gd name="vf" fmla="val 115470"/>
                </a:avLst>
              </a:prstGeom>
              <a:solidFill>
                <a:srgbClr val="00CC66">
                  <a:alpha val="2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5" name="AutoShape 113"/>
              <p:cNvSpPr>
                <a:spLocks noChangeArrowheads="1"/>
              </p:cNvSpPr>
              <p:nvPr/>
            </p:nvSpPr>
            <p:spPr bwMode="auto">
              <a:xfrm>
                <a:off x="1524" y="1096"/>
                <a:ext cx="227" cy="196"/>
              </a:xfrm>
              <a:prstGeom prst="hexagon">
                <a:avLst>
                  <a:gd name="adj" fmla="val 28954"/>
                  <a:gd name="vf" fmla="val 115470"/>
                </a:avLst>
              </a:prstGeom>
              <a:solidFill>
                <a:srgbClr val="00CC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7" name="Group 16"/>
            <p:cNvGrpSpPr>
              <a:grpSpLocks/>
            </p:cNvGrpSpPr>
            <p:nvPr/>
          </p:nvGrpSpPr>
          <p:grpSpPr bwMode="auto">
            <a:xfrm>
              <a:off x="2204825" y="2542952"/>
              <a:ext cx="647701" cy="454025"/>
              <a:chOff x="4604" y="757"/>
              <a:chExt cx="408" cy="286"/>
            </a:xfrm>
          </p:grpSpPr>
          <p:sp>
            <p:nvSpPr>
              <p:cNvPr id="31" name="AutoShape 115"/>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2" name="AutoShape 116"/>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8" name="Group 17"/>
            <p:cNvGrpSpPr>
              <a:grpSpLocks/>
            </p:cNvGrpSpPr>
            <p:nvPr/>
          </p:nvGrpSpPr>
          <p:grpSpPr bwMode="auto">
            <a:xfrm>
              <a:off x="2781088" y="2974752"/>
              <a:ext cx="647701" cy="454025"/>
              <a:chOff x="4604" y="757"/>
              <a:chExt cx="408" cy="286"/>
            </a:xfrm>
          </p:grpSpPr>
          <p:sp>
            <p:nvSpPr>
              <p:cNvPr id="29" name="AutoShape 118"/>
              <p:cNvSpPr>
                <a:spLocks noChangeArrowheads="1"/>
              </p:cNvSpPr>
              <p:nvPr/>
            </p:nvSpPr>
            <p:spPr bwMode="auto">
              <a:xfrm>
                <a:off x="4785" y="847"/>
                <a:ext cx="227" cy="196"/>
              </a:xfrm>
              <a:prstGeom prst="hexagon">
                <a:avLst>
                  <a:gd name="adj" fmla="val 28954"/>
                  <a:gd name="vf" fmla="val 115470"/>
                </a:avLst>
              </a:prstGeom>
              <a:solidFill>
                <a:srgbClr val="0066FF">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0" name="AutoShape 119"/>
              <p:cNvSpPr>
                <a:spLocks noChangeArrowheads="1"/>
              </p:cNvSpPr>
              <p:nvPr/>
            </p:nvSpPr>
            <p:spPr bwMode="auto">
              <a:xfrm>
                <a:off x="4604" y="757"/>
                <a:ext cx="227" cy="196"/>
              </a:xfrm>
              <a:prstGeom prst="hexagon">
                <a:avLst>
                  <a:gd name="adj" fmla="val 28954"/>
                  <a:gd name="vf" fmla="val 115470"/>
                </a:avLst>
              </a:prstGeom>
              <a:solidFill>
                <a:srgbClr val="0066FF">
                  <a:alpha val="5882"/>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19" name="Group 18"/>
            <p:cNvGrpSpPr>
              <a:grpSpLocks/>
            </p:cNvGrpSpPr>
            <p:nvPr/>
          </p:nvGrpSpPr>
          <p:grpSpPr bwMode="auto">
            <a:xfrm>
              <a:off x="2565181" y="4414614"/>
              <a:ext cx="638176" cy="636588"/>
              <a:chOff x="1519" y="1096"/>
              <a:chExt cx="402" cy="401"/>
            </a:xfrm>
          </p:grpSpPr>
          <p:sp>
            <p:nvSpPr>
              <p:cNvPr id="26" name="AutoShape 121"/>
              <p:cNvSpPr>
                <a:spLocks noChangeArrowheads="1"/>
              </p:cNvSpPr>
              <p:nvPr/>
            </p:nvSpPr>
            <p:spPr bwMode="auto">
              <a:xfrm>
                <a:off x="1694" y="1202"/>
                <a:ext cx="227" cy="196"/>
              </a:xfrm>
              <a:prstGeom prst="hexagon">
                <a:avLst>
                  <a:gd name="adj" fmla="val 28954"/>
                  <a:gd name="vf" fmla="val 115470"/>
                </a:avLst>
              </a:prstGeom>
              <a:solidFill>
                <a:srgbClr val="FF9900">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7" name="AutoShape 122"/>
              <p:cNvSpPr>
                <a:spLocks noChangeArrowheads="1"/>
              </p:cNvSpPr>
              <p:nvPr/>
            </p:nvSpPr>
            <p:spPr bwMode="auto">
              <a:xfrm>
                <a:off x="1519" y="1301"/>
                <a:ext cx="227" cy="196"/>
              </a:xfrm>
              <a:prstGeom prst="hexagon">
                <a:avLst>
                  <a:gd name="adj" fmla="val 28954"/>
                  <a:gd name="vf" fmla="val 115470"/>
                </a:avLst>
              </a:prstGeom>
              <a:solidFill>
                <a:srgbClr val="FF9900">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AutoShape 123"/>
              <p:cNvSpPr>
                <a:spLocks noChangeArrowheads="1"/>
              </p:cNvSpPr>
              <p:nvPr/>
            </p:nvSpPr>
            <p:spPr bwMode="auto">
              <a:xfrm>
                <a:off x="1524" y="1096"/>
                <a:ext cx="227" cy="196"/>
              </a:xfrm>
              <a:prstGeom prst="hexagon">
                <a:avLst>
                  <a:gd name="adj" fmla="val 28954"/>
                  <a:gd name="vf" fmla="val 115470"/>
                </a:avLst>
              </a:prstGeom>
              <a:solidFill>
                <a:srgbClr val="99CC00">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grpSp>
          <p:nvGrpSpPr>
            <p:cNvPr id="20" name="Group 19"/>
            <p:cNvGrpSpPr>
              <a:grpSpLocks/>
            </p:cNvGrpSpPr>
            <p:nvPr/>
          </p:nvGrpSpPr>
          <p:grpSpPr bwMode="auto">
            <a:xfrm>
              <a:off x="907831" y="3982814"/>
              <a:ext cx="638176" cy="636588"/>
              <a:chOff x="1519" y="1096"/>
              <a:chExt cx="402" cy="401"/>
            </a:xfrm>
          </p:grpSpPr>
          <p:sp>
            <p:nvSpPr>
              <p:cNvPr id="23" name="AutoShape 125"/>
              <p:cNvSpPr>
                <a:spLocks noChangeArrowheads="1"/>
              </p:cNvSpPr>
              <p:nvPr/>
            </p:nvSpPr>
            <p:spPr bwMode="auto">
              <a:xfrm>
                <a:off x="1694" y="1202"/>
                <a:ext cx="227" cy="196"/>
              </a:xfrm>
              <a:prstGeom prst="hexagon">
                <a:avLst>
                  <a:gd name="adj" fmla="val 28954"/>
                  <a:gd name="vf" fmla="val 115470"/>
                </a:avLst>
              </a:prstGeom>
              <a:solidFill>
                <a:srgbClr val="FF0066">
                  <a:alpha val="12157"/>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4" name="AutoShape 126"/>
              <p:cNvSpPr>
                <a:spLocks noChangeArrowheads="1"/>
              </p:cNvSpPr>
              <p:nvPr/>
            </p:nvSpPr>
            <p:spPr bwMode="auto">
              <a:xfrm>
                <a:off x="1519" y="1301"/>
                <a:ext cx="227" cy="196"/>
              </a:xfrm>
              <a:prstGeom prst="hexagon">
                <a:avLst>
                  <a:gd name="adj" fmla="val 28954"/>
                  <a:gd name="vf" fmla="val 115470"/>
                </a:avLst>
              </a:prstGeom>
              <a:solidFill>
                <a:srgbClr val="FF0066">
                  <a:alpha val="10196"/>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5" name="AutoShape 127"/>
              <p:cNvSpPr>
                <a:spLocks noChangeArrowheads="1"/>
              </p:cNvSpPr>
              <p:nvPr/>
            </p:nvSpPr>
            <p:spPr bwMode="auto">
              <a:xfrm>
                <a:off x="1524" y="1096"/>
                <a:ext cx="227" cy="196"/>
              </a:xfrm>
              <a:prstGeom prst="hexagon">
                <a:avLst>
                  <a:gd name="adj" fmla="val 28954"/>
                  <a:gd name="vf" fmla="val 115470"/>
                </a:avLst>
              </a:prstGeom>
              <a:solidFill>
                <a:srgbClr val="FF0066">
                  <a:alpha val="5098"/>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21" name="Oval 20"/>
            <p:cNvSpPr>
              <a:spLocks noChangeArrowheads="1"/>
            </p:cNvSpPr>
            <p:nvPr/>
          </p:nvSpPr>
          <p:spPr bwMode="auto">
            <a:xfrm rot="13545536">
              <a:off x="2708090" y="2971564"/>
              <a:ext cx="71437" cy="71438"/>
            </a:xfrm>
            <a:prstGeom prst="ellipse">
              <a:avLst/>
            </a:prstGeom>
            <a:noFill/>
            <a:ln w="12700">
              <a:solidFill>
                <a:srgbClr val="0066FF">
                  <a:alpha val="12157"/>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2" name="Oval 21"/>
            <p:cNvSpPr>
              <a:spLocks noChangeArrowheads="1"/>
            </p:cNvSpPr>
            <p:nvPr/>
          </p:nvSpPr>
          <p:spPr bwMode="auto">
            <a:xfrm rot="18854464" flipH="1">
              <a:off x="1371390" y="3289558"/>
              <a:ext cx="71438" cy="63404"/>
            </a:xfrm>
            <a:prstGeom prst="ellipse">
              <a:avLst/>
            </a:prstGeom>
            <a:noFill/>
            <a:ln w="12700">
              <a:solidFill>
                <a:srgbClr val="00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grpSp>
      <p:sp>
        <p:nvSpPr>
          <p:cNvPr id="105" name="Content Placeholder 2"/>
          <p:cNvSpPr txBox="1">
            <a:spLocks/>
          </p:cNvSpPr>
          <p:nvPr/>
        </p:nvSpPr>
        <p:spPr bwMode="auto">
          <a:xfrm>
            <a:off x="1436734" y="211240"/>
            <a:ext cx="470563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2296" indent="0" algn="ctr" rtl="1">
              <a:buNone/>
            </a:pPr>
            <a:r>
              <a:rPr lang="fa-IR" sz="2200" b="1" dirty="0" smtClean="0">
                <a:cs typeface="B Titr" panose="00000700000000000000" pitchFamily="2" charset="-78"/>
              </a:rPr>
              <a:t>احتساب امتیازات ایثارگری</a:t>
            </a:r>
            <a:endParaRPr lang="en-US" sz="2200" b="1" i="1" dirty="0">
              <a:cs typeface="B Titr" panose="00000700000000000000" pitchFamily="2" charset="-78"/>
            </a:endParaRPr>
          </a:p>
        </p:txBody>
      </p:sp>
    </p:spTree>
    <p:extLst>
      <p:ext uri="{BB962C8B-B14F-4D97-AF65-F5344CB8AC3E}">
        <p14:creationId xmlns:p14="http://schemas.microsoft.com/office/powerpoint/2010/main" val="20037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52400"/>
            <a:ext cx="8839200" cy="6705600"/>
          </a:xfrm>
        </p:spPr>
        <p:txBody>
          <a:bodyPr>
            <a:normAutofit fontScale="47500" lnSpcReduction="20000"/>
          </a:bodyPr>
          <a:lstStyle/>
          <a:p>
            <a:pPr lvl="0" algn="just" rtl="1"/>
            <a:endParaRPr lang="en-US" dirty="0">
              <a:cs typeface="B Nazanin" panose="00000400000000000000" pitchFamily="2" charset="-78"/>
            </a:endParaRPr>
          </a:p>
          <a:p>
            <a:pPr marL="0" indent="0" algn="just" rtl="1">
              <a:buNone/>
            </a:pPr>
            <a:endParaRPr lang="fa-IR" dirty="0" smtClean="0">
              <a:cs typeface="B Nazanin" panose="00000400000000000000" pitchFamily="2" charset="-78"/>
            </a:endParaRPr>
          </a:p>
          <a:p>
            <a:pPr marL="0" indent="0" algn="just" rtl="1">
              <a:buNone/>
            </a:pPr>
            <a:endParaRPr lang="fa-IR" dirty="0" smtClean="0">
              <a:cs typeface="B Nazanin" panose="00000400000000000000" pitchFamily="2" charset="-78"/>
            </a:endParaRPr>
          </a:p>
          <a:p>
            <a:pPr marL="0" indent="0" algn="just" rtl="1">
              <a:buNone/>
            </a:pPr>
            <a:r>
              <a:rPr lang="ar-SA" dirty="0" smtClean="0">
                <a:cs typeface="B Nazanin" panose="00000400000000000000" pitchFamily="2" charset="-78"/>
              </a:rPr>
              <a:t> </a:t>
            </a:r>
            <a:endParaRPr lang="fa-IR" dirty="0" smtClean="0">
              <a:cs typeface="B Nazanin" panose="00000400000000000000" pitchFamily="2" charset="-78"/>
            </a:endParaRPr>
          </a:p>
          <a:p>
            <a:pPr marL="0" indent="0" algn="just" rtl="1">
              <a:buNone/>
            </a:pPr>
            <a:r>
              <a:rPr lang="fa-IR" dirty="0" smtClean="0">
                <a:cs typeface="B Nazanin" panose="00000400000000000000" pitchFamily="2" charset="-78"/>
              </a:rPr>
              <a:t>                              </a:t>
            </a:r>
          </a:p>
          <a:p>
            <a:pPr marL="0" indent="0" algn="just" rtl="1">
              <a:buNone/>
            </a:pPr>
            <a:endParaRPr lang="fa-IR" dirty="0" smtClean="0">
              <a:cs typeface="B Nazanin" panose="00000400000000000000" pitchFamily="2" charset="-78"/>
            </a:endParaRPr>
          </a:p>
          <a:p>
            <a:pPr marL="0" indent="0" algn="just" rtl="1">
              <a:buNone/>
            </a:pPr>
            <a:endParaRPr lang="en-US" dirty="0" smtClean="0">
              <a:cs typeface="B Nazanin" panose="00000400000000000000" pitchFamily="2" charset="-78"/>
            </a:endParaRPr>
          </a:p>
          <a:p>
            <a:pPr marL="0" lvl="0" indent="0" algn="just" rtl="1">
              <a:buNone/>
            </a:pPr>
            <a:r>
              <a:rPr lang="fa-IR" dirty="0" smtClean="0">
                <a:cs typeface="B Nazanin" panose="00000400000000000000" pitchFamily="2" charset="-78"/>
              </a:rPr>
              <a:t> </a:t>
            </a:r>
            <a:endParaRPr lang="en-US" dirty="0">
              <a:cs typeface="B Nazanin" panose="00000400000000000000" pitchFamily="2" charset="-78"/>
            </a:endParaRPr>
          </a:p>
          <a:p>
            <a:pPr lvl="0" algn="just" rtl="1"/>
            <a:endParaRPr lang="fa-IR" dirty="0" smtClean="0">
              <a:cs typeface="B Nazanin" panose="00000400000000000000" pitchFamily="2" charset="-78"/>
            </a:endParaRPr>
          </a:p>
          <a:p>
            <a:pPr lvl="0" algn="just" rtl="1"/>
            <a:endParaRPr lang="fa-IR" dirty="0">
              <a:cs typeface="B Nazanin" panose="00000400000000000000" pitchFamily="2" charset="-78"/>
            </a:endParaRPr>
          </a:p>
          <a:p>
            <a:pPr marL="0" lvl="0" indent="0" algn="just" rtl="1">
              <a:buNone/>
            </a:pPr>
            <a:r>
              <a:rPr lang="fa-IR" dirty="0" smtClean="0">
                <a:cs typeface="B Nazanin" panose="00000400000000000000" pitchFamily="2" charset="-78"/>
              </a:rPr>
              <a:t>             </a:t>
            </a:r>
          </a:p>
          <a:p>
            <a:pPr marL="0" lvl="0" indent="0" algn="just" rtl="1">
              <a:buNone/>
            </a:pPr>
            <a:r>
              <a:rPr lang="fa-IR" dirty="0" smtClean="0">
                <a:cs typeface="B Nazanin" panose="00000400000000000000" pitchFamily="2" charset="-78"/>
              </a:rPr>
              <a:t>               </a:t>
            </a:r>
          </a:p>
          <a:p>
            <a:pPr marL="0" lvl="0" indent="0" algn="just" rtl="1">
              <a:buNone/>
            </a:pPr>
            <a:endParaRPr lang="fa-IR" b="1" dirty="0" smtClean="0">
              <a:cs typeface="B Nazanin" panose="00000400000000000000" pitchFamily="2" charset="-78"/>
            </a:endParaRPr>
          </a:p>
          <a:p>
            <a:pPr marL="0" lvl="0" indent="0" algn="just" rtl="1">
              <a:buNone/>
            </a:pPr>
            <a:endParaRPr lang="fa-IR" b="1" dirty="0" smtClean="0">
              <a:cs typeface="B Nazanin" panose="00000400000000000000" pitchFamily="2" charset="-78"/>
            </a:endParaRPr>
          </a:p>
          <a:p>
            <a:pPr marL="0" lvl="0" indent="0" algn="just" rtl="1">
              <a:buNone/>
            </a:pPr>
            <a:endParaRPr lang="fa-IR" b="1" dirty="0" smtClean="0">
              <a:cs typeface="B Nazanin" panose="00000400000000000000" pitchFamily="2" charset="-78"/>
            </a:endParaRPr>
          </a:p>
          <a:p>
            <a:pPr marL="0" lvl="0" indent="0" algn="just" rtl="1">
              <a:buNone/>
            </a:pPr>
            <a:endParaRPr lang="fa-IR" b="1" dirty="0">
              <a:cs typeface="B Nazanin" panose="00000400000000000000" pitchFamily="2" charset="-78"/>
            </a:endParaRPr>
          </a:p>
          <a:p>
            <a:pPr marL="0" lvl="0" indent="0" algn="just" rtl="1">
              <a:buNone/>
            </a:pPr>
            <a:endParaRPr lang="fa-IR" b="1" dirty="0" smtClean="0">
              <a:cs typeface="B Nazanin" panose="00000400000000000000" pitchFamily="2" charset="-78"/>
            </a:endParaRPr>
          </a:p>
          <a:p>
            <a:pPr marL="0" lvl="0" indent="0" algn="just" rtl="1">
              <a:buNone/>
            </a:pPr>
            <a:endParaRPr lang="fa-IR" b="1" dirty="0">
              <a:cs typeface="B Nazanin" panose="00000400000000000000" pitchFamily="2" charset="-78"/>
            </a:endParaRPr>
          </a:p>
          <a:p>
            <a:pPr marL="0" lvl="0" indent="0" algn="just" rtl="1">
              <a:buNone/>
            </a:pPr>
            <a:endParaRPr lang="fa-IR" b="1" dirty="0" smtClean="0">
              <a:cs typeface="B Nazanin" panose="00000400000000000000" pitchFamily="2" charset="-78"/>
            </a:endParaRPr>
          </a:p>
          <a:p>
            <a:pPr marL="0" lvl="0" indent="0" algn="just" rtl="1">
              <a:buNone/>
            </a:pPr>
            <a:endParaRPr lang="fa-IR" b="1" dirty="0">
              <a:cs typeface="B Nazanin" panose="00000400000000000000" pitchFamily="2" charset="-78"/>
            </a:endParaRPr>
          </a:p>
          <a:p>
            <a:pPr marL="0" lvl="0" indent="0" algn="just" rtl="1">
              <a:buNone/>
            </a:pPr>
            <a:endParaRPr lang="fa-IR" b="1" dirty="0" smtClean="0">
              <a:cs typeface="B Nazanin" panose="00000400000000000000" pitchFamily="2" charset="-78"/>
            </a:endParaRPr>
          </a:p>
          <a:p>
            <a:pPr marL="0" lvl="0" indent="0" algn="just" rtl="1">
              <a:buNone/>
            </a:pPr>
            <a:endParaRPr lang="fa-IR" b="1" dirty="0" smtClean="0">
              <a:cs typeface="B Nazanin" panose="00000400000000000000" pitchFamily="2" charset="-78"/>
            </a:endParaRPr>
          </a:p>
          <a:p>
            <a:pPr marL="0" lvl="0" indent="0" algn="just" rtl="1">
              <a:buNone/>
            </a:pPr>
            <a:endParaRPr lang="fa-IR" b="1" dirty="0">
              <a:cs typeface="B Nazanin" panose="00000400000000000000" pitchFamily="2" charset="-78"/>
            </a:endParaRPr>
          </a:p>
          <a:p>
            <a:pPr marL="0" lvl="0" indent="0" algn="just" rtl="1">
              <a:buNone/>
            </a:pPr>
            <a:endParaRPr lang="fa-IR" b="1" dirty="0" smtClean="0">
              <a:cs typeface="B Nazanin" panose="00000400000000000000" pitchFamily="2" charset="-78"/>
            </a:endParaRPr>
          </a:p>
          <a:p>
            <a:pPr marL="0" indent="0" algn="just" rtl="1">
              <a:buNone/>
            </a:pPr>
            <a:endParaRPr lang="fa-IR" b="1" dirty="0">
              <a:cs typeface="B Nazanin" panose="00000400000000000000" pitchFamily="2" charset="-78"/>
            </a:endParaRPr>
          </a:p>
          <a:p>
            <a:pPr marL="0" lvl="0" indent="0" algn="just" rtl="1">
              <a:buNone/>
            </a:pPr>
            <a:endParaRPr lang="fa-IR" b="1" dirty="0">
              <a:cs typeface="B Nazanin" panose="00000400000000000000" pitchFamily="2" charset="-78"/>
            </a:endParaRPr>
          </a:p>
          <a:p>
            <a:pPr marL="0" lvl="0" indent="0" algn="just" rtl="1">
              <a:buNone/>
            </a:pPr>
            <a:r>
              <a:rPr lang="fa-IR" b="1" dirty="0" smtClean="0">
                <a:cs typeface="B Nazanin" panose="00000400000000000000" pitchFamily="2" charset="-78"/>
              </a:rPr>
              <a:t>                                                                 </a:t>
            </a:r>
            <a:endParaRPr lang="fa-IR" b="1" dirty="0">
              <a:cs typeface="B Nazanin" panose="00000400000000000000" pitchFamily="2" charset="-78"/>
            </a:endParaRPr>
          </a:p>
          <a:p>
            <a:pPr lvl="0" algn="just" rtl="1"/>
            <a:endParaRPr lang="fa-IR" b="1" dirty="0" smtClean="0">
              <a:cs typeface="B Nazanin" panose="00000400000000000000" pitchFamily="2" charset="-78"/>
            </a:endParaRPr>
          </a:p>
          <a:p>
            <a:pPr lvl="0" algn="just" rtl="1"/>
            <a:endParaRPr lang="fa-IR" b="1" dirty="0">
              <a:cs typeface="B Nazanin" panose="00000400000000000000" pitchFamily="2" charset="-78"/>
            </a:endParaRPr>
          </a:p>
          <a:p>
            <a:pPr marL="0" lvl="0" indent="0" algn="just" rtl="1">
              <a:buNone/>
            </a:pPr>
            <a:endParaRPr lang="en-US" dirty="0">
              <a:cs typeface="B Nazanin" panose="00000400000000000000" pitchFamily="2" charset="-78"/>
            </a:endParaRPr>
          </a:p>
          <a:p>
            <a:pPr marL="82296" indent="0" algn="r" rtl="1">
              <a:buNone/>
            </a:pPr>
            <a:endParaRPr lang="en-US" dirty="0"/>
          </a:p>
        </p:txBody>
      </p:sp>
      <p:sp>
        <p:nvSpPr>
          <p:cNvPr id="3" name="Left Arrow 2"/>
          <p:cNvSpPr/>
          <p:nvPr/>
        </p:nvSpPr>
        <p:spPr>
          <a:xfrm>
            <a:off x="7133969" y="405408"/>
            <a:ext cx="1643612" cy="58427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solidFill>
                <a:cs typeface="B Titr" panose="00000700000000000000" pitchFamily="2" charset="-78"/>
              </a:rPr>
              <a:t>طرح</a:t>
            </a:r>
            <a:endParaRPr lang="fa-IR" sz="2000" dirty="0">
              <a:solidFill>
                <a:schemeClr val="tx1"/>
              </a:solidFill>
              <a:cs typeface="B Titr" panose="00000700000000000000" pitchFamily="2" charset="-78"/>
            </a:endParaRPr>
          </a:p>
        </p:txBody>
      </p:sp>
      <p:sp>
        <p:nvSpPr>
          <p:cNvPr id="5" name="AutoShape 52"/>
          <p:cNvSpPr>
            <a:spLocks noChangeArrowheads="1"/>
          </p:cNvSpPr>
          <p:nvPr/>
        </p:nvSpPr>
        <p:spPr bwMode="gray">
          <a:xfrm>
            <a:off x="381000" y="167373"/>
            <a:ext cx="6629400" cy="908864"/>
          </a:xfrm>
          <a:prstGeom prst="roundRect">
            <a:avLst>
              <a:gd name="adj" fmla="val 50000"/>
            </a:avLst>
          </a:prstGeom>
          <a:noFill/>
          <a:ln>
            <a:noFill/>
          </a:ln>
          <a:effectLst/>
          <a:extLst/>
        </p:spPr>
        <p:txBody>
          <a:bodyPr wrap="square" anchor="ctr">
            <a:spAutoFit/>
          </a:bodyPr>
          <a:lstStyle/>
          <a:p>
            <a:pPr lvl="0" algn="just" rtl="1"/>
            <a:r>
              <a:rPr lang="ar-SA" dirty="0">
                <a:cs typeface="B Titr" panose="00000700000000000000" pitchFamily="2" charset="-78"/>
              </a:rPr>
              <a:t>منظور از طرح در این </a:t>
            </a:r>
            <a:r>
              <a:rPr lang="fa-IR" dirty="0" smtClean="0">
                <a:cs typeface="B Titr" panose="00000700000000000000" pitchFamily="2" charset="-78"/>
              </a:rPr>
              <a:t>مجموعه </a:t>
            </a:r>
            <a:r>
              <a:rPr lang="ar-SA" dirty="0" smtClean="0">
                <a:cs typeface="B Titr" panose="00000700000000000000" pitchFamily="2" charset="-78"/>
              </a:rPr>
              <a:t>و </a:t>
            </a:r>
            <a:r>
              <a:rPr lang="ar-SA" dirty="0">
                <a:cs typeface="B Titr" panose="00000700000000000000" pitchFamily="2" charset="-78"/>
              </a:rPr>
              <a:t>آیین‌نامه‌های اجرایی و ملحقات آن طرح طبقه‏بندی و ارزشیابی مشاغل است.</a:t>
            </a:r>
            <a:endParaRPr lang="en-US" dirty="0">
              <a:cs typeface="B Titr" panose="00000700000000000000" pitchFamily="2" charset="-78"/>
            </a:endParaRPr>
          </a:p>
        </p:txBody>
      </p:sp>
      <p:sp>
        <p:nvSpPr>
          <p:cNvPr id="6" name="Left Arrow 5"/>
          <p:cNvSpPr/>
          <p:nvPr/>
        </p:nvSpPr>
        <p:spPr>
          <a:xfrm>
            <a:off x="7224420" y="1371600"/>
            <a:ext cx="1538580" cy="6096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tx1"/>
                </a:solidFill>
                <a:cs typeface="B Titr" panose="00000700000000000000" pitchFamily="2" charset="-78"/>
              </a:rPr>
              <a:t>پست</a:t>
            </a:r>
            <a:endParaRPr lang="fa-IR" sz="2000" dirty="0">
              <a:solidFill>
                <a:schemeClr val="tx1"/>
              </a:solidFill>
              <a:cs typeface="B Titr" panose="00000700000000000000" pitchFamily="2" charset="-78"/>
            </a:endParaRPr>
          </a:p>
        </p:txBody>
      </p:sp>
      <p:sp>
        <p:nvSpPr>
          <p:cNvPr id="7" name="AutoShape 52"/>
          <p:cNvSpPr>
            <a:spLocks noChangeArrowheads="1"/>
          </p:cNvSpPr>
          <p:nvPr/>
        </p:nvSpPr>
        <p:spPr bwMode="gray">
          <a:xfrm>
            <a:off x="76200" y="890707"/>
            <a:ext cx="7057768" cy="1601331"/>
          </a:xfrm>
          <a:prstGeom prst="roundRect">
            <a:avLst>
              <a:gd name="adj" fmla="val 50000"/>
            </a:avLst>
          </a:prstGeom>
          <a:noFill/>
          <a:ln>
            <a:noFill/>
          </a:ln>
          <a:effectLst/>
          <a:extLst/>
        </p:spPr>
        <p:txBody>
          <a:bodyPr wrap="square" anchor="ctr">
            <a:spAutoFit/>
          </a:bodyPr>
          <a:lstStyle/>
          <a:p>
            <a:pPr lvl="0" algn="just" rtl="1"/>
            <a:r>
              <a:rPr lang="ar-SA" dirty="0" smtClean="0">
                <a:cs typeface="B Titr" panose="00000700000000000000" pitchFamily="2" charset="-78"/>
              </a:rPr>
              <a:t> </a:t>
            </a:r>
            <a:r>
              <a:rPr lang="ar-SA" dirty="0">
                <a:cs typeface="B Titr" panose="00000700000000000000" pitchFamily="2" charset="-78"/>
              </a:rPr>
              <a:t>عبارت است از جایگاهی که با تصویب مجمع عمومی شرکت در ساختار سازمانی برای انجام وظایف و مسئولیت‏های ابلاغی از سوی مدیرعامل شرکت در شناسنامه شغل پیش‌بینی شده و برای تصدی یکی از کارکنان در نظر گرفته می‏شود</a:t>
            </a:r>
            <a:r>
              <a:rPr lang="ar-SA" dirty="0" smtClean="0">
                <a:cs typeface="B Titr" panose="00000700000000000000" pitchFamily="2" charset="-78"/>
              </a:rPr>
              <a:t>.</a:t>
            </a:r>
            <a:endParaRPr lang="fa-IR" dirty="0" smtClean="0">
              <a:cs typeface="B Titr" panose="00000700000000000000" pitchFamily="2" charset="-78"/>
            </a:endParaRPr>
          </a:p>
          <a:p>
            <a:pPr algn="just" rtl="1"/>
            <a:r>
              <a:rPr lang="ar-SA" sz="1400" b="1" dirty="0">
                <a:solidFill>
                  <a:srgbClr val="0070C0"/>
                </a:solidFill>
                <a:cs typeface="B Nazanin" panose="00000400000000000000" pitchFamily="2" charset="-78"/>
              </a:rPr>
              <a:t>تبصره: پست ممکن است دارای تصدی یا بدون تصدی یا در موارد خاص به‌صورت ستاره‌دار باشد</a:t>
            </a:r>
            <a:r>
              <a:rPr lang="ar-SA" sz="1400" dirty="0" smtClean="0">
                <a:cs typeface="B Nazanin" panose="00000400000000000000" pitchFamily="2" charset="-78"/>
              </a:rPr>
              <a:t>.</a:t>
            </a:r>
            <a:endParaRPr lang="en-US" sz="1400" dirty="0">
              <a:cs typeface="B Nazanin" panose="00000400000000000000" pitchFamily="2" charset="-78"/>
            </a:endParaRPr>
          </a:p>
        </p:txBody>
      </p:sp>
      <p:sp>
        <p:nvSpPr>
          <p:cNvPr id="8" name="Left Arrow 7"/>
          <p:cNvSpPr/>
          <p:nvPr/>
        </p:nvSpPr>
        <p:spPr>
          <a:xfrm>
            <a:off x="7028935" y="2413427"/>
            <a:ext cx="1734065" cy="634573"/>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tx1"/>
                </a:solidFill>
                <a:cs typeface="B Titr" panose="00000700000000000000" pitchFamily="2" charset="-78"/>
              </a:rPr>
              <a:t>شغل</a:t>
            </a:r>
            <a:endParaRPr lang="fa-IR" sz="2000" dirty="0">
              <a:solidFill>
                <a:schemeClr val="tx1"/>
              </a:solidFill>
              <a:cs typeface="B Titr" panose="00000700000000000000" pitchFamily="2" charset="-78"/>
            </a:endParaRPr>
          </a:p>
        </p:txBody>
      </p:sp>
      <p:sp>
        <p:nvSpPr>
          <p:cNvPr id="9" name="AutoShape 52"/>
          <p:cNvSpPr>
            <a:spLocks noChangeArrowheads="1"/>
          </p:cNvSpPr>
          <p:nvPr/>
        </p:nvSpPr>
        <p:spPr bwMode="gray">
          <a:xfrm>
            <a:off x="247135" y="2080885"/>
            <a:ext cx="6781800" cy="1298377"/>
          </a:xfrm>
          <a:prstGeom prst="roundRect">
            <a:avLst>
              <a:gd name="adj" fmla="val 50000"/>
            </a:avLst>
          </a:prstGeom>
          <a:noFill/>
          <a:ln>
            <a:noFill/>
          </a:ln>
          <a:effectLst/>
          <a:extLst/>
        </p:spPr>
        <p:txBody>
          <a:bodyPr wrap="square" anchor="ctr">
            <a:spAutoFit/>
          </a:bodyPr>
          <a:lstStyle/>
          <a:p>
            <a:pPr lvl="0" algn="just" rtl="1"/>
            <a:r>
              <a:rPr lang="ar-SA" dirty="0" smtClean="0">
                <a:cs typeface="B Titr" panose="00000700000000000000" pitchFamily="2" charset="-78"/>
              </a:rPr>
              <a:t> </a:t>
            </a:r>
            <a:r>
              <a:rPr lang="ar-SA" dirty="0">
                <a:cs typeface="B Titr" panose="00000700000000000000" pitchFamily="2" charset="-78"/>
              </a:rPr>
              <a:t>عبارت است از یک یا چند عنوان پست که از لحاظ نوع وظایف و شرح وظایف مرتبط، از لحاظ درجه و رشته تحصیلات با یکدیگر مشابه واز لحاظ سطح در سطوح متفاوت قرار می‏گیرند</a:t>
            </a:r>
            <a:r>
              <a:rPr lang="ar-SA" dirty="0" smtClean="0">
                <a:cs typeface="B Titr" panose="00000700000000000000" pitchFamily="2" charset="-78"/>
              </a:rPr>
              <a:t>.</a:t>
            </a:r>
            <a:endParaRPr lang="ar-SA" dirty="0">
              <a:cs typeface="B Titr" panose="00000700000000000000" pitchFamily="2" charset="-78"/>
            </a:endParaRPr>
          </a:p>
        </p:txBody>
      </p:sp>
      <p:sp>
        <p:nvSpPr>
          <p:cNvPr id="11" name="AutoShape 52"/>
          <p:cNvSpPr>
            <a:spLocks noChangeArrowheads="1"/>
          </p:cNvSpPr>
          <p:nvPr/>
        </p:nvSpPr>
        <p:spPr bwMode="gray">
          <a:xfrm>
            <a:off x="290384" y="3367772"/>
            <a:ext cx="6629400" cy="908864"/>
          </a:xfrm>
          <a:prstGeom prst="roundRect">
            <a:avLst>
              <a:gd name="adj" fmla="val 50000"/>
            </a:avLst>
          </a:prstGeom>
          <a:noFill/>
          <a:ln>
            <a:noFill/>
          </a:ln>
          <a:effectLst/>
          <a:extLst/>
        </p:spPr>
        <p:txBody>
          <a:bodyPr wrap="square" anchor="ctr">
            <a:spAutoFit/>
          </a:bodyPr>
          <a:lstStyle/>
          <a:p>
            <a:pPr lvl="0" algn="just" rtl="1"/>
            <a:r>
              <a:rPr lang="ar-SA" dirty="0" smtClean="0">
                <a:cs typeface="B Titr" panose="00000700000000000000" pitchFamily="2" charset="-78"/>
              </a:rPr>
              <a:t>عبارت </a:t>
            </a:r>
            <a:r>
              <a:rPr lang="ar-SA" dirty="0">
                <a:cs typeface="B Titr" panose="00000700000000000000" pitchFamily="2" charset="-78"/>
              </a:rPr>
              <a:t>است از عددی که ارزش نسبی مشاغل هم‌وزن را با سایر مشاغل تعیین می‏نماید</a:t>
            </a:r>
            <a:r>
              <a:rPr lang="ar-SA" dirty="0" smtClean="0">
                <a:cs typeface="B Titr" panose="00000700000000000000" pitchFamily="2" charset="-78"/>
              </a:rPr>
              <a:t>.</a:t>
            </a:r>
            <a:endParaRPr lang="ar-SA" dirty="0">
              <a:cs typeface="B Titr" panose="00000700000000000000" pitchFamily="2" charset="-78"/>
            </a:endParaRPr>
          </a:p>
        </p:txBody>
      </p:sp>
      <p:sp>
        <p:nvSpPr>
          <p:cNvPr id="12" name="Left Arrow 11"/>
          <p:cNvSpPr/>
          <p:nvPr/>
        </p:nvSpPr>
        <p:spPr>
          <a:xfrm>
            <a:off x="6577668" y="4566852"/>
            <a:ext cx="2185332" cy="690948"/>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Titr" panose="00000700000000000000" pitchFamily="2" charset="-78"/>
              </a:rPr>
              <a:t>طبقه‏بندی مشاغل</a:t>
            </a:r>
            <a:endParaRPr lang="fa-IR" dirty="0">
              <a:solidFill>
                <a:schemeClr val="tx1"/>
              </a:solidFill>
              <a:cs typeface="B Titr" panose="00000700000000000000" pitchFamily="2" charset="-78"/>
            </a:endParaRPr>
          </a:p>
        </p:txBody>
      </p:sp>
      <p:sp>
        <p:nvSpPr>
          <p:cNvPr id="13" name="AutoShape 52"/>
          <p:cNvSpPr>
            <a:spLocks noChangeArrowheads="1"/>
          </p:cNvSpPr>
          <p:nvPr/>
        </p:nvSpPr>
        <p:spPr bwMode="gray">
          <a:xfrm>
            <a:off x="533400" y="4510772"/>
            <a:ext cx="5943600" cy="908864"/>
          </a:xfrm>
          <a:prstGeom prst="roundRect">
            <a:avLst>
              <a:gd name="adj" fmla="val 50000"/>
            </a:avLst>
          </a:prstGeom>
          <a:noFill/>
          <a:ln>
            <a:noFill/>
          </a:ln>
          <a:effectLst/>
          <a:extLst/>
        </p:spPr>
        <p:txBody>
          <a:bodyPr wrap="square" anchor="ctr">
            <a:spAutoFit/>
          </a:bodyPr>
          <a:lstStyle/>
          <a:p>
            <a:pPr lvl="0" algn="just" rtl="1"/>
            <a:r>
              <a:rPr lang="ar-SA" dirty="0" smtClean="0">
                <a:cs typeface="B Titr" panose="00000700000000000000" pitchFamily="2" charset="-78"/>
              </a:rPr>
              <a:t>عبارت </a:t>
            </a:r>
            <a:r>
              <a:rPr lang="ar-SA" dirty="0">
                <a:cs typeface="B Titr" panose="00000700000000000000" pitchFamily="2" charset="-78"/>
              </a:rPr>
              <a:t>است از تجزیه ‌و تحلیل وظایف از نظر ماهیت آن‌ها به‌منظور تعیین </a:t>
            </a:r>
            <a:r>
              <a:rPr lang="ar-SA" dirty="0" smtClean="0">
                <a:cs typeface="B Titr" panose="00000700000000000000" pitchFamily="2" charset="-78"/>
              </a:rPr>
              <a:t>سطوح</a:t>
            </a:r>
            <a:r>
              <a:rPr lang="fa-IR" dirty="0" smtClean="0">
                <a:cs typeface="B Titr" panose="00000700000000000000" pitchFamily="2" charset="-78"/>
              </a:rPr>
              <a:t> مشاغل</a:t>
            </a:r>
            <a:endParaRPr lang="en-US" dirty="0">
              <a:cs typeface="B Titr" panose="00000700000000000000" pitchFamily="2" charset="-78"/>
            </a:endParaRPr>
          </a:p>
        </p:txBody>
      </p:sp>
      <p:sp>
        <p:nvSpPr>
          <p:cNvPr id="14" name="Left Arrow 13"/>
          <p:cNvSpPr/>
          <p:nvPr/>
        </p:nvSpPr>
        <p:spPr>
          <a:xfrm>
            <a:off x="7010401" y="3505200"/>
            <a:ext cx="1752600" cy="6858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tx1"/>
                </a:solidFill>
                <a:cs typeface="B Titr" panose="00000700000000000000" pitchFamily="2" charset="-78"/>
              </a:rPr>
              <a:t>گروه شغلی</a:t>
            </a:r>
            <a:endParaRPr lang="fa-IR" sz="2000" dirty="0">
              <a:solidFill>
                <a:schemeClr val="tx1"/>
              </a:solidFill>
              <a:cs typeface="B Titr" panose="00000700000000000000" pitchFamily="2" charset="-78"/>
            </a:endParaRPr>
          </a:p>
        </p:txBody>
      </p:sp>
      <p:sp>
        <p:nvSpPr>
          <p:cNvPr id="15" name="Left Arrow 14"/>
          <p:cNvSpPr/>
          <p:nvPr/>
        </p:nvSpPr>
        <p:spPr>
          <a:xfrm>
            <a:off x="6538620" y="5562600"/>
            <a:ext cx="2224380" cy="6858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a:solidFill>
                  <a:schemeClr val="tx1"/>
                </a:solidFill>
                <a:cs typeface="B Titr" panose="00000700000000000000" pitchFamily="2" charset="-78"/>
              </a:rPr>
              <a:t>ارزشیابی مشاغل</a:t>
            </a:r>
            <a:endParaRPr lang="fa-IR" dirty="0">
              <a:solidFill>
                <a:schemeClr val="tx1"/>
              </a:solidFill>
              <a:cs typeface="B Titr" panose="00000700000000000000" pitchFamily="2" charset="-78"/>
            </a:endParaRPr>
          </a:p>
        </p:txBody>
      </p:sp>
      <p:sp>
        <p:nvSpPr>
          <p:cNvPr id="16" name="AutoShape 52"/>
          <p:cNvSpPr>
            <a:spLocks noChangeArrowheads="1"/>
          </p:cNvSpPr>
          <p:nvPr/>
        </p:nvSpPr>
        <p:spPr bwMode="gray">
          <a:xfrm>
            <a:off x="224481" y="5578495"/>
            <a:ext cx="6201032" cy="908864"/>
          </a:xfrm>
          <a:prstGeom prst="roundRect">
            <a:avLst>
              <a:gd name="adj" fmla="val 50000"/>
            </a:avLst>
          </a:prstGeom>
          <a:noFill/>
          <a:ln>
            <a:noFill/>
          </a:ln>
          <a:effectLst/>
          <a:extLst/>
        </p:spPr>
        <p:txBody>
          <a:bodyPr wrap="square" anchor="ctr">
            <a:spAutoFit/>
          </a:bodyPr>
          <a:lstStyle/>
          <a:p>
            <a:pPr lvl="0" algn="just" rtl="1"/>
            <a:r>
              <a:rPr lang="ar-SA" dirty="0" smtClean="0">
                <a:cs typeface="B Titr" panose="00000700000000000000" pitchFamily="2" charset="-78"/>
              </a:rPr>
              <a:t> </a:t>
            </a:r>
            <a:r>
              <a:rPr lang="ar-SA" dirty="0">
                <a:cs typeface="B Titr" panose="00000700000000000000" pitchFamily="2" charset="-78"/>
              </a:rPr>
              <a:t>عبارت است از تجزیه و ارزیابی محتوای هر شغل بر اساس ضوابط نظام ارزیابی مشاغل به‌ منظور تعیین گروه </a:t>
            </a:r>
            <a:r>
              <a:rPr lang="ar-SA" dirty="0" smtClean="0">
                <a:cs typeface="B Titr" panose="00000700000000000000" pitchFamily="2" charset="-78"/>
              </a:rPr>
              <a:t>شغلی</a:t>
            </a:r>
            <a:endParaRPr lang="en-US" dirty="0">
              <a:cs typeface="B Titr" panose="00000700000000000000" pitchFamily="2" charset="-78"/>
            </a:endParaRPr>
          </a:p>
        </p:txBody>
      </p:sp>
    </p:spTree>
    <p:extLst>
      <p:ext uri="{BB962C8B-B14F-4D97-AF65-F5344CB8AC3E}">
        <p14:creationId xmlns:p14="http://schemas.microsoft.com/office/powerpoint/2010/main" val="19396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P spid="8" grpId="0" animBg="1"/>
      <p:bldP spid="9" grpId="0"/>
      <p:bldP spid="11" grpId="0"/>
      <p:bldP spid="12" grpId="0" animBg="1"/>
      <p:bldP spid="13" grpId="0"/>
      <p:bldP spid="14" grpId="0" animBg="1"/>
      <p:bldP spid="15" grpId="0" animBg="1"/>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199" y="976184"/>
            <a:ext cx="8174381" cy="5424616"/>
          </a:xfrm>
        </p:spPr>
        <p:txBody>
          <a:bodyPr>
            <a:normAutofit/>
          </a:bodyPr>
          <a:lstStyle/>
          <a:p>
            <a:pPr marL="82296" indent="0" algn="just" rtl="1">
              <a:lnSpc>
                <a:spcPct val="150000"/>
              </a:lnSpc>
              <a:buNone/>
            </a:pPr>
            <a:endParaRPr lang="ar-SA" sz="1600" dirty="0" smtClean="0">
              <a:cs typeface="B Titr" panose="00000700000000000000" pitchFamily="2" charset="-78"/>
            </a:endParaRPr>
          </a:p>
          <a:p>
            <a:pPr marL="82296" indent="0" algn="just" rtl="1">
              <a:lnSpc>
                <a:spcPct val="150000"/>
              </a:lnSpc>
              <a:buNone/>
            </a:pPr>
            <a:endParaRPr lang="ar-SA" sz="1600" dirty="0">
              <a:cs typeface="B Titr" panose="00000700000000000000" pitchFamily="2" charset="-78"/>
            </a:endParaRPr>
          </a:p>
          <a:p>
            <a:pPr marL="82296" indent="0" algn="just" rtl="1">
              <a:lnSpc>
                <a:spcPct val="150000"/>
              </a:lnSpc>
              <a:buNone/>
            </a:pPr>
            <a:endParaRPr lang="en-US"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7442"/>
            <a:ext cx="6907512" cy="660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4794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4769" y="2788864"/>
            <a:ext cx="5334462" cy="1280271"/>
          </a:xfrm>
          <a:prstGeom prst="rect">
            <a:avLst/>
          </a:prstGeom>
        </p:spPr>
      </p:pic>
    </p:spTree>
    <p:extLst>
      <p:ext uri="{BB962C8B-B14F-4D97-AF65-F5344CB8AC3E}">
        <p14:creationId xmlns:p14="http://schemas.microsoft.com/office/powerpoint/2010/main" val="383862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p:cNvSpPr/>
          <p:nvPr/>
        </p:nvSpPr>
        <p:spPr>
          <a:xfrm>
            <a:off x="7086600" y="304801"/>
            <a:ext cx="1676564" cy="6858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schemeClr val="tx1"/>
                </a:solidFill>
                <a:cs typeface="B Titr" panose="00000700000000000000" pitchFamily="2" charset="-78"/>
              </a:rPr>
              <a:t>تخصیص</a:t>
            </a:r>
            <a:endParaRPr lang="fa-IR" sz="2000" dirty="0">
              <a:solidFill>
                <a:schemeClr val="tx1"/>
              </a:solidFill>
              <a:cs typeface="B Titr" panose="00000700000000000000" pitchFamily="2" charset="-78"/>
            </a:endParaRPr>
          </a:p>
        </p:txBody>
      </p:sp>
      <p:sp>
        <p:nvSpPr>
          <p:cNvPr id="9" name="AutoShape 52"/>
          <p:cNvSpPr>
            <a:spLocks noChangeArrowheads="1"/>
          </p:cNvSpPr>
          <p:nvPr/>
        </p:nvSpPr>
        <p:spPr bwMode="gray">
          <a:xfrm>
            <a:off x="255373" y="171629"/>
            <a:ext cx="6145427" cy="952143"/>
          </a:xfrm>
          <a:prstGeom prst="roundRect">
            <a:avLst>
              <a:gd name="adj" fmla="val 50000"/>
            </a:avLst>
          </a:prstGeom>
          <a:noFill/>
          <a:ln>
            <a:noFill/>
          </a:ln>
          <a:effectLst/>
          <a:extLst/>
        </p:spPr>
        <p:txBody>
          <a:bodyPr wrap="square" anchor="ctr">
            <a:spAutoFit/>
          </a:bodyPr>
          <a:lstStyle/>
          <a:p>
            <a:pPr lvl="0" algn="just" rtl="1"/>
            <a:r>
              <a:rPr lang="ar-SA" sz="1900" dirty="0" smtClean="0">
                <a:cs typeface="B Titr" panose="00000700000000000000" pitchFamily="2" charset="-78"/>
              </a:rPr>
              <a:t>عبارت </a:t>
            </a:r>
            <a:r>
              <a:rPr lang="ar-SA" sz="1900" dirty="0">
                <a:cs typeface="B Titr" panose="00000700000000000000" pitchFamily="2" charset="-78"/>
              </a:rPr>
              <a:t>است از تجزیه‌ و تحلیل وظایف پست  و قرار دادن آن در یکی از گروه‏های شغلی</a:t>
            </a:r>
            <a:endParaRPr lang="en-US" sz="1900" dirty="0">
              <a:cs typeface="B Titr" panose="00000700000000000000" pitchFamily="2" charset="-78"/>
            </a:endParaRPr>
          </a:p>
        </p:txBody>
      </p:sp>
      <p:sp>
        <p:nvSpPr>
          <p:cNvPr id="10" name="Left Arrow 9"/>
          <p:cNvSpPr/>
          <p:nvPr/>
        </p:nvSpPr>
        <p:spPr>
          <a:xfrm>
            <a:off x="6544797" y="1245453"/>
            <a:ext cx="2218203" cy="735747"/>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900" dirty="0">
                <a:solidFill>
                  <a:schemeClr val="tx1"/>
                </a:solidFill>
                <a:cs typeface="B Titr" panose="00000700000000000000" pitchFamily="2" charset="-78"/>
              </a:rPr>
              <a:t>ارتقاء گروه شغلی</a:t>
            </a:r>
          </a:p>
        </p:txBody>
      </p:sp>
      <p:sp>
        <p:nvSpPr>
          <p:cNvPr id="11" name="AutoShape 52"/>
          <p:cNvSpPr>
            <a:spLocks noChangeArrowheads="1"/>
          </p:cNvSpPr>
          <p:nvPr/>
        </p:nvSpPr>
        <p:spPr bwMode="gray">
          <a:xfrm>
            <a:off x="381000" y="1137256"/>
            <a:ext cx="6048632" cy="952143"/>
          </a:xfrm>
          <a:prstGeom prst="roundRect">
            <a:avLst>
              <a:gd name="adj" fmla="val 50000"/>
            </a:avLst>
          </a:prstGeom>
          <a:noFill/>
          <a:ln>
            <a:noFill/>
          </a:ln>
          <a:effectLst/>
          <a:extLst/>
        </p:spPr>
        <p:txBody>
          <a:bodyPr wrap="square" anchor="ctr">
            <a:spAutoFit/>
          </a:bodyPr>
          <a:lstStyle/>
          <a:p>
            <a:pPr lvl="0" algn="just" rtl="1"/>
            <a:r>
              <a:rPr lang="ar-SA" sz="1900" dirty="0" smtClean="0">
                <a:cs typeface="B Titr" panose="00000700000000000000" pitchFamily="2" charset="-78"/>
              </a:rPr>
              <a:t>عبارت </a:t>
            </a:r>
            <a:r>
              <a:rPr lang="ar-SA" sz="1900" dirty="0">
                <a:cs typeface="B Titr" panose="00000700000000000000" pitchFamily="2" charset="-78"/>
              </a:rPr>
              <a:t>است از افزایش گروه فرد که با افزایش تجربه و وظایف و مسئولیت‌ها و یا افزایش مهارت‌ها توأم خواهد بود.</a:t>
            </a:r>
            <a:endParaRPr lang="en-US" sz="1900" dirty="0">
              <a:cs typeface="B Titr" panose="00000700000000000000" pitchFamily="2" charset="-78"/>
            </a:endParaRPr>
          </a:p>
        </p:txBody>
      </p:sp>
      <p:sp>
        <p:nvSpPr>
          <p:cNvPr id="12" name="Left Arrow 11"/>
          <p:cNvSpPr/>
          <p:nvPr/>
        </p:nvSpPr>
        <p:spPr>
          <a:xfrm>
            <a:off x="6705600" y="2286000"/>
            <a:ext cx="2057564" cy="6858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Titr" panose="00000700000000000000" pitchFamily="2" charset="-78"/>
              </a:rPr>
              <a:t>تنزل گروه</a:t>
            </a:r>
          </a:p>
        </p:txBody>
      </p:sp>
      <p:sp>
        <p:nvSpPr>
          <p:cNvPr id="13" name="AutoShape 52"/>
          <p:cNvSpPr>
            <a:spLocks noChangeArrowheads="1"/>
          </p:cNvSpPr>
          <p:nvPr/>
        </p:nvSpPr>
        <p:spPr bwMode="gray">
          <a:xfrm>
            <a:off x="457200" y="2384302"/>
            <a:ext cx="5867400" cy="540990"/>
          </a:xfrm>
          <a:prstGeom prst="roundRect">
            <a:avLst>
              <a:gd name="adj" fmla="val 50000"/>
            </a:avLst>
          </a:prstGeom>
          <a:noFill/>
          <a:ln>
            <a:noFill/>
          </a:ln>
          <a:effectLst/>
          <a:extLst/>
        </p:spPr>
        <p:txBody>
          <a:bodyPr wrap="square" anchor="ctr">
            <a:spAutoFit/>
          </a:bodyPr>
          <a:lstStyle/>
          <a:p>
            <a:pPr lvl="0" algn="just" rtl="1"/>
            <a:r>
              <a:rPr lang="ar-SA" sz="1900" dirty="0" smtClean="0">
                <a:cs typeface="B Titr" panose="00000700000000000000" pitchFamily="2" charset="-78"/>
              </a:rPr>
              <a:t>عبارت </a:t>
            </a:r>
            <a:r>
              <a:rPr lang="ar-SA" sz="1900" dirty="0">
                <a:cs typeface="B Titr" panose="00000700000000000000" pitchFamily="2" charset="-78"/>
              </a:rPr>
              <a:t>است از کاهش گروه فرد براساس ضوابط و مقررات قانونی</a:t>
            </a:r>
            <a:endParaRPr lang="en-US" sz="1900" dirty="0">
              <a:cs typeface="B Titr" panose="00000700000000000000" pitchFamily="2" charset="-78"/>
            </a:endParaRPr>
          </a:p>
        </p:txBody>
      </p:sp>
      <p:sp>
        <p:nvSpPr>
          <p:cNvPr id="17" name="Left Arrow 16"/>
          <p:cNvSpPr/>
          <p:nvPr/>
        </p:nvSpPr>
        <p:spPr>
          <a:xfrm>
            <a:off x="7010400" y="5334000"/>
            <a:ext cx="1676564" cy="6096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Titr" panose="00000700000000000000" pitchFamily="2" charset="-78"/>
              </a:rPr>
              <a:t>کمیته</a:t>
            </a:r>
          </a:p>
        </p:txBody>
      </p:sp>
      <p:sp>
        <p:nvSpPr>
          <p:cNvPr id="18" name="Left Arrow 17"/>
          <p:cNvSpPr/>
          <p:nvPr/>
        </p:nvSpPr>
        <p:spPr>
          <a:xfrm>
            <a:off x="6553200" y="3276600"/>
            <a:ext cx="2181132" cy="762000"/>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Titr" panose="00000700000000000000" pitchFamily="2" charset="-78"/>
              </a:rPr>
              <a:t>شناسنامه شغل</a:t>
            </a:r>
          </a:p>
        </p:txBody>
      </p:sp>
      <p:sp>
        <p:nvSpPr>
          <p:cNvPr id="19" name="Left Arrow 18"/>
          <p:cNvSpPr/>
          <p:nvPr/>
        </p:nvSpPr>
        <p:spPr>
          <a:xfrm>
            <a:off x="6560490" y="4343400"/>
            <a:ext cx="2181132" cy="710774"/>
          </a:xfrm>
          <a:prstGeom prst="leftArrow">
            <a:avLst>
              <a:gd name="adj1" fmla="val 79279"/>
              <a:gd name="adj2" fmla="val 100290"/>
            </a:avLst>
          </a:prstGeom>
          <a:solidFill>
            <a:schemeClr val="accent3">
              <a:lumMod val="20000"/>
              <a:lumOff val="80000"/>
            </a:schemeClr>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Titr" panose="00000700000000000000" pitchFamily="2" charset="-78"/>
              </a:rPr>
              <a:t>حکم کارگزینی</a:t>
            </a:r>
          </a:p>
        </p:txBody>
      </p:sp>
      <p:sp>
        <p:nvSpPr>
          <p:cNvPr id="20" name="AutoShape 52"/>
          <p:cNvSpPr>
            <a:spLocks noChangeArrowheads="1"/>
          </p:cNvSpPr>
          <p:nvPr/>
        </p:nvSpPr>
        <p:spPr bwMode="gray">
          <a:xfrm>
            <a:off x="514865" y="3091820"/>
            <a:ext cx="5867400" cy="1298377"/>
          </a:xfrm>
          <a:prstGeom prst="roundRect">
            <a:avLst>
              <a:gd name="adj" fmla="val 50000"/>
            </a:avLst>
          </a:prstGeom>
          <a:noFill/>
          <a:ln>
            <a:noFill/>
          </a:ln>
          <a:effectLst/>
          <a:extLst/>
        </p:spPr>
        <p:txBody>
          <a:bodyPr wrap="square" anchor="ctr">
            <a:spAutoFit/>
          </a:bodyPr>
          <a:lstStyle/>
          <a:p>
            <a:pPr lvl="0" algn="just" rtl="1"/>
            <a:r>
              <a:rPr lang="ar-SA" dirty="0" smtClean="0">
                <a:cs typeface="B Titr" panose="00000700000000000000" pitchFamily="2" charset="-78"/>
              </a:rPr>
              <a:t>سندی است که دربردارنده مشخصات، تعریف کلی شغل، نمونه وظایف، مسئولیت‏ها، تحصیلات و معلومات، مهارت‌ها و دوره‏های آموزشی مورد نیاز و سایر شرایط لازم جهت احراز شغل است.</a:t>
            </a:r>
            <a:endParaRPr lang="ar-SA" dirty="0">
              <a:cs typeface="B Titr" panose="00000700000000000000" pitchFamily="2" charset="-78"/>
            </a:endParaRPr>
          </a:p>
        </p:txBody>
      </p:sp>
      <p:sp>
        <p:nvSpPr>
          <p:cNvPr id="21" name="AutoShape 52"/>
          <p:cNvSpPr>
            <a:spLocks noChangeArrowheads="1"/>
          </p:cNvSpPr>
          <p:nvPr/>
        </p:nvSpPr>
        <p:spPr bwMode="gray">
          <a:xfrm>
            <a:off x="457200" y="4004654"/>
            <a:ext cx="5867400" cy="1363295"/>
          </a:xfrm>
          <a:prstGeom prst="roundRect">
            <a:avLst>
              <a:gd name="adj" fmla="val 50000"/>
            </a:avLst>
          </a:prstGeom>
          <a:noFill/>
          <a:ln>
            <a:noFill/>
          </a:ln>
          <a:effectLst/>
          <a:extLst/>
        </p:spPr>
        <p:txBody>
          <a:bodyPr wrap="square" anchor="ctr">
            <a:spAutoFit/>
          </a:bodyPr>
          <a:lstStyle/>
          <a:p>
            <a:pPr lvl="0" algn="just" rtl="1"/>
            <a:r>
              <a:rPr lang="ar-SA" sz="1900" dirty="0">
                <a:cs typeface="B Titr" panose="00000700000000000000" pitchFamily="2" charset="-78"/>
              </a:rPr>
              <a:t>عبارت است از سند واحدی که کلیه اقدامات مؤثر در وضع استخدامی فرد در آن منعکس و از طرف مقام مجاز امضاء می‏گردد.</a:t>
            </a:r>
          </a:p>
        </p:txBody>
      </p:sp>
      <p:sp>
        <p:nvSpPr>
          <p:cNvPr id="22" name="AutoShape 52"/>
          <p:cNvSpPr>
            <a:spLocks noChangeArrowheads="1"/>
          </p:cNvSpPr>
          <p:nvPr/>
        </p:nvSpPr>
        <p:spPr bwMode="gray">
          <a:xfrm>
            <a:off x="457200" y="5175856"/>
            <a:ext cx="5867400" cy="952143"/>
          </a:xfrm>
          <a:prstGeom prst="roundRect">
            <a:avLst>
              <a:gd name="adj" fmla="val 50000"/>
            </a:avLst>
          </a:prstGeom>
          <a:noFill/>
          <a:ln>
            <a:noFill/>
          </a:ln>
          <a:effectLst/>
          <a:extLst/>
        </p:spPr>
        <p:txBody>
          <a:bodyPr wrap="square" anchor="ctr">
            <a:spAutoFit/>
          </a:bodyPr>
          <a:lstStyle/>
          <a:p>
            <a:pPr lvl="0" algn="just" rtl="1"/>
            <a:r>
              <a:rPr lang="ar-SA" sz="1900" dirty="0" smtClean="0">
                <a:cs typeface="B Titr" panose="00000700000000000000" pitchFamily="2" charset="-78"/>
              </a:rPr>
              <a:t>منظور</a:t>
            </a:r>
            <a:r>
              <a:rPr lang="fa-IR" sz="1900" dirty="0" smtClean="0">
                <a:cs typeface="B Titr" panose="00000700000000000000" pitchFamily="2" charset="-78"/>
              </a:rPr>
              <a:t>ک</a:t>
            </a:r>
            <a:r>
              <a:rPr lang="ar-SA" sz="1900" dirty="0" smtClean="0">
                <a:cs typeface="B Titr" panose="00000700000000000000" pitchFamily="2" charset="-78"/>
              </a:rPr>
              <a:t>میته </a:t>
            </a:r>
            <a:r>
              <a:rPr lang="ar-SA" sz="1900" dirty="0">
                <a:cs typeface="B Titr" panose="00000700000000000000" pitchFamily="2" charset="-78"/>
              </a:rPr>
              <a:t>طبقه‏بندی مشاغل شرکت است که براساس ضوابط قانون کار جمهوري اسلامي ايران تشکيل مي گردد.</a:t>
            </a:r>
          </a:p>
        </p:txBody>
      </p:sp>
    </p:spTree>
    <p:extLst>
      <p:ext uri="{BB962C8B-B14F-4D97-AF65-F5344CB8AC3E}">
        <p14:creationId xmlns:p14="http://schemas.microsoft.com/office/powerpoint/2010/main" val="379452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randombar(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7" grpId="0" animBg="1"/>
      <p:bldP spid="18" grpId="0" animBg="1"/>
      <p:bldP spid="19" grpId="0" animBg="1"/>
      <p:bldP spid="20" grpId="0"/>
      <p:bldP spid="21" grpId="0"/>
      <p:bldP spid="2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Solstice</Template>
  <TotalTime>2227</TotalTime>
  <Words>9299</Words>
  <Application>Microsoft Office PowerPoint</Application>
  <PresentationFormat>On-screen Show (4:3)</PresentationFormat>
  <Paragraphs>1092</Paragraphs>
  <Slides>81</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81</vt:i4>
      </vt:variant>
    </vt:vector>
  </HeadingPairs>
  <TitlesOfParts>
    <vt:vector size="99" baseType="lpstr">
      <vt:lpstr>宋体</vt:lpstr>
      <vt:lpstr>Arial</vt:lpstr>
      <vt:lpstr>B Jadid</vt:lpstr>
      <vt:lpstr>B Nazanin</vt:lpstr>
      <vt:lpstr>B Titr</vt:lpstr>
      <vt:lpstr>B Zar</vt:lpstr>
      <vt:lpstr>Calibri</vt:lpstr>
      <vt:lpstr>Cambria Math</vt:lpstr>
      <vt:lpstr>Gill Sans MT</vt:lpstr>
      <vt:lpstr>IranNastaliq</vt:lpstr>
      <vt:lpstr>Mitra</vt:lpstr>
      <vt:lpstr>P Yekan</vt:lpstr>
      <vt:lpstr>Times New Roman</vt:lpstr>
      <vt:lpstr>Verdana</vt:lpstr>
      <vt:lpstr>Wingdings 2</vt:lpstr>
      <vt:lpstr>幼圆</vt:lpstr>
      <vt:lpstr>1_Office Theme</vt:lpstr>
      <vt:lpstr>Office Theme</vt:lpstr>
      <vt:lpstr>شرکت توانیر</vt:lpstr>
      <vt:lpstr>PowerPoint Presentation</vt:lpstr>
      <vt:lpstr>PowerPoint Presentation</vt:lpstr>
      <vt:lpstr>چرایی اصلاح طرح طبقه بندی</vt:lpstr>
      <vt:lpstr>PowerPoint Presentation</vt:lpstr>
      <vt:lpstr> بخش اول:  </vt:lpstr>
      <vt:lpstr>   فصل اول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فصل سوم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دستورالعمل شماره 5   برقراری فوق‏العاده شرایط نامساعد محيط کار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 alizadeh</dc:creator>
  <cp:lastModifiedBy>Maryam Faramarzi</cp:lastModifiedBy>
  <cp:revision>394</cp:revision>
  <cp:lastPrinted>2021-05-23T05:52:28Z</cp:lastPrinted>
  <dcterms:created xsi:type="dcterms:W3CDTF">2006-08-16T00:00:00Z</dcterms:created>
  <dcterms:modified xsi:type="dcterms:W3CDTF">2022-05-31T05:30:59Z</dcterms:modified>
</cp:coreProperties>
</file>