
<file path=[Content_Types].xml><?xml version="1.0" encoding="utf-8"?>
<Types xmlns="http://schemas.openxmlformats.org/package/2006/content-types">
  <Default Extension="docx" ContentType="application/vnd.openxmlformats-officedocument.wordprocessingml.documen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</p:sldMasterIdLst>
  <p:notesMasterIdLst>
    <p:notesMasterId r:id="rId93"/>
  </p:notesMasterIdLst>
  <p:sldIdLst>
    <p:sldId id="467" r:id="rId2"/>
    <p:sldId id="464" r:id="rId3"/>
    <p:sldId id="459" r:id="rId4"/>
    <p:sldId id="333" r:id="rId5"/>
    <p:sldId id="421" r:id="rId6"/>
    <p:sldId id="422" r:id="rId7"/>
    <p:sldId id="452" r:id="rId8"/>
    <p:sldId id="461" r:id="rId9"/>
    <p:sldId id="296" r:id="rId10"/>
    <p:sldId id="298" r:id="rId11"/>
    <p:sldId id="299" r:id="rId12"/>
    <p:sldId id="300" r:id="rId13"/>
    <p:sldId id="301" r:id="rId14"/>
    <p:sldId id="302" r:id="rId15"/>
    <p:sldId id="303" r:id="rId16"/>
    <p:sldId id="305" r:id="rId17"/>
    <p:sldId id="308" r:id="rId18"/>
    <p:sldId id="310" r:id="rId19"/>
    <p:sldId id="311" r:id="rId20"/>
    <p:sldId id="312" r:id="rId21"/>
    <p:sldId id="339" r:id="rId22"/>
    <p:sldId id="340" r:id="rId23"/>
    <p:sldId id="341" r:id="rId24"/>
    <p:sldId id="343" r:id="rId25"/>
    <p:sldId id="344" r:id="rId26"/>
    <p:sldId id="347" r:id="rId27"/>
    <p:sldId id="348" r:id="rId28"/>
    <p:sldId id="349" r:id="rId29"/>
    <p:sldId id="350" r:id="rId30"/>
    <p:sldId id="351" r:id="rId31"/>
    <p:sldId id="353" r:id="rId32"/>
    <p:sldId id="354" r:id="rId33"/>
    <p:sldId id="355" r:id="rId34"/>
    <p:sldId id="356" r:id="rId35"/>
    <p:sldId id="357" r:id="rId36"/>
    <p:sldId id="360" r:id="rId37"/>
    <p:sldId id="361" r:id="rId38"/>
    <p:sldId id="362" r:id="rId39"/>
    <p:sldId id="363" r:id="rId40"/>
    <p:sldId id="365" r:id="rId41"/>
    <p:sldId id="366" r:id="rId42"/>
    <p:sldId id="367" r:id="rId43"/>
    <p:sldId id="368" r:id="rId44"/>
    <p:sldId id="369" r:id="rId45"/>
    <p:sldId id="370" r:id="rId46"/>
    <p:sldId id="371" r:id="rId47"/>
    <p:sldId id="372" r:id="rId48"/>
    <p:sldId id="373" r:id="rId49"/>
    <p:sldId id="374" r:id="rId50"/>
    <p:sldId id="462" r:id="rId51"/>
    <p:sldId id="377" r:id="rId52"/>
    <p:sldId id="378" r:id="rId53"/>
    <p:sldId id="379" r:id="rId54"/>
    <p:sldId id="380" r:id="rId55"/>
    <p:sldId id="383" r:id="rId56"/>
    <p:sldId id="388" r:id="rId57"/>
    <p:sldId id="396" r:id="rId58"/>
    <p:sldId id="399" r:id="rId59"/>
    <p:sldId id="406" r:id="rId60"/>
    <p:sldId id="407" r:id="rId61"/>
    <p:sldId id="408" r:id="rId62"/>
    <p:sldId id="409" r:id="rId63"/>
    <p:sldId id="411" r:id="rId64"/>
    <p:sldId id="468" r:id="rId65"/>
    <p:sldId id="260" r:id="rId66"/>
    <p:sldId id="284" r:id="rId67"/>
    <p:sldId id="262" r:id="rId68"/>
    <p:sldId id="285" r:id="rId69"/>
    <p:sldId id="263" r:id="rId70"/>
    <p:sldId id="274" r:id="rId71"/>
    <p:sldId id="269" r:id="rId72"/>
    <p:sldId id="286" r:id="rId73"/>
    <p:sldId id="268" r:id="rId74"/>
    <p:sldId id="277" r:id="rId75"/>
    <p:sldId id="270" r:id="rId76"/>
    <p:sldId id="287" r:id="rId77"/>
    <p:sldId id="469" r:id="rId78"/>
    <p:sldId id="470" r:id="rId79"/>
    <p:sldId id="471" r:id="rId80"/>
    <p:sldId id="472" r:id="rId81"/>
    <p:sldId id="293" r:id="rId82"/>
    <p:sldId id="294" r:id="rId83"/>
    <p:sldId id="266" r:id="rId84"/>
    <p:sldId id="273" r:id="rId85"/>
    <p:sldId id="267" r:id="rId86"/>
    <p:sldId id="413" r:id="rId87"/>
    <p:sldId id="414" r:id="rId88"/>
    <p:sldId id="460" r:id="rId89"/>
    <p:sldId id="306" r:id="rId90"/>
    <p:sldId id="440" r:id="rId91"/>
    <p:sldId id="463" r:id="rId92"/>
  </p:sldIdLst>
  <p:sldSz cx="9144000" cy="6858000" type="screen4x3"/>
  <p:notesSz cx="6858000" cy="9144000"/>
  <p:defaultTextStyle>
    <a:defPPr>
      <a:defRPr lang="fa-IR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33CC"/>
    <a:srgbClr val="00C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4380"/>
    <p:restoredTop sz="94660"/>
  </p:normalViewPr>
  <p:slideViewPr>
    <p:cSldViewPr>
      <p:cViewPr varScale="1">
        <p:scale>
          <a:sx n="70" d="100"/>
          <a:sy n="70" d="100"/>
        </p:scale>
        <p:origin x="1386" y="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16" Type="http://schemas.openxmlformats.org/officeDocument/2006/relationships/slide" Target="slides/slide15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5" Type="http://schemas.openxmlformats.org/officeDocument/2006/relationships/slide" Target="slides/slide4.xml"/><Relationship Id="rId90" Type="http://schemas.openxmlformats.org/officeDocument/2006/relationships/slide" Target="slides/slide89.xml"/><Relationship Id="rId95" Type="http://schemas.openxmlformats.org/officeDocument/2006/relationships/viewProps" Target="viewProps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91" Type="http://schemas.openxmlformats.org/officeDocument/2006/relationships/slide" Target="slides/slide90.xml"/><Relationship Id="rId9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tableStyles" Target="tableStyles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slide" Target="slides/slide86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56" Type="http://schemas.openxmlformats.org/officeDocument/2006/relationships/slide" Target="slides/slide55.xml"/><Relationship Id="rId77" Type="http://schemas.openxmlformats.org/officeDocument/2006/relationships/slide" Target="slides/slide7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93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A24262C-EC30-4A1C-9DD7-AD056152F788}" type="datetimeFigureOut">
              <a:rPr lang="en-US" smtClean="0"/>
              <a:t>9/6/2022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C7729AC-99F9-4C0B-AFAF-08C1686D36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953425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C7729AC-99F9-4C0B-AFAF-08C1686D36BC}" type="slidenum">
              <a:rPr lang="en-US" smtClean="0"/>
              <a:t>71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9891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C7729AC-99F9-4C0B-AFAF-08C1686D36BC}" type="slidenum">
              <a:rPr lang="en-US" smtClean="0"/>
              <a:t>85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148582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fa-IR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fa-I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E4835E-4627-4DE5-9DF3-EDAEB91FCDE2}" type="datetimeFigureOut">
              <a:rPr lang="fa-IR" smtClean="0"/>
              <a:pPr/>
              <a:t>10/02/1444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9E6679-E509-4573-B914-1995D59B61CA}" type="slidenum">
              <a:rPr lang="fa-IR" smtClean="0"/>
              <a:pPr/>
              <a:t>‹#›</a:t>
            </a:fld>
            <a:endParaRPr lang="fa-I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a-I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a-I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E4835E-4627-4DE5-9DF3-EDAEB91FCDE2}" type="datetimeFigureOut">
              <a:rPr lang="fa-IR" smtClean="0"/>
              <a:pPr/>
              <a:t>10/02/1444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9E6679-E509-4573-B914-1995D59B61CA}" type="slidenum">
              <a:rPr lang="fa-IR" smtClean="0"/>
              <a:pPr/>
              <a:t>‹#›</a:t>
            </a:fld>
            <a:endParaRPr lang="fa-I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fa-I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a-I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E4835E-4627-4DE5-9DF3-EDAEB91FCDE2}" type="datetimeFigureOut">
              <a:rPr lang="fa-IR" smtClean="0"/>
              <a:pPr/>
              <a:t>10/02/1444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9E6679-E509-4573-B914-1995D59B61CA}" type="slidenum">
              <a:rPr lang="fa-IR" smtClean="0"/>
              <a:pPr/>
              <a:t>‹#›</a:t>
            </a:fld>
            <a:endParaRPr lang="fa-IR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"/>
            <a:ext cx="6870700" cy="16002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fa-I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828800"/>
            <a:ext cx="3771900" cy="36576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a-IR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10100" y="1828800"/>
            <a:ext cx="3771900" cy="17526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a-IR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10100" y="3733800"/>
            <a:ext cx="3771900" cy="17526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a-I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7"/>
          <p:cNvSpPr>
            <a:spLocks noGrp="1" noChangeArrowheads="1"/>
          </p:cNvSpPr>
          <p:nvPr>
            <p:ph type="sldNum" sz="quarter" idx="12"/>
          </p:nvPr>
        </p:nvSpPr>
        <p:spPr/>
        <p:txBody>
          <a:bodyPr rtlCol="0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C1492C0A-7857-4C45-B2C6-D285EB835229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dissolv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a-I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a-I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E4835E-4627-4DE5-9DF3-EDAEB91FCDE2}" type="datetimeFigureOut">
              <a:rPr lang="fa-IR" smtClean="0"/>
              <a:pPr/>
              <a:t>10/02/1444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9E6679-E509-4573-B914-1995D59B61CA}" type="slidenum">
              <a:rPr lang="fa-IR" smtClean="0"/>
              <a:pPr/>
              <a:t>‹#›</a:t>
            </a:fld>
            <a:endParaRPr lang="fa-I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fa-I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E4835E-4627-4DE5-9DF3-EDAEB91FCDE2}" type="datetimeFigureOut">
              <a:rPr lang="fa-IR" smtClean="0"/>
              <a:pPr/>
              <a:t>10/02/1444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9E6679-E509-4573-B914-1995D59B61CA}" type="slidenum">
              <a:rPr lang="fa-IR" smtClean="0"/>
              <a:pPr/>
              <a:t>‹#›</a:t>
            </a:fld>
            <a:endParaRPr lang="fa-I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a-I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a-I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a-IR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E4835E-4627-4DE5-9DF3-EDAEB91FCDE2}" type="datetimeFigureOut">
              <a:rPr lang="fa-IR" smtClean="0"/>
              <a:pPr/>
              <a:t>10/02/1444</a:t>
            </a:fld>
            <a:endParaRPr lang="fa-I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9E6679-E509-4573-B914-1995D59B61CA}" type="slidenum">
              <a:rPr lang="fa-IR" smtClean="0"/>
              <a:pPr/>
              <a:t>‹#›</a:t>
            </a:fld>
            <a:endParaRPr lang="fa-I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fa-I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a-I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a-I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E4835E-4627-4DE5-9DF3-EDAEB91FCDE2}" type="datetimeFigureOut">
              <a:rPr lang="fa-IR" smtClean="0"/>
              <a:pPr/>
              <a:t>10/02/1444</a:t>
            </a:fld>
            <a:endParaRPr lang="fa-I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9E6679-E509-4573-B914-1995D59B61CA}" type="slidenum">
              <a:rPr lang="fa-IR" smtClean="0"/>
              <a:pPr/>
              <a:t>‹#›</a:t>
            </a:fld>
            <a:endParaRPr lang="fa-I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a-IR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E4835E-4627-4DE5-9DF3-EDAEB91FCDE2}" type="datetimeFigureOut">
              <a:rPr lang="fa-IR" smtClean="0"/>
              <a:pPr/>
              <a:t>10/02/1444</a:t>
            </a:fld>
            <a:endParaRPr lang="fa-I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9E6679-E509-4573-B914-1995D59B61CA}" type="slidenum">
              <a:rPr lang="fa-IR" smtClean="0"/>
              <a:pPr/>
              <a:t>‹#›</a:t>
            </a:fld>
            <a:endParaRPr lang="fa-I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E4835E-4627-4DE5-9DF3-EDAEB91FCDE2}" type="datetimeFigureOut">
              <a:rPr lang="fa-IR" smtClean="0"/>
              <a:pPr/>
              <a:t>10/02/1444</a:t>
            </a:fld>
            <a:endParaRPr lang="fa-I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9E6679-E509-4573-B914-1995D59B61CA}" type="slidenum">
              <a:rPr lang="fa-IR" smtClean="0"/>
              <a:pPr/>
              <a:t>‹#›</a:t>
            </a:fld>
            <a:endParaRPr lang="fa-I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en-US"/>
              <a:t>Click to edit Master title style</a:t>
            </a:r>
            <a:endParaRPr lang="fa-I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a-I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E4835E-4627-4DE5-9DF3-EDAEB91FCDE2}" type="datetimeFigureOut">
              <a:rPr lang="fa-IR" smtClean="0"/>
              <a:pPr/>
              <a:t>10/02/1444</a:t>
            </a:fld>
            <a:endParaRPr lang="fa-I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9E6679-E509-4573-B914-1995D59B61CA}" type="slidenum">
              <a:rPr lang="fa-IR" smtClean="0"/>
              <a:pPr/>
              <a:t>‹#›</a:t>
            </a:fld>
            <a:endParaRPr lang="fa-I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en-US"/>
              <a:t>Click to edit Master title style</a:t>
            </a:r>
            <a:endParaRPr lang="fa-I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a-I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E4835E-4627-4DE5-9DF3-EDAEB91FCDE2}" type="datetimeFigureOut">
              <a:rPr lang="fa-IR" smtClean="0"/>
              <a:pPr/>
              <a:t>10/02/1444</a:t>
            </a:fld>
            <a:endParaRPr lang="fa-I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9E6679-E509-4573-B914-1995D59B61CA}" type="slidenum">
              <a:rPr lang="fa-IR" smtClean="0"/>
              <a:pPr/>
              <a:t>‹#›</a:t>
            </a:fld>
            <a:endParaRPr lang="fa-I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en-US"/>
              <a:t>Click to edit Master title style</a:t>
            </a:r>
            <a:endParaRPr lang="fa-I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a-I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2E4835E-4627-4DE5-9DF3-EDAEB91FCDE2}" type="datetimeFigureOut">
              <a:rPr lang="fa-IR" smtClean="0"/>
              <a:pPr/>
              <a:t>10/02/1444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89E6679-E509-4573-B914-1995D59B61CA}" type="slidenum">
              <a:rPr lang="fa-IR" smtClean="0"/>
              <a:pPr/>
              <a:t>‹#›</a:t>
            </a:fld>
            <a:endParaRPr lang="fa-I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1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r" defTabSz="914400" rtl="1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defTabSz="914400" rtl="1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a-IR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wmf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package" Target="../embeddings/Microsoft_Word_Document.docx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8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8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8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8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8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wmf"/><Relationship Id="rId1" Type="http://schemas.openxmlformats.org/officeDocument/2006/relationships/slideLayout" Target="../slideLayouts/slideLayout2.xml"/></Relationships>
</file>

<file path=ppt/slides/_rels/slide9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9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286000" y="500042"/>
            <a:ext cx="6715156" cy="59093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a-IR" sz="40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accent4">
                    <a:lumMod val="50000"/>
                  </a:schemeClr>
                </a:solidFill>
                <a:cs typeface="B Nazanin" pitchFamily="2" charset="-78"/>
              </a:rPr>
              <a:t>خانواده تعالی</a:t>
            </a:r>
          </a:p>
          <a:p>
            <a:endParaRPr lang="fa-IR" sz="40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cs typeface="B Nazanin" pitchFamily="2" charset="-78"/>
            </a:endParaRPr>
          </a:p>
          <a:p>
            <a:endParaRPr lang="fa-IR" sz="40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cs typeface="B Nazanin" pitchFamily="2" charset="-78"/>
            </a:endParaRPr>
          </a:p>
          <a:p>
            <a:endParaRPr lang="fa-IR" sz="40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cs typeface="B Nazanin" pitchFamily="2" charset="-78"/>
            </a:endParaRPr>
          </a:p>
          <a:p>
            <a:endParaRPr lang="fa-IR" sz="40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cs typeface="B Nazanin" pitchFamily="2" charset="-78"/>
            </a:endParaRPr>
          </a:p>
          <a:p>
            <a:r>
              <a:rPr lang="fa-IR" sz="40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cs typeface="B Nazanin" pitchFamily="2" charset="-78"/>
              </a:rPr>
              <a:t>تهیه کننده :</a:t>
            </a:r>
          </a:p>
          <a:p>
            <a:r>
              <a:rPr lang="fa-IR" sz="40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cs typeface="B Nazanin" pitchFamily="2" charset="-78"/>
              </a:rPr>
              <a:t>دکتر سمانه قوشچیان </a:t>
            </a:r>
          </a:p>
          <a:p>
            <a:endParaRPr lang="fa-IR" sz="40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cs typeface="B Nazanin" pitchFamily="2" charset="-78"/>
            </a:endParaRPr>
          </a:p>
          <a:p>
            <a:endParaRPr lang="fa-IR" sz="40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cs typeface="B Nazanin" pitchFamily="2" charset="-78"/>
            </a:endParaRPr>
          </a:p>
          <a:p>
            <a:endParaRPr lang="fa-IR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cs typeface="B Nazanin" pitchFamily="2" charset="-78"/>
            </a:endParaRPr>
          </a:p>
        </p:txBody>
      </p:sp>
      <p:pic>
        <p:nvPicPr>
          <p:cNvPr id="3" name="Picture 2" descr="BIT1058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4643438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4"/>
          <p:cNvSpPr>
            <a:spLocks noGrp="1" noChangeArrowheads="1"/>
          </p:cNvSpPr>
          <p:nvPr>
            <p:ph type="title"/>
          </p:nvPr>
        </p:nvSpPr>
        <p:spPr>
          <a:xfrm>
            <a:off x="5580063" y="0"/>
            <a:ext cx="3276600" cy="6021388"/>
          </a:xfrm>
        </p:spPr>
        <p:txBody>
          <a:bodyPr/>
          <a:lstStyle/>
          <a:p>
            <a:r>
              <a:rPr lang="fa-IR" sz="4000" b="1">
                <a:cs typeface="B Titr" pitchFamily="2" charset="-78"/>
              </a:rPr>
              <a:t>سئوالاتی که هر فرد قبل از ازدواج بایستی ازخودش</a:t>
            </a:r>
            <a:br>
              <a:rPr lang="fa-IR" sz="4000" b="1">
                <a:cs typeface="B Titr" pitchFamily="2" charset="-78"/>
              </a:rPr>
            </a:br>
            <a:r>
              <a:rPr lang="fa-IR" sz="4000" b="1">
                <a:cs typeface="B Titr" pitchFamily="2" charset="-78"/>
              </a:rPr>
              <a:t> در مورد </a:t>
            </a:r>
            <a:r>
              <a:rPr lang="fa-IR" sz="4000" b="1">
                <a:solidFill>
                  <a:schemeClr val="hlink"/>
                </a:solidFill>
                <a:cs typeface="B Titr" pitchFamily="2" charset="-78"/>
              </a:rPr>
              <a:t>ازدواج  </a:t>
            </a:r>
            <a:r>
              <a:rPr lang="fa-IR" sz="4000" b="1">
                <a:cs typeface="B Titr" pitchFamily="2" charset="-78"/>
              </a:rPr>
              <a:t>بپرسد.</a:t>
            </a:r>
            <a:endParaRPr lang="en-US" sz="4000" b="1">
              <a:cs typeface="B Titr" pitchFamily="2" charset="-78"/>
            </a:endParaRPr>
          </a:p>
        </p:txBody>
      </p:sp>
      <p:pic>
        <p:nvPicPr>
          <p:cNvPr id="15363" name="Picture 11" descr="j0233018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5634038" cy="6858000"/>
          </a:xfrm>
        </p:spPr>
      </p:pic>
    </p:spTree>
  </p:cSld>
  <p:clrMapOvr>
    <a:masterClrMapping/>
  </p:clrMapOvr>
  <p:transition>
    <p:dissolv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6870700" cy="755650"/>
          </a:xfrm>
        </p:spPr>
        <p:txBody>
          <a:bodyPr/>
          <a:lstStyle/>
          <a:p>
            <a:pPr rtl="1"/>
            <a:r>
              <a:rPr lang="fa-IR" sz="4000" b="1" dirty="0">
                <a:solidFill>
                  <a:srgbClr val="0066FF"/>
                </a:solidFill>
                <a:cs typeface="B Farnaz" pitchFamily="2" charset="-78"/>
              </a:rPr>
              <a:t>سئوالات در مورد ازدواج</a:t>
            </a:r>
            <a:endParaRPr lang="en-US" sz="4000" b="1" dirty="0">
              <a:solidFill>
                <a:srgbClr val="0066FF"/>
              </a:solidFill>
              <a:cs typeface="B Farnaz" pitchFamily="2" charset="-78"/>
            </a:endParaRPr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23850" y="908050"/>
            <a:ext cx="7696200" cy="5807075"/>
          </a:xfrm>
        </p:spPr>
        <p:txBody>
          <a:bodyPr/>
          <a:lstStyle/>
          <a:p>
            <a:pPr algn="r" rtl="1">
              <a:lnSpc>
                <a:spcPct val="80000"/>
              </a:lnSpc>
              <a:buFontTx/>
              <a:buAutoNum type="arabicPeriod"/>
            </a:pPr>
            <a:r>
              <a:rPr lang="fa-IR" sz="2200" b="1" dirty="0">
                <a:cs typeface="B Compset" pitchFamily="2" charset="-78"/>
              </a:rPr>
              <a:t>چرا می خواهم ازدواج کنم؟</a:t>
            </a:r>
          </a:p>
          <a:p>
            <a:pPr algn="r" rtl="1">
              <a:lnSpc>
                <a:spcPct val="80000"/>
              </a:lnSpc>
              <a:buFontTx/>
              <a:buAutoNum type="arabicPeriod"/>
            </a:pPr>
            <a:r>
              <a:rPr lang="fa-IR" sz="2200" b="1" dirty="0">
                <a:cs typeface="B Compset" pitchFamily="2" charset="-78"/>
              </a:rPr>
              <a:t>آیا الان زمان مناسبی برای ازدواج است؟اگرحالا ازدواج نکنم چه اتفاقی می افتد؟</a:t>
            </a:r>
          </a:p>
          <a:p>
            <a:pPr algn="r" rtl="1">
              <a:lnSpc>
                <a:spcPct val="80000"/>
              </a:lnSpc>
              <a:buFontTx/>
              <a:buAutoNum type="arabicPeriod"/>
            </a:pPr>
            <a:r>
              <a:rPr lang="fa-IR" sz="2200" b="1" dirty="0">
                <a:cs typeface="B Compset" pitchFamily="2" charset="-78"/>
              </a:rPr>
              <a:t>چه سني براي ازدواج مناسب است؟چقدر بايستي با همسرم فاصله سني داشته باشم؟</a:t>
            </a:r>
          </a:p>
          <a:p>
            <a:pPr algn="r" rtl="1">
              <a:lnSpc>
                <a:spcPct val="80000"/>
              </a:lnSpc>
              <a:buFontTx/>
              <a:buAutoNum type="arabicPeriod"/>
            </a:pPr>
            <a:r>
              <a:rPr lang="fa-IR" sz="2200" b="1" dirty="0">
                <a:cs typeface="B Compset" pitchFamily="2" charset="-78"/>
              </a:rPr>
              <a:t>آیا زندگی متأهلی تفاوت اساسی با زندگی مجردی دارد؟</a:t>
            </a:r>
          </a:p>
          <a:p>
            <a:pPr algn="r" rtl="1">
              <a:lnSpc>
                <a:spcPct val="80000"/>
              </a:lnSpc>
              <a:buFontTx/>
              <a:buAutoNum type="arabicPeriod"/>
            </a:pPr>
            <a:r>
              <a:rPr lang="fa-IR" sz="2200" b="1" dirty="0">
                <a:cs typeface="B Compset" pitchFamily="2" charset="-78"/>
              </a:rPr>
              <a:t>آیا آمادگی های لازم را برای ازدواج کسب کرده ام؟</a:t>
            </a:r>
          </a:p>
          <a:p>
            <a:pPr algn="r" rtl="1">
              <a:lnSpc>
                <a:spcPct val="80000"/>
              </a:lnSpc>
              <a:buFontTx/>
              <a:buAutoNum type="arabicPeriod"/>
            </a:pPr>
            <a:r>
              <a:rPr lang="fa-IR" sz="2200" b="1" dirty="0">
                <a:cs typeface="B Compset" pitchFamily="2" charset="-78"/>
              </a:rPr>
              <a:t>آیا ازدواج محدودیتهایی را برایم ایجاد می کند؟چه محدودیتهایی؟</a:t>
            </a:r>
          </a:p>
          <a:p>
            <a:pPr algn="r" rtl="1">
              <a:lnSpc>
                <a:spcPct val="80000"/>
              </a:lnSpc>
              <a:buFontTx/>
              <a:buAutoNum type="arabicPeriod"/>
            </a:pPr>
            <a:r>
              <a:rPr lang="fa-IR" sz="2200" b="1" dirty="0">
                <a:cs typeface="B Compset" pitchFamily="2" charset="-78"/>
              </a:rPr>
              <a:t>آیا خود را قادر به اداره یک زندگی بدون هرگونه وابستگی به دیگران می بینم؟</a:t>
            </a:r>
          </a:p>
          <a:p>
            <a:pPr algn="r" rtl="1">
              <a:lnSpc>
                <a:spcPct val="80000"/>
              </a:lnSpc>
              <a:buFontTx/>
              <a:buAutoNum type="arabicPeriod"/>
            </a:pPr>
            <a:r>
              <a:rPr lang="fa-IR" sz="2200" b="1" dirty="0">
                <a:cs typeface="B Compset" pitchFamily="2" charset="-78"/>
              </a:rPr>
              <a:t>آیا در حد کافی به رشد واستقلال فکری –شخصیتی- عاطفی- اجتماعی و اقتصادی رسیده ام؟</a:t>
            </a:r>
          </a:p>
          <a:p>
            <a:pPr algn="r" rtl="1">
              <a:lnSpc>
                <a:spcPct val="80000"/>
              </a:lnSpc>
              <a:buFontTx/>
              <a:buAutoNum type="arabicPeriod"/>
            </a:pPr>
            <a:r>
              <a:rPr lang="fa-IR" sz="2200" b="1" dirty="0">
                <a:cs typeface="B Compset" pitchFamily="2" charset="-78"/>
              </a:rPr>
              <a:t>ازدواج چه چیزهایی به من می دهد؟</a:t>
            </a:r>
          </a:p>
          <a:p>
            <a:pPr algn="r" rtl="1">
              <a:lnSpc>
                <a:spcPct val="80000"/>
              </a:lnSpc>
              <a:buFontTx/>
              <a:buAutoNum type="arabicPeriod"/>
            </a:pPr>
            <a:r>
              <a:rPr lang="fa-IR" sz="2200" b="1" dirty="0">
                <a:cs typeface="B Compset" pitchFamily="2" charset="-78"/>
              </a:rPr>
              <a:t>با ازدواج چه چیزهایی برای همسرم دارم؟</a:t>
            </a:r>
          </a:p>
          <a:p>
            <a:pPr algn="r" rtl="1">
              <a:lnSpc>
                <a:spcPct val="80000"/>
              </a:lnSpc>
              <a:buFontTx/>
              <a:buAutoNum type="arabicPeriod"/>
            </a:pPr>
            <a:r>
              <a:rPr lang="fa-IR" sz="2200" b="1" dirty="0">
                <a:cs typeface="B Compset" pitchFamily="2" charset="-78"/>
              </a:rPr>
              <a:t>آیا برای رابطه (حفظ - تقویت) چه فکری کرده ام؟</a:t>
            </a:r>
          </a:p>
          <a:p>
            <a:pPr algn="r" rtl="1">
              <a:lnSpc>
                <a:spcPct val="80000"/>
              </a:lnSpc>
              <a:buFontTx/>
              <a:buAutoNum type="arabicPeriod"/>
            </a:pPr>
            <a:r>
              <a:rPr lang="fa-IR" sz="2200" b="1" dirty="0">
                <a:cs typeface="B Compset" pitchFamily="2" charset="-78"/>
              </a:rPr>
              <a:t>انتظار یک شوهر/ همسر از ازدواج چه چیزهایی می تواند باشد؟</a:t>
            </a:r>
          </a:p>
          <a:p>
            <a:pPr algn="r" rtl="1">
              <a:lnSpc>
                <a:spcPct val="80000"/>
              </a:lnSpc>
              <a:buFontTx/>
              <a:buAutoNum type="arabicPeriod"/>
            </a:pPr>
            <a:r>
              <a:rPr lang="fa-IR" sz="2200" b="1" dirty="0">
                <a:cs typeface="B Compset" pitchFamily="2" charset="-78"/>
              </a:rPr>
              <a:t>آیا این انتظارات می تواند تا چه اندازه مشابه یا متفاوت باشد؟</a:t>
            </a:r>
          </a:p>
          <a:p>
            <a:pPr algn="r" rtl="1">
              <a:lnSpc>
                <a:spcPct val="80000"/>
              </a:lnSpc>
              <a:buFontTx/>
              <a:buAutoNum type="arabicPeriod"/>
            </a:pPr>
            <a:r>
              <a:rPr lang="fa-IR" sz="2200" b="1" dirty="0">
                <a:cs typeface="B Compset" pitchFamily="2" charset="-78"/>
              </a:rPr>
              <a:t>خوشبختی چیست؟ و خوشبختی چقدردر گروازدواج است؟ ـ</a:t>
            </a:r>
          </a:p>
          <a:p>
            <a:pPr algn="r" rtl="1">
              <a:lnSpc>
                <a:spcPct val="80000"/>
              </a:lnSpc>
              <a:buFontTx/>
              <a:buAutoNum type="arabicPeriod"/>
            </a:pPr>
            <a:r>
              <a:rPr lang="fa-IR" sz="2200" b="1" dirty="0">
                <a:cs typeface="B Compset" pitchFamily="2" charset="-78"/>
              </a:rPr>
              <a:t>آیا ازدواج موجب موجب رشد و تکامل می گردد یا آرامش و امنیت؟</a:t>
            </a:r>
          </a:p>
          <a:p>
            <a:pPr algn="r" rtl="1">
              <a:lnSpc>
                <a:spcPct val="80000"/>
              </a:lnSpc>
              <a:buFontTx/>
              <a:buAutoNum type="arabicPeriod"/>
            </a:pPr>
            <a:r>
              <a:rPr lang="fa-IR" sz="2200" b="1" dirty="0">
                <a:cs typeface="B Compset" pitchFamily="2" charset="-78"/>
              </a:rPr>
              <a:t>ملاکهای اساسی من برای ازدواج چیست؟</a:t>
            </a:r>
          </a:p>
          <a:p>
            <a:pPr algn="r" rtl="1">
              <a:lnSpc>
                <a:spcPct val="80000"/>
              </a:lnSpc>
            </a:pPr>
            <a:endParaRPr lang="en-US" sz="2000" b="1" dirty="0">
              <a:cs typeface="B Compset" pitchFamily="2" charset="-78"/>
            </a:endParaRPr>
          </a:p>
        </p:txBody>
      </p:sp>
    </p:spTree>
  </p:cSld>
  <p:clrMapOvr>
    <a:masterClrMapping/>
  </p:clrMapOvr>
  <p:transition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214313" y="214313"/>
            <a:ext cx="8786812" cy="6500812"/>
          </a:xfrm>
        </p:spPr>
        <p:txBody>
          <a:bodyPr/>
          <a:lstStyle/>
          <a:p>
            <a:pPr marL="609600" indent="-609600" algn="r" rtl="1">
              <a:lnSpc>
                <a:spcPct val="80000"/>
              </a:lnSpc>
              <a:buFont typeface="Calibri" pitchFamily="34" charset="0"/>
              <a:buAutoNum type="arabicPeriod" startAt="17"/>
            </a:pPr>
            <a:r>
              <a:rPr lang="fa-IR" sz="2400" b="1">
                <a:cs typeface="B Compset" pitchFamily="2" charset="-78"/>
              </a:rPr>
              <a:t>تا چه حد ظاهر، شخصیت، اعتقادات، خانواده، وضعیت مالی و اقتصادی ،تحصیلات، وضعیت قومی و فرهنگی ،مذهبی و... برایم مهم است؟</a:t>
            </a:r>
          </a:p>
          <a:p>
            <a:pPr marL="609600" indent="-609600" algn="r" rtl="1">
              <a:lnSpc>
                <a:spcPct val="80000"/>
              </a:lnSpc>
              <a:buFont typeface="Calibri" pitchFamily="34" charset="0"/>
              <a:buAutoNum type="arabicPeriod" startAt="17"/>
            </a:pPr>
            <a:r>
              <a:rPr lang="fa-IR" sz="2400" b="1">
                <a:cs typeface="B Compset" pitchFamily="2" charset="-78"/>
              </a:rPr>
              <a:t>آیا بدنبال شخصی مشابه یا مکمل با خودم  هستم؟</a:t>
            </a:r>
          </a:p>
          <a:p>
            <a:pPr marL="609600" indent="-609600" algn="r" rtl="1">
              <a:lnSpc>
                <a:spcPct val="80000"/>
              </a:lnSpc>
              <a:buFont typeface="Calibri" pitchFamily="34" charset="0"/>
              <a:buAutoNum type="arabicPeriod" startAt="17"/>
            </a:pPr>
            <a:r>
              <a:rPr lang="fa-IR" sz="2400" b="1">
                <a:cs typeface="B Compset" pitchFamily="2" charset="-78"/>
              </a:rPr>
              <a:t> در صورت وجود تفاوت کدامها قابل قبول هستند؟در چه مواردی می توان به توافق رسید و در کدامها به تفاهم؟</a:t>
            </a:r>
          </a:p>
          <a:p>
            <a:pPr marL="609600" indent="-609600" algn="r" rtl="1">
              <a:lnSpc>
                <a:spcPct val="80000"/>
              </a:lnSpc>
              <a:buFont typeface="Calibri" pitchFamily="34" charset="0"/>
              <a:buAutoNum type="arabicPeriod" startAt="17"/>
            </a:pPr>
            <a:r>
              <a:rPr lang="fa-IR" sz="2400" b="1">
                <a:cs typeface="B Compset" pitchFamily="2" charset="-78"/>
              </a:rPr>
              <a:t>آیا بر اساس تناسب بایستی ازدواج کرد یا اولویت؟</a:t>
            </a:r>
          </a:p>
          <a:p>
            <a:pPr marL="609600" indent="-609600" algn="r" rtl="1">
              <a:lnSpc>
                <a:spcPct val="80000"/>
              </a:lnSpc>
              <a:buFont typeface="Calibri" pitchFamily="34" charset="0"/>
              <a:buAutoNum type="arabicPeriod" startAt="17"/>
            </a:pPr>
            <a:r>
              <a:rPr lang="fa-IR" sz="2400" b="1">
                <a:cs typeface="B Compset" pitchFamily="2" charset="-78"/>
              </a:rPr>
              <a:t>چگونه می خواهم همسر آینده ام را پیدا کنم ؟ چطور باید با وی آشنا شوم؟ چه کسانی می توانند در این امر مرا کمک کنند؟</a:t>
            </a:r>
          </a:p>
          <a:p>
            <a:pPr marL="609600" indent="-609600" algn="r" rtl="1">
              <a:lnSpc>
                <a:spcPct val="80000"/>
              </a:lnSpc>
              <a:buFont typeface="Calibri" pitchFamily="34" charset="0"/>
              <a:buAutoNum type="arabicPeriod" startAt="17"/>
            </a:pPr>
            <a:r>
              <a:rPr lang="fa-IR" sz="2400" b="1">
                <a:cs typeface="B Compset" pitchFamily="2" charset="-78"/>
              </a:rPr>
              <a:t>در مراسم خواستگاری چه سئوالاتی بایستی پرسیده شود؟</a:t>
            </a:r>
          </a:p>
          <a:p>
            <a:pPr marL="609600" indent="-609600" algn="r" rtl="1">
              <a:lnSpc>
                <a:spcPct val="80000"/>
              </a:lnSpc>
              <a:buFont typeface="Calibri" pitchFamily="34" charset="0"/>
              <a:buAutoNum type="arabicPeriod" startAt="17"/>
            </a:pPr>
            <a:r>
              <a:rPr lang="fa-IR" sz="2400" b="1">
                <a:cs typeface="B Compset" pitchFamily="2" charset="-78"/>
              </a:rPr>
              <a:t>تا چه حد دوره های آشنایی و نامزدی می تواند قبل از ازدواج مهم باشد؟</a:t>
            </a:r>
          </a:p>
          <a:p>
            <a:pPr marL="609600" indent="-609600" algn="r" rtl="1">
              <a:lnSpc>
                <a:spcPct val="80000"/>
              </a:lnSpc>
              <a:buFont typeface="Calibri" pitchFamily="34" charset="0"/>
              <a:buAutoNum type="arabicPeriod" startAt="17"/>
            </a:pPr>
            <a:r>
              <a:rPr lang="fa-IR" sz="2400" b="1">
                <a:cs typeface="B Compset" pitchFamily="2" charset="-78"/>
              </a:rPr>
              <a:t>آیا لازم است قبل از ازدواج عاشق بود ؟</a:t>
            </a:r>
          </a:p>
          <a:p>
            <a:pPr marL="609600" indent="-609600" algn="r" rtl="1">
              <a:lnSpc>
                <a:spcPct val="80000"/>
              </a:lnSpc>
              <a:buFont typeface="Calibri" pitchFamily="34" charset="0"/>
              <a:buAutoNum type="arabicPeriod" startAt="17"/>
            </a:pPr>
            <a:r>
              <a:rPr lang="fa-IR" sz="2400" b="1">
                <a:cs typeface="B Compset" pitchFamily="2" charset="-78"/>
              </a:rPr>
              <a:t>آیا مهریه یک سنت ، هدیه ، قاعده يا اصل در ازدواج است؟</a:t>
            </a:r>
          </a:p>
          <a:p>
            <a:pPr marL="609600" indent="-609600" algn="r" rtl="1">
              <a:lnSpc>
                <a:spcPct val="80000"/>
              </a:lnSpc>
              <a:buFont typeface="Calibri" pitchFamily="34" charset="0"/>
              <a:buAutoNum type="arabicPeriod" startAt="17"/>
            </a:pPr>
            <a:r>
              <a:rPr lang="fa-IR" sz="2400" b="1">
                <a:cs typeface="B Compset" pitchFamily="2" charset="-78"/>
              </a:rPr>
              <a:t>مهریه چه نقش و جایگاهی می تواند در حفظ و نگهداشت ازدواج داشته باشد؟</a:t>
            </a:r>
          </a:p>
          <a:p>
            <a:pPr marL="609600" indent="-609600" algn="r" rtl="1">
              <a:lnSpc>
                <a:spcPct val="80000"/>
              </a:lnSpc>
              <a:buFont typeface="Calibri" pitchFamily="34" charset="0"/>
              <a:buAutoNum type="arabicPeriod" startAt="17"/>
            </a:pPr>
            <a:r>
              <a:rPr lang="fa-IR" sz="2400" b="1">
                <a:cs typeface="B Compset" pitchFamily="2" charset="-78"/>
              </a:rPr>
              <a:t>چگونه مراسمی را برای ازدواج در نظر دارم؟</a:t>
            </a:r>
          </a:p>
          <a:p>
            <a:pPr marL="609600" indent="-609600" algn="r" rtl="1">
              <a:lnSpc>
                <a:spcPct val="80000"/>
              </a:lnSpc>
              <a:buFont typeface="Calibri" pitchFamily="34" charset="0"/>
              <a:buAutoNum type="arabicPeriod" startAt="17"/>
            </a:pPr>
            <a:r>
              <a:rPr lang="fa-IR" sz="2400" b="1">
                <a:cs typeface="B Compset" pitchFamily="2" charset="-78"/>
              </a:rPr>
              <a:t>آیا برای دانستن پاسخ این سئوالات از چه منابعی می توانم استفاده کنم؟</a:t>
            </a:r>
          </a:p>
          <a:p>
            <a:pPr marL="609600" indent="-609600" algn="r" rtl="1">
              <a:lnSpc>
                <a:spcPct val="80000"/>
              </a:lnSpc>
              <a:buFont typeface="Calibri" pitchFamily="34" charset="0"/>
              <a:buAutoNum type="arabicPeriod" startAt="17"/>
            </a:pPr>
            <a:r>
              <a:rPr lang="fa-IR" sz="2400" b="1">
                <a:cs typeface="B Compset" pitchFamily="2" charset="-78"/>
              </a:rPr>
              <a:t>با چه كسي بايد مشورت كنيم؟</a:t>
            </a:r>
          </a:p>
          <a:p>
            <a:pPr marL="609600" indent="-609600" algn="r" rtl="1">
              <a:lnSpc>
                <a:spcPct val="80000"/>
              </a:lnSpc>
              <a:buFont typeface="Calibri" pitchFamily="34" charset="0"/>
              <a:buAutoNum type="arabicPeriod" startAt="17"/>
            </a:pPr>
            <a:r>
              <a:rPr lang="fa-IR" sz="2400" b="1"/>
              <a:t> </a:t>
            </a:r>
            <a:r>
              <a:rPr lang="fa-IR" sz="2400" b="1">
                <a:cs typeface="B Compset" pitchFamily="2" charset="-78"/>
              </a:rPr>
              <a:t>آيا براي ازدواج نياز به آموزش خاصي دارم؟</a:t>
            </a:r>
          </a:p>
        </p:txBody>
      </p:sp>
    </p:spTree>
  </p:cSld>
  <p:clrMapOvr>
    <a:masterClrMapping/>
  </p:clrMapOvr>
  <p:transition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rtl="1"/>
            <a:r>
              <a:rPr lang="fa-IR" sz="4800" b="1">
                <a:cs typeface="B Titr" pitchFamily="2" charset="-78"/>
              </a:rPr>
              <a:t>چرا می خواهید ازدواج کنید؟</a:t>
            </a:r>
            <a:endParaRPr lang="en-US" sz="4800" b="1">
              <a:cs typeface="B Titr" pitchFamily="2" charset="-78"/>
            </a:endParaRPr>
          </a:p>
        </p:txBody>
      </p:sp>
      <p:sp>
        <p:nvSpPr>
          <p:cNvPr id="3" name="Rectangle 6"/>
          <p:cNvSpPr txBox="1">
            <a:spLocks noChangeArrowheads="1"/>
          </p:cNvSpPr>
          <p:nvPr/>
        </p:nvSpPr>
        <p:spPr>
          <a:xfrm>
            <a:off x="533400" y="2286000"/>
            <a:ext cx="7708900" cy="1600200"/>
          </a:xfrm>
          <a:prstGeom prst="rect">
            <a:avLst/>
          </a:prstGeom>
          <a:noFill/>
        </p:spPr>
        <p:txBody>
          <a:bodyPr anchor="ctr">
            <a:normAutofit fontScale="92500" lnSpcReduction="20000"/>
          </a:bodyPr>
          <a:lstStyle/>
          <a:p>
            <a:pPr algn="ctr" rtl="1" fontAlgn="auto">
              <a:spcAft>
                <a:spcPts val="0"/>
              </a:spcAft>
              <a:defRPr/>
            </a:pPr>
            <a:r>
              <a:rPr lang="fa-IR" sz="4000" dirty="0">
                <a:solidFill>
                  <a:srgbClr val="FF9900"/>
                </a:solidFill>
                <a:latin typeface="+mj-lt"/>
                <a:ea typeface="+mj-ea"/>
                <a:cs typeface="B Titr" pitchFamily="2" charset="-78"/>
              </a:rPr>
              <a:t>دلایل ازدواج</a:t>
            </a:r>
            <a:r>
              <a:rPr lang="fa-IR" sz="4000" dirty="0">
                <a:latin typeface="+mj-lt"/>
                <a:ea typeface="+mj-ea"/>
                <a:cs typeface="B Titr" pitchFamily="2" charset="-78"/>
              </a:rPr>
              <a:t> اشاره دارد به انگیزه هایی که فرد را بر ازدواج سوق می دهد.اين انگيزه ها نزد افراد متفاوت مي باشد. </a:t>
            </a:r>
            <a:endParaRPr lang="en-US" sz="4000" dirty="0">
              <a:latin typeface="+mj-lt"/>
              <a:ea typeface="+mj-ea"/>
              <a:cs typeface="B Titr" pitchFamily="2" charset="-78"/>
            </a:endParaRPr>
          </a:p>
        </p:txBody>
      </p:sp>
    </p:spTree>
  </p:cSld>
  <p:clrMapOvr>
    <a:masterClrMapping/>
  </p:clrMapOvr>
  <p:transition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BS25079"/>
          <p:cNvPicPr>
            <a:picLocks noGrp="1" noChangeAspect="1" noChangeArrowheads="1"/>
          </p:cNvPicPr>
          <p:nvPr>
            <p:ph idx="4294967295"/>
          </p:nvPr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9180513" cy="6858000"/>
          </a:xfrm>
        </p:spPr>
      </p:pic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143000"/>
            <a:ext cx="9144000" cy="5486400"/>
          </a:xfrm>
        </p:spPr>
        <p:txBody>
          <a:bodyPr rtlCol="0">
            <a:normAutofit lnSpcReduction="10000"/>
          </a:bodyPr>
          <a:lstStyle/>
          <a:p>
            <a:pPr marL="609600" indent="-609600" algn="r" rtl="1" fontAlgn="auto">
              <a:spcAft>
                <a:spcPts val="0"/>
              </a:spcAft>
              <a:buFontTx/>
              <a:buAutoNum type="arabicParenR"/>
              <a:defRPr/>
            </a:pPr>
            <a:r>
              <a:rPr lang="fa-IR" b="1" dirty="0">
                <a:solidFill>
                  <a:srgbClr val="D3DC24"/>
                </a:solidFill>
                <a:cs typeface="B Zar" pitchFamily="2" charset="-78"/>
              </a:rPr>
              <a:t>نیاز های جسمی و جنسی</a:t>
            </a:r>
          </a:p>
          <a:p>
            <a:pPr marL="609600" indent="-609600" algn="r" rtl="1" fontAlgn="auto">
              <a:spcAft>
                <a:spcPts val="0"/>
              </a:spcAft>
              <a:buFontTx/>
              <a:buAutoNum type="arabicParenR"/>
              <a:defRPr/>
            </a:pPr>
            <a:r>
              <a:rPr lang="fa-IR" b="1" dirty="0">
                <a:solidFill>
                  <a:srgbClr val="D3DC24"/>
                </a:solidFill>
                <a:cs typeface="B Zar" pitchFamily="2" charset="-78"/>
              </a:rPr>
              <a:t>نیاز به والد شدن وبقای نسل</a:t>
            </a:r>
          </a:p>
          <a:p>
            <a:pPr marL="609600" indent="-609600" algn="r" rtl="1" fontAlgn="auto">
              <a:spcAft>
                <a:spcPts val="0"/>
              </a:spcAft>
              <a:buFontTx/>
              <a:buAutoNum type="arabicParenR"/>
              <a:defRPr/>
            </a:pPr>
            <a:r>
              <a:rPr lang="fa-IR" b="1" dirty="0">
                <a:solidFill>
                  <a:srgbClr val="D3DC24"/>
                </a:solidFill>
                <a:cs typeface="B Zar" pitchFamily="2" charset="-78"/>
              </a:rPr>
              <a:t>نياز به آرامش وامنیت</a:t>
            </a:r>
          </a:p>
          <a:p>
            <a:pPr marL="609600" indent="-609600" algn="r" rtl="1" fontAlgn="auto">
              <a:spcAft>
                <a:spcPts val="0"/>
              </a:spcAft>
              <a:buFontTx/>
              <a:buAutoNum type="arabicParenR"/>
              <a:defRPr/>
            </a:pPr>
            <a:r>
              <a:rPr lang="fa-IR" b="1" dirty="0">
                <a:solidFill>
                  <a:srgbClr val="D3DC24"/>
                </a:solidFill>
                <a:cs typeface="B Zar" pitchFamily="2" charset="-78"/>
              </a:rPr>
              <a:t>نیاز به عشق و صمیمیت</a:t>
            </a:r>
          </a:p>
          <a:p>
            <a:pPr marL="609600" indent="-609600" algn="r" rtl="1" fontAlgn="auto">
              <a:spcAft>
                <a:spcPts val="0"/>
              </a:spcAft>
              <a:buFontTx/>
              <a:buAutoNum type="arabicParenR"/>
              <a:defRPr/>
            </a:pPr>
            <a:r>
              <a:rPr lang="fa-IR" b="1" dirty="0">
                <a:solidFill>
                  <a:srgbClr val="D3DC24"/>
                </a:solidFill>
                <a:cs typeface="B Zar" pitchFamily="2" charset="-78"/>
              </a:rPr>
              <a:t>نیاز به همدم و مصاحب</a:t>
            </a:r>
          </a:p>
          <a:p>
            <a:pPr marL="609600" indent="-609600" algn="r" rtl="1" fontAlgn="auto">
              <a:spcAft>
                <a:spcPts val="0"/>
              </a:spcAft>
              <a:buFontTx/>
              <a:buAutoNum type="arabicParenR"/>
              <a:defRPr/>
            </a:pPr>
            <a:r>
              <a:rPr lang="fa-IR" b="1" dirty="0">
                <a:solidFill>
                  <a:srgbClr val="D3DC24"/>
                </a:solidFill>
                <a:cs typeface="B Zar" pitchFamily="2" charset="-78"/>
              </a:rPr>
              <a:t>نیاز به حمایت و تكيه گاه</a:t>
            </a:r>
          </a:p>
          <a:p>
            <a:pPr marL="609600" indent="-609600" algn="r" rtl="1" fontAlgn="auto">
              <a:spcAft>
                <a:spcPts val="0"/>
              </a:spcAft>
              <a:buFontTx/>
              <a:buAutoNum type="arabicParenR"/>
              <a:defRPr/>
            </a:pPr>
            <a:r>
              <a:rPr lang="fa-IR" b="1" dirty="0">
                <a:solidFill>
                  <a:srgbClr val="D3DC24"/>
                </a:solidFill>
                <a:cs typeface="B Zar" pitchFamily="2" charset="-78"/>
              </a:rPr>
              <a:t>نياز به همراهي وتأیید</a:t>
            </a:r>
            <a:endParaRPr lang="en-US" b="1" dirty="0">
              <a:solidFill>
                <a:srgbClr val="D3DC24"/>
              </a:solidFill>
              <a:cs typeface="B Zar" pitchFamily="2" charset="-78"/>
            </a:endParaRPr>
          </a:p>
          <a:p>
            <a:pPr marL="609600" indent="-609600" algn="r" rtl="1" fontAlgn="auto">
              <a:spcAft>
                <a:spcPts val="0"/>
              </a:spcAft>
              <a:buFontTx/>
              <a:buAutoNum type="arabicParenR"/>
              <a:defRPr/>
            </a:pPr>
            <a:r>
              <a:rPr lang="fa-IR" b="1" dirty="0">
                <a:solidFill>
                  <a:srgbClr val="D3DC24"/>
                </a:solidFill>
                <a:cs typeface="B Zar" pitchFamily="2" charset="-78"/>
              </a:rPr>
              <a:t>نیاز به رشد، تکامل وخود شکوفایی </a:t>
            </a:r>
          </a:p>
          <a:p>
            <a:pPr marL="609600" indent="-609600" algn="r" rtl="1" fontAlgn="auto">
              <a:spcAft>
                <a:spcPts val="0"/>
              </a:spcAft>
              <a:buFontTx/>
              <a:buAutoNum type="arabicParenR"/>
              <a:defRPr/>
            </a:pPr>
            <a:r>
              <a:rPr lang="fa-IR" b="1" dirty="0">
                <a:solidFill>
                  <a:srgbClr val="D3DC24"/>
                </a:solidFill>
                <a:cs typeface="B Zar" pitchFamily="2" charset="-78"/>
              </a:rPr>
              <a:t>نیاز به استقلال </a:t>
            </a:r>
          </a:p>
          <a:p>
            <a:pPr marL="609600" indent="-609600" algn="r" rtl="1" fontAlgn="auto">
              <a:spcAft>
                <a:spcPts val="0"/>
              </a:spcAft>
              <a:buFontTx/>
              <a:buAutoNum type="arabicParenR"/>
              <a:defRPr/>
            </a:pPr>
            <a:r>
              <a:rPr lang="fa-IR" b="1" dirty="0">
                <a:solidFill>
                  <a:srgbClr val="D3DC24"/>
                </a:solidFill>
                <a:cs typeface="B Zar" pitchFamily="2" charset="-78"/>
              </a:rPr>
              <a:t>نیاز  به پذيرش و مقبوليت اجتماعي</a:t>
            </a:r>
          </a:p>
          <a:p>
            <a:pPr marL="609600" indent="-609600" algn="r" rtl="1" fontAlgn="auto">
              <a:spcAft>
                <a:spcPts val="0"/>
              </a:spcAft>
              <a:buFontTx/>
              <a:buAutoNum type="arabicParenR"/>
              <a:defRPr/>
            </a:pPr>
            <a:endParaRPr lang="fa-IR" b="1" dirty="0">
              <a:solidFill>
                <a:srgbClr val="D3DC24"/>
              </a:solidFill>
              <a:cs typeface="B Zar" pitchFamily="2" charset="-78"/>
            </a:endParaRPr>
          </a:p>
        </p:txBody>
      </p:sp>
      <p:sp>
        <p:nvSpPr>
          <p:cNvPr id="6148" name="Rectangle 4"/>
          <p:cNvSpPr>
            <a:spLocks noGrp="1" noChangeArrowheads="1"/>
          </p:cNvSpPr>
          <p:nvPr>
            <p:ph type="title"/>
          </p:nvPr>
        </p:nvSpPr>
        <p:spPr>
          <a:xfrm>
            <a:off x="755650" y="333375"/>
            <a:ext cx="7920038" cy="900113"/>
          </a:xfrm>
        </p:spPr>
        <p:txBody>
          <a:bodyPr/>
          <a:lstStyle/>
          <a:p>
            <a:pPr algn="r" rtl="1"/>
            <a:r>
              <a:rPr lang="fa-IR" sz="4000" b="1" dirty="0">
                <a:solidFill>
                  <a:srgbClr val="FFC000"/>
                </a:solidFill>
                <a:cs typeface="B Titr" pitchFamily="2" charset="-78"/>
              </a:rPr>
              <a:t>ازدواج پاسخی است به نيازها:</a:t>
            </a:r>
            <a:endParaRPr lang="en-US" sz="4000" b="1" dirty="0">
              <a:solidFill>
                <a:srgbClr val="FFC000"/>
              </a:solidFill>
              <a:cs typeface="B Titr" pitchFamily="2" charset="-78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5" dur="228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6" dur="228" fill="hold">
                                          <p:stCondLst>
                                            <p:cond delay="228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28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78" decel="50000" autoRev="1" fill="hold">
                                          <p:stCondLst>
                                            <p:cond delay="228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68" fill="hold">
                                          <p:stCondLst>
                                            <p:cond delay="432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3000" fill="hold"/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3000" fill="hold"/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3000" fill="hold"/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000" fill="hold"/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3000" fill="hold"/>
                                        <p:tgtEl>
                                          <p:spTgt spid="6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3000" fill="hold"/>
                                        <p:tgtEl>
                                          <p:spTgt spid="6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3000" fill="hold"/>
                                        <p:tgtEl>
                                          <p:spTgt spid="6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3000" fill="hold"/>
                                        <p:tgtEl>
                                          <p:spTgt spid="6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3000" fill="hold"/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3000" fill="hold"/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3000" fill="hold"/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3000" fill="hold"/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3000" fill="hold"/>
                                        <p:tgtEl>
                                          <p:spTgt spid="614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3000" fill="hold"/>
                                        <p:tgtEl>
                                          <p:spTgt spid="614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3000" fill="hold"/>
                                        <p:tgtEl>
                                          <p:spTgt spid="614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3000" fill="hold"/>
                                        <p:tgtEl>
                                          <p:spTgt spid="614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3000" fill="hold"/>
                                        <p:tgtEl>
                                          <p:spTgt spid="61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3000" fill="hold"/>
                                        <p:tgtEl>
                                          <p:spTgt spid="61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3000" fill="hold"/>
                                        <p:tgtEl>
                                          <p:spTgt spid="61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3000" fill="hold"/>
                                        <p:tgtEl>
                                          <p:spTgt spid="61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6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3000" fill="hold"/>
                                        <p:tgtEl>
                                          <p:spTgt spid="614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3000" fill="hold"/>
                                        <p:tgtEl>
                                          <p:spTgt spid="614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3000" fill="hold"/>
                                        <p:tgtEl>
                                          <p:spTgt spid="614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3000" fill="hold"/>
                                        <p:tgtEl>
                                          <p:spTgt spid="614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2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3000" fill="hold"/>
                                        <p:tgtEl>
                                          <p:spTgt spid="61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3000" fill="hold"/>
                                        <p:tgtEl>
                                          <p:spTgt spid="61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3000" fill="hold"/>
                                        <p:tgtEl>
                                          <p:spTgt spid="61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3000" fill="hold"/>
                                        <p:tgtEl>
                                          <p:spTgt spid="61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8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3000" fill="hold"/>
                                        <p:tgtEl>
                                          <p:spTgt spid="61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3000" fill="hold"/>
                                        <p:tgtEl>
                                          <p:spTgt spid="61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3000" fill="hold"/>
                                        <p:tgtEl>
                                          <p:spTgt spid="61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3000" fill="hold"/>
                                        <p:tgtEl>
                                          <p:spTgt spid="61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4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3000" fill="hold"/>
                                        <p:tgtEl>
                                          <p:spTgt spid="614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3000" fill="hold"/>
                                        <p:tgtEl>
                                          <p:spTgt spid="614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3000" fill="hold"/>
                                        <p:tgtEl>
                                          <p:spTgt spid="614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3000" fill="hold"/>
                                        <p:tgtEl>
                                          <p:spTgt spid="614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0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3000" fill="hold"/>
                                        <p:tgtEl>
                                          <p:spTgt spid="614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3000" fill="hold"/>
                                        <p:tgtEl>
                                          <p:spTgt spid="614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3000" fill="hold"/>
                                        <p:tgtEl>
                                          <p:spTgt spid="614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3000" fill="hold"/>
                                        <p:tgtEl>
                                          <p:spTgt spid="614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8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rtl="1"/>
            <a:r>
              <a:rPr lang="fa-IR" dirty="0">
                <a:solidFill>
                  <a:schemeClr val="accent6">
                    <a:lumMod val="50000"/>
                  </a:schemeClr>
                </a:solidFill>
                <a:latin typeface="AlMutanabi 2" pitchFamily="2" charset="2"/>
                <a:cs typeface="B Titr" pitchFamily="2" charset="-78"/>
              </a:rPr>
              <a:t>دلايل نادرست ازدواج:</a:t>
            </a:r>
            <a:endParaRPr lang="en-US" dirty="0">
              <a:solidFill>
                <a:schemeClr val="accent6">
                  <a:lumMod val="50000"/>
                </a:schemeClr>
              </a:solidFill>
              <a:latin typeface="AlMutanabi 2" pitchFamily="2" charset="2"/>
              <a:cs typeface="B Titr" pitchFamily="2" charset="-78"/>
            </a:endParaRPr>
          </a:p>
        </p:txBody>
      </p:sp>
      <p:sp>
        <p:nvSpPr>
          <p:cNvPr id="2048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r" rtl="1"/>
            <a:r>
              <a:rPr lang="fa-IR" dirty="0">
                <a:solidFill>
                  <a:srgbClr val="C00000"/>
                </a:solidFill>
                <a:cs typeface="B Titr" pitchFamily="2" charset="-78"/>
              </a:rPr>
              <a:t>اجبار و فشار ديگران</a:t>
            </a:r>
          </a:p>
          <a:p>
            <a:pPr algn="r" rtl="1"/>
            <a:r>
              <a:rPr lang="fa-IR" dirty="0">
                <a:solidFill>
                  <a:srgbClr val="C00000"/>
                </a:solidFill>
                <a:cs typeface="B Titr" pitchFamily="2" charset="-78"/>
              </a:rPr>
              <a:t>فرار از خانه</a:t>
            </a:r>
          </a:p>
          <a:p>
            <a:pPr algn="r" rtl="1"/>
            <a:r>
              <a:rPr lang="fa-IR" dirty="0">
                <a:solidFill>
                  <a:srgbClr val="C00000"/>
                </a:solidFill>
                <a:cs typeface="B Titr" pitchFamily="2" charset="-78"/>
              </a:rPr>
              <a:t>التيام روابط ناموفق قبلي</a:t>
            </a:r>
          </a:p>
          <a:p>
            <a:pPr algn="r" rtl="1"/>
            <a:r>
              <a:rPr lang="fa-IR" dirty="0">
                <a:solidFill>
                  <a:srgbClr val="C00000"/>
                </a:solidFill>
                <a:cs typeface="B Titr" pitchFamily="2" charset="-78"/>
              </a:rPr>
              <a:t>پاسخ به افسانه هاي عشقي</a:t>
            </a:r>
          </a:p>
          <a:p>
            <a:pPr algn="r" rtl="1"/>
            <a:r>
              <a:rPr lang="fa-IR" dirty="0">
                <a:solidFill>
                  <a:srgbClr val="C00000"/>
                </a:solidFill>
                <a:cs typeface="B Titr" pitchFamily="2" charset="-78"/>
              </a:rPr>
              <a:t>احساس الزام داشتن </a:t>
            </a:r>
            <a:r>
              <a:rPr lang="fa-IR" sz="1800" dirty="0">
                <a:solidFill>
                  <a:srgbClr val="C00000"/>
                </a:solidFill>
                <a:cs typeface="B Titr" pitchFamily="2" charset="-78"/>
              </a:rPr>
              <a:t>(بالارفتن سن-گير افتادن در رابطه-احساس فشارجنسي-فرار ازتنهايي...)</a:t>
            </a:r>
          </a:p>
          <a:p>
            <a:pPr algn="r" rtl="1"/>
            <a:r>
              <a:rPr lang="fa-IR" b="1" dirty="0">
                <a:solidFill>
                  <a:srgbClr val="C00000"/>
                </a:solidFill>
                <a:cs typeface="B Titr" pitchFamily="2" charset="-78"/>
              </a:rPr>
              <a:t>احساس روزمرگی  ، خستگی و بی هدفی</a:t>
            </a:r>
          </a:p>
          <a:p>
            <a:pPr algn="r" rtl="1"/>
            <a:r>
              <a:rPr lang="ar-SA" b="1" dirty="0">
                <a:solidFill>
                  <a:srgbClr val="C00000"/>
                </a:solidFill>
                <a:cs typeface="B Titr" pitchFamily="2" charset="-78"/>
              </a:rPr>
              <a:t>احساس گناه </a:t>
            </a:r>
            <a:r>
              <a:rPr lang="fa-IR" b="1" dirty="0">
                <a:solidFill>
                  <a:srgbClr val="C00000"/>
                </a:solidFill>
                <a:cs typeface="B Titr" pitchFamily="2" charset="-78"/>
              </a:rPr>
              <a:t>: </a:t>
            </a:r>
            <a:r>
              <a:rPr lang="ar-SA" sz="1600" dirty="0">
                <a:solidFill>
                  <a:srgbClr val="C00000"/>
                </a:solidFill>
                <a:cs typeface="B Titr" pitchFamily="2" charset="-78"/>
              </a:rPr>
              <a:t> ازدواج به دلیل احساس گناه یا ترحم</a:t>
            </a:r>
            <a:r>
              <a:rPr lang="fa-IR" sz="1600" dirty="0">
                <a:solidFill>
                  <a:srgbClr val="C00000"/>
                </a:solidFill>
                <a:cs typeface="B Titr" pitchFamily="2" charset="-78"/>
              </a:rPr>
              <a:t> يا دين</a:t>
            </a:r>
            <a:r>
              <a:rPr lang="ar-SA" sz="1600" dirty="0">
                <a:solidFill>
                  <a:srgbClr val="C00000"/>
                </a:solidFill>
                <a:cs typeface="B Titr" pitchFamily="2" charset="-78"/>
              </a:rPr>
              <a:t> نسبت به </a:t>
            </a:r>
            <a:r>
              <a:rPr lang="fa-IR" sz="1600" dirty="0">
                <a:solidFill>
                  <a:srgbClr val="C00000"/>
                </a:solidFill>
                <a:cs typeface="B Titr" pitchFamily="2" charset="-78"/>
              </a:rPr>
              <a:t>طرف مقابل</a:t>
            </a:r>
            <a:endParaRPr lang="en-US" sz="1600" dirty="0">
              <a:solidFill>
                <a:srgbClr val="C00000"/>
              </a:solidFill>
              <a:cs typeface="B Titr" pitchFamily="2" charset="-78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dirty="0">
                <a:solidFill>
                  <a:schemeClr val="hlink"/>
                </a:solidFill>
                <a:cs typeface="B Titr" pitchFamily="2" charset="-78"/>
              </a:rPr>
              <a:t>چگونگي ازدواج موفق :</a:t>
            </a:r>
            <a:endParaRPr lang="en-US" dirty="0">
              <a:solidFill>
                <a:schemeClr val="hlink"/>
              </a:solidFill>
              <a:cs typeface="B Titr" pitchFamily="2" charset="-78"/>
            </a:endParaRPr>
          </a:p>
        </p:txBody>
      </p:sp>
      <p:sp>
        <p:nvSpPr>
          <p:cNvPr id="50179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r" rtl="1">
              <a:lnSpc>
                <a:spcPct val="150000"/>
              </a:lnSpc>
            </a:pPr>
            <a:r>
              <a:rPr lang="fa-IR" dirty="0">
                <a:solidFill>
                  <a:schemeClr val="accent2"/>
                </a:solidFill>
                <a:cs typeface="B Titr" pitchFamily="2" charset="-78"/>
              </a:rPr>
              <a:t>كسب آمادگي ها</a:t>
            </a:r>
          </a:p>
          <a:p>
            <a:pPr algn="r" rtl="1">
              <a:lnSpc>
                <a:spcPct val="150000"/>
              </a:lnSpc>
            </a:pPr>
            <a:r>
              <a:rPr lang="fa-IR" dirty="0">
                <a:solidFill>
                  <a:schemeClr val="accent2"/>
                </a:solidFill>
                <a:cs typeface="B Titr" pitchFamily="2" charset="-78"/>
              </a:rPr>
              <a:t>ملاك هاي انتخاب</a:t>
            </a:r>
          </a:p>
          <a:p>
            <a:pPr algn="r" rtl="1">
              <a:lnSpc>
                <a:spcPct val="150000"/>
              </a:lnSpc>
            </a:pPr>
            <a:r>
              <a:rPr lang="fa-IR" dirty="0">
                <a:solidFill>
                  <a:schemeClr val="accent2"/>
                </a:solidFill>
                <a:cs typeface="B Titr" pitchFamily="2" charset="-78"/>
              </a:rPr>
              <a:t>نحوه انتخاب</a:t>
            </a:r>
          </a:p>
          <a:p>
            <a:pPr algn="r" rtl="1">
              <a:lnSpc>
                <a:spcPct val="150000"/>
              </a:lnSpc>
            </a:pPr>
            <a:r>
              <a:rPr lang="fa-IR" dirty="0">
                <a:solidFill>
                  <a:schemeClr val="accent2"/>
                </a:solidFill>
                <a:cs typeface="B Titr" pitchFamily="2" charset="-78"/>
              </a:rPr>
              <a:t>چگونگي آشنايي و كسب اطلاعات</a:t>
            </a:r>
          </a:p>
          <a:p>
            <a:pPr algn="r" rtl="1">
              <a:lnSpc>
                <a:spcPct val="150000"/>
              </a:lnSpc>
            </a:pPr>
            <a:r>
              <a:rPr lang="fa-IR" dirty="0">
                <a:solidFill>
                  <a:schemeClr val="accent2"/>
                </a:solidFill>
                <a:cs typeface="B Titr" pitchFamily="2" charset="-78"/>
              </a:rPr>
              <a:t>چگونگي برگزاري مراسم</a:t>
            </a:r>
          </a:p>
          <a:p>
            <a:pPr algn="r" rtl="1">
              <a:lnSpc>
                <a:spcPct val="150000"/>
              </a:lnSpc>
            </a:pPr>
            <a:endParaRPr lang="en-US" dirty="0">
              <a:solidFill>
                <a:schemeClr val="accent2"/>
              </a:solidFill>
              <a:cs typeface="B Titr" pitchFamily="2" charset="-78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648200" y="0"/>
            <a:ext cx="4495800" cy="1412875"/>
          </a:xfrm>
        </p:spPr>
        <p:txBody>
          <a:bodyPr rtlCol="0">
            <a:normAutofit fontScale="90000"/>
          </a:bodyPr>
          <a:lstStyle/>
          <a:p>
            <a:pPr rtl="1" fontAlgn="auto">
              <a:spcAft>
                <a:spcPts val="0"/>
              </a:spcAft>
              <a:defRPr/>
            </a:pPr>
            <a:r>
              <a:rPr lang="fa-IR" dirty="0">
                <a:solidFill>
                  <a:srgbClr val="C00000"/>
                </a:solidFill>
                <a:cs typeface="B Titr" pitchFamily="2" charset="-78"/>
              </a:rPr>
              <a:t>فرمول ازدواج مناسب=</a:t>
            </a:r>
            <a:endParaRPr lang="en-US" dirty="0">
              <a:solidFill>
                <a:srgbClr val="C00000"/>
              </a:solidFill>
              <a:cs typeface="B Titr" pitchFamily="2" charset="-78"/>
            </a:endParaRPr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0" y="0"/>
            <a:ext cx="6032500" cy="6858000"/>
          </a:xfrm>
        </p:spPr>
        <p:txBody>
          <a:bodyPr/>
          <a:lstStyle/>
          <a:p>
            <a:pPr marL="609600" indent="-609600" rtl="1">
              <a:lnSpc>
                <a:spcPct val="80000"/>
              </a:lnSpc>
              <a:buClr>
                <a:schemeClr val="tx1"/>
              </a:buClr>
              <a:buFontTx/>
              <a:buNone/>
            </a:pPr>
            <a:r>
              <a:rPr lang="fa-IR" b="1" dirty="0">
                <a:solidFill>
                  <a:schemeClr val="accent5">
                    <a:lumMod val="75000"/>
                  </a:schemeClr>
                </a:solidFill>
                <a:cs typeface="B Titr" pitchFamily="2" charset="-78"/>
              </a:rPr>
              <a:t>آمادگی برای ازدواج</a:t>
            </a:r>
          </a:p>
          <a:p>
            <a:pPr marL="609600" indent="-609600" rtl="1">
              <a:lnSpc>
                <a:spcPct val="80000"/>
              </a:lnSpc>
              <a:buClr>
                <a:schemeClr val="tx1"/>
              </a:buClr>
              <a:buFontTx/>
              <a:buNone/>
            </a:pPr>
            <a:r>
              <a:rPr lang="fa-IR" b="1" dirty="0">
                <a:solidFill>
                  <a:srgbClr val="C00000"/>
                </a:solidFill>
                <a:cs typeface="B Titr" pitchFamily="2" charset="-78"/>
              </a:rPr>
              <a:t>  </a:t>
            </a:r>
            <a:r>
              <a:rPr lang="fa-IR" sz="3600" b="1" dirty="0">
                <a:solidFill>
                  <a:srgbClr val="C00000"/>
                </a:solidFill>
                <a:cs typeface="B Titr" pitchFamily="2" charset="-78"/>
              </a:rPr>
              <a:t>+</a:t>
            </a:r>
          </a:p>
          <a:p>
            <a:pPr marL="609600" indent="-609600" rtl="1">
              <a:lnSpc>
                <a:spcPct val="80000"/>
              </a:lnSpc>
              <a:buClr>
                <a:schemeClr val="tx1"/>
              </a:buClr>
              <a:buFontTx/>
              <a:buNone/>
            </a:pPr>
            <a:r>
              <a:rPr lang="fa-IR" b="1" dirty="0">
                <a:solidFill>
                  <a:schemeClr val="accent5">
                    <a:lumMod val="75000"/>
                  </a:schemeClr>
                </a:solidFill>
                <a:cs typeface="B Titr" pitchFamily="2" charset="-78"/>
              </a:rPr>
              <a:t>پسند اولیه </a:t>
            </a:r>
          </a:p>
          <a:p>
            <a:pPr marL="609600" indent="-609600" rtl="1">
              <a:lnSpc>
                <a:spcPct val="80000"/>
              </a:lnSpc>
              <a:buClr>
                <a:schemeClr val="tx1"/>
              </a:buClr>
              <a:buFontTx/>
              <a:buNone/>
            </a:pPr>
            <a:r>
              <a:rPr lang="fa-IR" sz="3600" b="1" dirty="0">
                <a:solidFill>
                  <a:schemeClr val="accent5">
                    <a:lumMod val="75000"/>
                  </a:schemeClr>
                </a:solidFill>
                <a:cs typeface="B Titr" pitchFamily="2" charset="-78"/>
              </a:rPr>
              <a:t> +</a:t>
            </a:r>
            <a:r>
              <a:rPr lang="fa-IR" b="1" dirty="0">
                <a:solidFill>
                  <a:schemeClr val="accent5">
                    <a:lumMod val="75000"/>
                  </a:schemeClr>
                </a:solidFill>
                <a:cs typeface="B Titr" pitchFamily="2" charset="-78"/>
              </a:rPr>
              <a:t> </a:t>
            </a:r>
          </a:p>
          <a:p>
            <a:pPr marL="609600" indent="-609600" rtl="1">
              <a:lnSpc>
                <a:spcPct val="80000"/>
              </a:lnSpc>
              <a:buClr>
                <a:schemeClr val="tx1"/>
              </a:buClr>
              <a:buFontTx/>
              <a:buNone/>
            </a:pPr>
            <a:r>
              <a:rPr lang="fa-IR" b="1" dirty="0">
                <a:solidFill>
                  <a:schemeClr val="accent5">
                    <a:lumMod val="75000"/>
                  </a:schemeClr>
                </a:solidFill>
                <a:cs typeface="B Titr" pitchFamily="2" charset="-78"/>
              </a:rPr>
              <a:t>تطابق داشتن(همانند بودن) </a:t>
            </a:r>
          </a:p>
          <a:p>
            <a:pPr marL="609600" indent="-609600" rtl="1">
              <a:lnSpc>
                <a:spcPct val="80000"/>
              </a:lnSpc>
              <a:buClr>
                <a:schemeClr val="tx1"/>
              </a:buClr>
              <a:buFontTx/>
              <a:buNone/>
            </a:pPr>
            <a:r>
              <a:rPr lang="fa-IR" sz="3600" b="1" dirty="0">
                <a:solidFill>
                  <a:schemeClr val="accent5">
                    <a:lumMod val="75000"/>
                  </a:schemeClr>
                </a:solidFill>
                <a:cs typeface="B Titr" pitchFamily="2" charset="-78"/>
              </a:rPr>
              <a:t> +</a:t>
            </a:r>
          </a:p>
          <a:p>
            <a:pPr marL="609600" indent="-609600" rtl="1">
              <a:lnSpc>
                <a:spcPct val="80000"/>
              </a:lnSpc>
              <a:buClr>
                <a:schemeClr val="tx1"/>
              </a:buClr>
              <a:buFontTx/>
              <a:buNone/>
            </a:pPr>
            <a:r>
              <a:rPr lang="fa-IR" b="1" dirty="0">
                <a:solidFill>
                  <a:schemeClr val="accent5">
                    <a:lumMod val="75000"/>
                  </a:schemeClr>
                </a:solidFill>
                <a:cs typeface="B Titr" pitchFamily="2" charset="-78"/>
              </a:rPr>
              <a:t>تناسب داشتن(جوربودن)</a:t>
            </a:r>
          </a:p>
          <a:p>
            <a:pPr marL="609600" indent="-609600" rtl="1">
              <a:lnSpc>
                <a:spcPct val="80000"/>
              </a:lnSpc>
              <a:buClr>
                <a:schemeClr val="tx1"/>
              </a:buClr>
              <a:buFontTx/>
              <a:buNone/>
            </a:pPr>
            <a:r>
              <a:rPr lang="fa-IR" sz="3600" b="1" dirty="0">
                <a:solidFill>
                  <a:schemeClr val="accent5">
                    <a:lumMod val="75000"/>
                  </a:schemeClr>
                </a:solidFill>
                <a:cs typeface="B Titr" pitchFamily="2" charset="-78"/>
              </a:rPr>
              <a:t>+</a:t>
            </a:r>
          </a:p>
          <a:p>
            <a:pPr marL="609600" indent="-609600" rtl="1">
              <a:lnSpc>
                <a:spcPct val="80000"/>
              </a:lnSpc>
              <a:buClr>
                <a:schemeClr val="tx1"/>
              </a:buClr>
              <a:buFontTx/>
              <a:buNone/>
            </a:pPr>
            <a:r>
              <a:rPr lang="fa-IR" b="1" dirty="0">
                <a:solidFill>
                  <a:schemeClr val="accent5">
                    <a:lumMod val="75000"/>
                  </a:schemeClr>
                </a:solidFill>
                <a:cs typeface="B Titr" pitchFamily="2" charset="-78"/>
              </a:rPr>
              <a:t> توافق داشتن(موافقت داشتن) </a:t>
            </a:r>
          </a:p>
          <a:p>
            <a:pPr marL="609600" indent="-609600" rtl="1">
              <a:lnSpc>
                <a:spcPct val="80000"/>
              </a:lnSpc>
              <a:buClr>
                <a:schemeClr val="tx1"/>
              </a:buClr>
              <a:buFontTx/>
              <a:buNone/>
            </a:pPr>
            <a:r>
              <a:rPr lang="fa-IR" sz="3600" b="1" dirty="0">
                <a:solidFill>
                  <a:schemeClr val="accent5">
                    <a:lumMod val="75000"/>
                  </a:schemeClr>
                </a:solidFill>
                <a:cs typeface="B Titr" pitchFamily="2" charset="-78"/>
              </a:rPr>
              <a:t>+</a:t>
            </a:r>
          </a:p>
          <a:p>
            <a:pPr marL="609600" indent="-609600" rtl="1">
              <a:lnSpc>
                <a:spcPct val="80000"/>
              </a:lnSpc>
              <a:buClr>
                <a:schemeClr val="tx1"/>
              </a:buClr>
              <a:buFontTx/>
              <a:buNone/>
            </a:pPr>
            <a:r>
              <a:rPr lang="fa-IR" b="1" dirty="0">
                <a:solidFill>
                  <a:schemeClr val="accent5">
                    <a:lumMod val="75000"/>
                  </a:schemeClr>
                </a:solidFill>
                <a:cs typeface="B Titr" pitchFamily="2" charset="-78"/>
              </a:rPr>
              <a:t> تفاهم داشتن(پذیرفتن)</a:t>
            </a:r>
          </a:p>
          <a:p>
            <a:pPr marL="609600" indent="-609600" rtl="1">
              <a:lnSpc>
                <a:spcPct val="80000"/>
              </a:lnSpc>
              <a:buClr>
                <a:schemeClr val="tx1"/>
              </a:buClr>
              <a:buFontTx/>
              <a:buNone/>
            </a:pPr>
            <a:r>
              <a:rPr lang="fa-IR" b="1" dirty="0">
                <a:solidFill>
                  <a:schemeClr val="accent5">
                    <a:lumMod val="75000"/>
                  </a:schemeClr>
                </a:solidFill>
                <a:cs typeface="B Zar" pitchFamily="2" charset="-78"/>
              </a:rPr>
              <a:t> </a:t>
            </a:r>
          </a:p>
          <a:p>
            <a:pPr marL="609600" indent="-609600" rtl="1">
              <a:lnSpc>
                <a:spcPct val="80000"/>
              </a:lnSpc>
              <a:buClr>
                <a:schemeClr val="tx1"/>
              </a:buClr>
              <a:buFontTx/>
              <a:buNone/>
            </a:pPr>
            <a:r>
              <a:rPr lang="ar-SA" b="1" dirty="0">
                <a:solidFill>
                  <a:schemeClr val="accent5">
                    <a:lumMod val="75000"/>
                  </a:schemeClr>
                </a:solidFill>
                <a:cs typeface="B Titr" pitchFamily="2" charset="-78"/>
              </a:rPr>
              <a:t>ظرفیت تطبیق </a:t>
            </a:r>
            <a:r>
              <a:rPr lang="fa-IR" b="1" dirty="0">
                <a:solidFill>
                  <a:schemeClr val="accent5">
                    <a:lumMod val="75000"/>
                  </a:schemeClr>
                </a:solidFill>
                <a:cs typeface="B Titr" pitchFamily="2" charset="-78"/>
              </a:rPr>
              <a:t>،</a:t>
            </a:r>
            <a:r>
              <a:rPr lang="ar-SA" b="1" dirty="0">
                <a:solidFill>
                  <a:schemeClr val="accent5">
                    <a:lumMod val="75000"/>
                  </a:schemeClr>
                </a:solidFill>
                <a:cs typeface="B Titr" pitchFamily="2" charset="-78"/>
              </a:rPr>
              <a:t> تغییر (رشد ویادگیری)</a:t>
            </a:r>
            <a:endParaRPr lang="en-US" b="1" dirty="0">
              <a:solidFill>
                <a:schemeClr val="accent5">
                  <a:lumMod val="75000"/>
                </a:schemeClr>
              </a:solidFill>
              <a:cs typeface="B Titr" pitchFamily="2" charset="-78"/>
            </a:endParaRPr>
          </a:p>
          <a:p>
            <a:pPr marL="609600" indent="-609600" rtl="1">
              <a:lnSpc>
                <a:spcPct val="80000"/>
              </a:lnSpc>
              <a:buClr>
                <a:schemeClr val="tx1"/>
              </a:buClr>
              <a:buFontTx/>
              <a:buNone/>
            </a:pPr>
            <a:endParaRPr lang="en-US" b="1" dirty="0">
              <a:solidFill>
                <a:srgbClr val="FF0000"/>
              </a:solidFill>
              <a:cs typeface="B Titr" pitchFamily="2" charset="-78"/>
            </a:endParaRPr>
          </a:p>
        </p:txBody>
      </p:sp>
      <p:sp>
        <p:nvSpPr>
          <p:cNvPr id="75780" name="AutoShape 4"/>
          <p:cNvSpPr>
            <a:spLocks noChangeArrowheads="1"/>
          </p:cNvSpPr>
          <p:nvPr/>
        </p:nvSpPr>
        <p:spPr bwMode="auto">
          <a:xfrm>
            <a:off x="2843213" y="5805488"/>
            <a:ext cx="433387" cy="287337"/>
          </a:xfrm>
          <a:prstGeom prst="star5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fa-IR">
              <a:latin typeface="+mn-lt"/>
            </a:endParaRPr>
          </a:p>
        </p:txBody>
      </p:sp>
      <p:graphicFrame>
        <p:nvGraphicFramePr>
          <p:cNvPr id="24582" name="Object 6"/>
          <p:cNvGraphicFramePr>
            <a:graphicFrameLocks noChangeAspect="1"/>
          </p:cNvGraphicFramePr>
          <p:nvPr/>
        </p:nvGraphicFramePr>
        <p:xfrm>
          <a:off x="1357290" y="1357298"/>
          <a:ext cx="6083300" cy="4070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4" name="Document" r:id="rId2" imgW="6083702" imgH="4069867" progId="Word.Document.12">
                  <p:embed/>
                </p:oleObj>
              </mc:Choice>
              <mc:Fallback>
                <p:oleObj name="Document" r:id="rId2" imgW="6083702" imgH="4069867" progId="Word.Document.12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57290" y="1357298"/>
                        <a:ext cx="6083300" cy="40703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143000" y="152400"/>
            <a:ext cx="6870700" cy="973138"/>
          </a:xfrm>
        </p:spPr>
        <p:txBody>
          <a:bodyPr/>
          <a:lstStyle/>
          <a:p>
            <a:pPr rtl="1"/>
            <a:r>
              <a:rPr lang="fa-IR" sz="4000" b="1" dirty="0">
                <a:solidFill>
                  <a:srgbClr val="00B050"/>
                </a:solidFill>
                <a:cs typeface="B Titr" pitchFamily="2" charset="-78"/>
              </a:rPr>
              <a:t>آمادگی</a:t>
            </a:r>
            <a:r>
              <a:rPr lang="fa-IR" sz="4000" b="1" dirty="0">
                <a:solidFill>
                  <a:srgbClr val="FF66CC"/>
                </a:solidFill>
                <a:cs typeface="B Zar" pitchFamily="2" charset="-78"/>
              </a:rPr>
              <a:t> </a:t>
            </a:r>
            <a:r>
              <a:rPr lang="fa-IR" sz="3200" b="1" dirty="0">
                <a:solidFill>
                  <a:srgbClr val="FF0000"/>
                </a:solidFill>
                <a:cs typeface="B Zar" pitchFamily="2" charset="-78"/>
              </a:rPr>
              <a:t>اولين شرط </a:t>
            </a:r>
            <a:r>
              <a:rPr lang="fa-IR" sz="3200" b="1" dirty="0">
                <a:solidFill>
                  <a:srgbClr val="FF66CC"/>
                </a:solidFill>
                <a:cs typeface="B Zar" pitchFamily="2" charset="-78"/>
              </a:rPr>
              <a:t>برای ازدواج</a:t>
            </a:r>
            <a:endParaRPr lang="en-US" sz="3200" dirty="0">
              <a:solidFill>
                <a:srgbClr val="0066FF"/>
              </a:solidFill>
              <a:cs typeface="B Titr" pitchFamily="2" charset="-78"/>
            </a:endParaRPr>
          </a:p>
        </p:txBody>
      </p:sp>
      <p:sp>
        <p:nvSpPr>
          <p:cNvPr id="9" name="Right Arrow 8"/>
          <p:cNvSpPr>
            <a:spLocks noChangeArrowheads="1"/>
          </p:cNvSpPr>
          <p:nvPr/>
        </p:nvSpPr>
        <p:spPr bwMode="auto">
          <a:xfrm>
            <a:off x="214313" y="3000375"/>
            <a:ext cx="2357437" cy="1071563"/>
          </a:xfrm>
          <a:prstGeom prst="rightArrow">
            <a:avLst>
              <a:gd name="adj1" fmla="val 50000"/>
              <a:gd name="adj2" fmla="val 49999"/>
            </a:avLst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algn="r" rtl="1"/>
            <a:r>
              <a:rPr lang="fa-IR" sz="2800">
                <a:latin typeface="Calibri" pitchFamily="34" charset="0"/>
                <a:cs typeface="B Titr" pitchFamily="2" charset="-78"/>
              </a:rPr>
              <a:t>اولويت </a:t>
            </a:r>
            <a:r>
              <a:rPr lang="fa-IR">
                <a:latin typeface="Calibri" pitchFamily="34" charset="0"/>
                <a:cs typeface="B Titr" pitchFamily="2" charset="-78"/>
              </a:rPr>
              <a:t>(اهميت)</a:t>
            </a:r>
            <a:endParaRPr lang="en-US">
              <a:latin typeface="Comic Sans MS" pitchFamily="66" charset="0"/>
            </a:endParaRPr>
          </a:p>
        </p:txBody>
      </p:sp>
      <p:grpSp>
        <p:nvGrpSpPr>
          <p:cNvPr id="2" name="Group 45"/>
          <p:cNvGrpSpPr>
            <a:grpSpLocks/>
          </p:cNvGrpSpPr>
          <p:nvPr/>
        </p:nvGrpSpPr>
        <p:grpSpPr bwMode="auto">
          <a:xfrm>
            <a:off x="2357438" y="1143000"/>
            <a:ext cx="4429125" cy="4286250"/>
            <a:chOff x="2357422" y="1142984"/>
            <a:chExt cx="4429156" cy="4286280"/>
          </a:xfrm>
        </p:grpSpPr>
        <p:sp>
          <p:nvSpPr>
            <p:cNvPr id="14" name="Isosceles Triangle 13"/>
            <p:cNvSpPr/>
            <p:nvPr/>
          </p:nvSpPr>
          <p:spPr bwMode="auto">
            <a:xfrm>
              <a:off x="2357422" y="1142984"/>
              <a:ext cx="4429156" cy="3786214"/>
            </a:xfrm>
            <a:prstGeom prst="triangle">
              <a:avLst>
                <a:gd name="adj" fmla="val 50000"/>
              </a:avLst>
            </a:prstGeom>
            <a:ln>
              <a:headEnd type="none" w="med" len="med"/>
              <a:tailEnd type="none" w="med" len="med"/>
            </a:ln>
            <a:effectLst>
              <a:glow rad="101600">
                <a:schemeClr val="accent6">
                  <a:satMod val="175000"/>
                  <a:alpha val="40000"/>
                </a:schemeClr>
              </a:glow>
            </a:effectLst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/>
            <a:lstStyle/>
            <a:p>
              <a:pPr marL="609600" indent="-609600" algn="ctr" rtl="1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fa-IR" b="1" dirty="0">
                <a:cs typeface="B Zar" pitchFamily="2" charset="-78"/>
              </a:endParaRPr>
            </a:p>
            <a:p>
              <a:pPr marL="609600" indent="-609600" algn="ctr" rtl="1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fa-IR" b="1" dirty="0">
                <a:cs typeface="B Zar" pitchFamily="2" charset="-78"/>
              </a:endParaRPr>
            </a:p>
            <a:p>
              <a:pPr marL="609600" indent="-609600" algn="ctr" rtl="1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fa-IR" b="1" dirty="0">
                <a:cs typeface="B Zar" pitchFamily="2" charset="-78"/>
              </a:endParaRPr>
            </a:p>
          </p:txBody>
        </p:sp>
        <p:cxnSp>
          <p:nvCxnSpPr>
            <p:cNvPr id="26634" name="Straight Connector 15"/>
            <p:cNvCxnSpPr>
              <a:cxnSpLocks noChangeShapeType="1"/>
            </p:cNvCxnSpPr>
            <p:nvPr/>
          </p:nvCxnSpPr>
          <p:spPr bwMode="auto">
            <a:xfrm>
              <a:off x="3071802" y="3714752"/>
              <a:ext cx="3000396" cy="1588"/>
            </a:xfrm>
            <a:prstGeom prst="line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26635" name="Straight Connector 17"/>
            <p:cNvCxnSpPr>
              <a:cxnSpLocks noChangeShapeType="1"/>
            </p:cNvCxnSpPr>
            <p:nvPr/>
          </p:nvCxnSpPr>
          <p:spPr bwMode="auto">
            <a:xfrm>
              <a:off x="3357554" y="3143248"/>
              <a:ext cx="2357454" cy="1"/>
            </a:xfrm>
            <a:prstGeom prst="line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/>
            </a:ln>
          </p:spPr>
        </p:cxnSp>
        <p:sp>
          <p:nvSpPr>
            <p:cNvPr id="26636" name="TextBox 19"/>
            <p:cNvSpPr txBox="1">
              <a:spLocks noChangeArrowheads="1"/>
            </p:cNvSpPr>
            <p:nvPr/>
          </p:nvSpPr>
          <p:spPr bwMode="auto">
            <a:xfrm>
              <a:off x="3643306" y="2012944"/>
              <a:ext cx="1785950" cy="34163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marL="609600" indent="-609600" algn="ctr" rtl="1"/>
              <a:r>
                <a:rPr lang="fa-IR" b="1">
                  <a:latin typeface="Calibri" pitchFamily="34" charset="0"/>
                  <a:cs typeface="B Zar" pitchFamily="2" charset="-78"/>
                </a:rPr>
                <a:t>اخلاقی</a:t>
              </a:r>
            </a:p>
            <a:p>
              <a:pPr marL="609600" indent="-609600" algn="ctr" rtl="1"/>
              <a:r>
                <a:rPr lang="fa-IR" b="1">
                  <a:latin typeface="Calibri" pitchFamily="34" charset="0"/>
                  <a:cs typeface="B Zar" pitchFamily="2" charset="-78"/>
                </a:rPr>
                <a:t>اعتقادی</a:t>
              </a:r>
            </a:p>
            <a:p>
              <a:pPr marL="609600" indent="-609600" algn="ctr" rtl="1"/>
              <a:r>
                <a:rPr lang="fa-IR" b="1">
                  <a:latin typeface="Calibri" pitchFamily="34" charset="0"/>
                  <a:cs typeface="B Zar" pitchFamily="2" charset="-78"/>
                </a:rPr>
                <a:t>اجتماعي</a:t>
              </a:r>
            </a:p>
            <a:p>
              <a:pPr marL="609600" indent="-609600" algn="ctr" rtl="1"/>
              <a:r>
                <a:rPr lang="fa-IR" b="1">
                  <a:latin typeface="Calibri" pitchFamily="34" charset="0"/>
                  <a:cs typeface="B Zar" pitchFamily="2" charset="-78"/>
                </a:rPr>
                <a:t>خانوادگي</a:t>
              </a:r>
            </a:p>
            <a:p>
              <a:pPr marL="609600" indent="-609600" algn="ctr" rtl="1"/>
              <a:r>
                <a:rPr lang="fa-IR" b="1">
                  <a:latin typeface="Calibri" pitchFamily="34" charset="0"/>
                  <a:cs typeface="B Zar" pitchFamily="2" charset="-78"/>
                </a:rPr>
                <a:t>مادي و مالي</a:t>
              </a:r>
            </a:p>
            <a:p>
              <a:pPr marL="609600" indent="-609600" algn="ctr" rtl="1"/>
              <a:r>
                <a:rPr lang="fa-IR" b="1">
                  <a:latin typeface="Calibri" pitchFamily="34" charset="0"/>
                  <a:cs typeface="B Zar" pitchFamily="2" charset="-78"/>
                </a:rPr>
                <a:t>عقلي</a:t>
              </a:r>
            </a:p>
            <a:p>
              <a:pPr marL="609600" indent="-609600" algn="ctr" rtl="1"/>
              <a:r>
                <a:rPr lang="fa-IR" b="1">
                  <a:latin typeface="Calibri" pitchFamily="34" charset="0"/>
                  <a:cs typeface="B Zar" pitchFamily="2" charset="-78"/>
                </a:rPr>
                <a:t>رواني</a:t>
              </a:r>
            </a:p>
            <a:p>
              <a:pPr marL="609600" indent="-609600" algn="ctr" rtl="1"/>
              <a:r>
                <a:rPr lang="fa-IR" b="1">
                  <a:latin typeface="Calibri" pitchFamily="34" charset="0"/>
                  <a:cs typeface="B Zar" pitchFamily="2" charset="-78"/>
                </a:rPr>
                <a:t>عاطفي</a:t>
              </a:r>
            </a:p>
            <a:p>
              <a:pPr marL="609600" indent="-609600" algn="ctr" rtl="1"/>
              <a:r>
                <a:rPr lang="fa-IR" b="1">
                  <a:latin typeface="Calibri" pitchFamily="34" charset="0"/>
                  <a:cs typeface="B Zar" pitchFamily="2" charset="-78"/>
                </a:rPr>
                <a:t>جنسي</a:t>
              </a:r>
              <a:endParaRPr lang="en-US">
                <a:latin typeface="Calibri" pitchFamily="34" charset="0"/>
              </a:endParaRPr>
            </a:p>
            <a:p>
              <a:pPr marL="609600" indent="-609600" algn="ctr" rtl="1"/>
              <a:r>
                <a:rPr lang="fa-IR" b="1">
                  <a:latin typeface="Calibri" pitchFamily="34" charset="0"/>
                  <a:cs typeface="B Zar" pitchFamily="2" charset="-78"/>
                </a:rPr>
                <a:t>جسمی</a:t>
              </a:r>
            </a:p>
            <a:p>
              <a:pPr marL="609600" indent="-609600" algn="ctr" rtl="1"/>
              <a:endParaRPr lang="fa-IR" b="1">
                <a:latin typeface="Calibri" pitchFamily="34" charset="0"/>
                <a:cs typeface="B Zar" pitchFamily="2" charset="-78"/>
              </a:endParaRPr>
            </a:p>
            <a:p>
              <a:pPr marL="609600" indent="-609600" algn="ctr" rtl="1"/>
              <a:endParaRPr lang="fa-IR" b="1">
                <a:latin typeface="Calibri" pitchFamily="34" charset="0"/>
                <a:cs typeface="B Zar" pitchFamily="2" charset="-78"/>
              </a:endParaRPr>
            </a:p>
          </p:txBody>
        </p:sp>
        <p:cxnSp>
          <p:nvCxnSpPr>
            <p:cNvPr id="26637" name="Straight Connector 22"/>
            <p:cNvCxnSpPr>
              <a:cxnSpLocks noChangeShapeType="1"/>
            </p:cNvCxnSpPr>
            <p:nvPr/>
          </p:nvCxnSpPr>
          <p:spPr bwMode="auto">
            <a:xfrm rot="10800000">
              <a:off x="2571736" y="4570419"/>
              <a:ext cx="4000528" cy="1588"/>
            </a:xfrm>
            <a:prstGeom prst="line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26638" name="Straight Connector 24"/>
            <p:cNvCxnSpPr>
              <a:cxnSpLocks noChangeShapeType="1"/>
            </p:cNvCxnSpPr>
            <p:nvPr/>
          </p:nvCxnSpPr>
          <p:spPr bwMode="auto">
            <a:xfrm rot="10800000">
              <a:off x="2786050" y="4286256"/>
              <a:ext cx="3571900" cy="1588"/>
            </a:xfrm>
            <a:prstGeom prst="line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26639" name="Straight Connector 28"/>
            <p:cNvCxnSpPr>
              <a:cxnSpLocks noChangeShapeType="1"/>
            </p:cNvCxnSpPr>
            <p:nvPr/>
          </p:nvCxnSpPr>
          <p:spPr bwMode="auto">
            <a:xfrm rot="10800000">
              <a:off x="2928926" y="4000504"/>
              <a:ext cx="3286148" cy="1588"/>
            </a:xfrm>
            <a:prstGeom prst="line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26640" name="Straight Connector 31"/>
            <p:cNvCxnSpPr>
              <a:cxnSpLocks noChangeShapeType="1"/>
            </p:cNvCxnSpPr>
            <p:nvPr/>
          </p:nvCxnSpPr>
          <p:spPr bwMode="auto">
            <a:xfrm rot="10800000">
              <a:off x="3286116" y="3429000"/>
              <a:ext cx="2643206" cy="1588"/>
            </a:xfrm>
            <a:prstGeom prst="line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26641" name="Straight Connector 33"/>
            <p:cNvCxnSpPr>
              <a:cxnSpLocks noChangeShapeType="1"/>
            </p:cNvCxnSpPr>
            <p:nvPr/>
          </p:nvCxnSpPr>
          <p:spPr bwMode="auto">
            <a:xfrm rot="10800000">
              <a:off x="3571870" y="2857496"/>
              <a:ext cx="2000262" cy="1588"/>
            </a:xfrm>
            <a:prstGeom prst="line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26642" name="Straight Connector 38"/>
            <p:cNvCxnSpPr>
              <a:cxnSpLocks noChangeShapeType="1"/>
            </p:cNvCxnSpPr>
            <p:nvPr/>
          </p:nvCxnSpPr>
          <p:spPr bwMode="auto">
            <a:xfrm rot="10800000">
              <a:off x="3714744" y="2571744"/>
              <a:ext cx="1714512" cy="1588"/>
            </a:xfrm>
            <a:prstGeom prst="line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26643" name="Straight Connector 40"/>
            <p:cNvCxnSpPr>
              <a:cxnSpLocks noChangeShapeType="1"/>
            </p:cNvCxnSpPr>
            <p:nvPr/>
          </p:nvCxnSpPr>
          <p:spPr bwMode="auto">
            <a:xfrm rot="10800000">
              <a:off x="3929058" y="2284403"/>
              <a:ext cx="1357322" cy="1588"/>
            </a:xfrm>
            <a:prstGeom prst="line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/>
            </a:ln>
          </p:spPr>
        </p:cxnSp>
      </p:grpSp>
      <p:sp>
        <p:nvSpPr>
          <p:cNvPr id="44" name="Up Arrow 43"/>
          <p:cNvSpPr>
            <a:spLocks noChangeArrowheads="1"/>
          </p:cNvSpPr>
          <p:nvPr/>
        </p:nvSpPr>
        <p:spPr bwMode="auto">
          <a:xfrm>
            <a:off x="3000375" y="5143500"/>
            <a:ext cx="3571875" cy="1000125"/>
          </a:xfrm>
          <a:prstGeom prst="upArrow">
            <a:avLst>
              <a:gd name="adj1" fmla="val 50000"/>
              <a:gd name="adj2" fmla="val 50000"/>
            </a:avLst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algn="ctr"/>
            <a:r>
              <a:rPr lang="fa-IR" sz="2800">
                <a:latin typeface="Calibri" pitchFamily="34" charset="0"/>
                <a:cs typeface="B Titr" pitchFamily="2" charset="-78"/>
              </a:rPr>
              <a:t>مناسبت</a:t>
            </a:r>
          </a:p>
          <a:p>
            <a:pPr algn="ctr" rtl="1"/>
            <a:r>
              <a:rPr lang="fa-IR">
                <a:latin typeface="Calibri" pitchFamily="34" charset="0"/>
                <a:cs typeface="B Titr" pitchFamily="2" charset="-78"/>
              </a:rPr>
              <a:t>(سلامت-توان)</a:t>
            </a:r>
            <a:endParaRPr lang="en-US">
              <a:latin typeface="Calibri" pitchFamily="34" charset="0"/>
            </a:endParaRPr>
          </a:p>
          <a:p>
            <a:endParaRPr lang="en-US">
              <a:latin typeface="Comic Sans MS" pitchFamily="66" charset="0"/>
            </a:endParaRPr>
          </a:p>
        </p:txBody>
      </p:sp>
      <p:sp>
        <p:nvSpPr>
          <p:cNvPr id="45" name="Left Arrow 44"/>
          <p:cNvSpPr>
            <a:spLocks noChangeArrowheads="1"/>
          </p:cNvSpPr>
          <p:nvPr/>
        </p:nvSpPr>
        <p:spPr bwMode="auto">
          <a:xfrm>
            <a:off x="6324600" y="2895600"/>
            <a:ext cx="2571750" cy="1143000"/>
          </a:xfrm>
          <a:prstGeom prst="leftArrow">
            <a:avLst>
              <a:gd name="adj1" fmla="val 50000"/>
              <a:gd name="adj2" fmla="val 50000"/>
            </a:avLst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algn="r" rtl="1"/>
            <a:r>
              <a:rPr lang="fa-IR" sz="2800">
                <a:latin typeface="Calibri" pitchFamily="34" charset="0"/>
                <a:cs typeface="B Titr" pitchFamily="2" charset="-78"/>
              </a:rPr>
              <a:t>كفايت</a:t>
            </a:r>
            <a:r>
              <a:rPr lang="fa-IR" sz="1600">
                <a:latin typeface="Calibri" pitchFamily="34" charset="0"/>
                <a:cs typeface="B Titr" pitchFamily="2" charset="-78"/>
              </a:rPr>
              <a:t>(بلوغ- استقلال)</a:t>
            </a:r>
            <a:endParaRPr lang="en-US" sz="1600">
              <a:latin typeface="Comic Sans MS" pitchFamily="66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1000"/>
                                        <p:tgtEl>
                                          <p:spTgt spid="348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818" grpId="0"/>
      <p:bldP spid="9" grpId="0" animBg="1"/>
      <p:bldP spid="44" grpId="0" animBg="1"/>
      <p:bldP spid="45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6870700" cy="755650"/>
          </a:xfrm>
        </p:spPr>
        <p:txBody>
          <a:bodyPr/>
          <a:lstStyle/>
          <a:p>
            <a:r>
              <a:rPr lang="fa-IR" sz="4000">
                <a:solidFill>
                  <a:srgbClr val="0066FF"/>
                </a:solidFill>
                <a:cs typeface="B Titr" pitchFamily="2" charset="-78"/>
              </a:rPr>
              <a:t>فرمول ازدواج</a:t>
            </a:r>
            <a:endParaRPr lang="en-US" sz="4000">
              <a:solidFill>
                <a:srgbClr val="0066FF"/>
              </a:solidFill>
              <a:cs typeface="B Titr" pitchFamily="2" charset="-78"/>
            </a:endParaRPr>
          </a:p>
        </p:txBody>
      </p:sp>
      <p:sp>
        <p:nvSpPr>
          <p:cNvPr id="358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125538"/>
            <a:ext cx="8382000" cy="5732462"/>
          </a:xfrm>
        </p:spPr>
        <p:txBody>
          <a:bodyPr/>
          <a:lstStyle/>
          <a:p>
            <a:pPr marL="609600" indent="-609600" algn="r" rtl="1">
              <a:lnSpc>
                <a:spcPct val="80000"/>
              </a:lnSpc>
              <a:buFontTx/>
              <a:buAutoNum type="arabicParenR" startAt="2"/>
            </a:pPr>
            <a:r>
              <a:rPr lang="fa-IR" b="1" dirty="0">
                <a:solidFill>
                  <a:srgbClr val="FF0000"/>
                </a:solidFill>
                <a:cs typeface="B Zar" pitchFamily="2" charset="-78"/>
              </a:rPr>
              <a:t>1. پسند اولیه (تهییج جسمی -جنسی -روانی </a:t>
            </a:r>
            <a:r>
              <a:rPr lang="ar-SA" b="1" dirty="0">
                <a:solidFill>
                  <a:srgbClr val="FF0000"/>
                </a:solidFill>
                <a:cs typeface="B Zar" pitchFamily="2" charset="-78"/>
              </a:rPr>
              <a:t>–</a:t>
            </a:r>
            <a:r>
              <a:rPr lang="fa-IR" b="1" dirty="0">
                <a:solidFill>
                  <a:srgbClr val="FF0000"/>
                </a:solidFill>
                <a:cs typeface="B Zar" pitchFamily="2" charset="-78"/>
              </a:rPr>
              <a:t>عاطفی) </a:t>
            </a:r>
            <a:r>
              <a:rPr lang="fa-IR" sz="2000" b="1" dirty="0">
                <a:cs typeface="B Zar" pitchFamily="2" charset="-78"/>
              </a:rPr>
              <a:t>ظاهر ، تیپ، رفتار، گفتار،شخصیت</a:t>
            </a:r>
          </a:p>
          <a:p>
            <a:pPr marL="609600" indent="-609600" algn="r" rtl="1">
              <a:lnSpc>
                <a:spcPct val="80000"/>
              </a:lnSpc>
              <a:buFontTx/>
              <a:buAutoNum type="arabicParenR" startAt="2"/>
            </a:pPr>
            <a:r>
              <a:rPr lang="fa-IR" b="1" dirty="0">
                <a:solidFill>
                  <a:srgbClr val="FF0000"/>
                </a:solidFill>
                <a:cs typeface="B Zar" pitchFamily="2" charset="-78"/>
              </a:rPr>
              <a:t>2. تطابق داشتن(همانند بودن) </a:t>
            </a:r>
          </a:p>
          <a:p>
            <a:pPr marL="609600" indent="-609600" algn="r" rtl="1">
              <a:lnSpc>
                <a:spcPct val="80000"/>
              </a:lnSpc>
              <a:buFont typeface="Arial" pitchFamily="34" charset="0"/>
              <a:buNone/>
            </a:pPr>
            <a:r>
              <a:rPr lang="fa-IR" b="1" dirty="0">
                <a:solidFill>
                  <a:srgbClr val="FF0000"/>
                </a:solidFill>
                <a:cs typeface="B Zar" pitchFamily="2" charset="-78"/>
              </a:rPr>
              <a:t>             </a:t>
            </a:r>
            <a:r>
              <a:rPr lang="fa-IR" sz="2000" b="1" dirty="0">
                <a:cs typeface="B Zar" pitchFamily="2" charset="-78"/>
              </a:rPr>
              <a:t>مذهب </a:t>
            </a:r>
            <a:r>
              <a:rPr lang="ar-SA" sz="2000" b="1" dirty="0">
                <a:cs typeface="B Zar" pitchFamily="2" charset="-78"/>
              </a:rPr>
              <a:t>–</a:t>
            </a:r>
            <a:r>
              <a:rPr lang="fa-IR" sz="2000" b="1" dirty="0">
                <a:cs typeface="B Zar" pitchFamily="2" charset="-78"/>
              </a:rPr>
              <a:t>زبان-فرهنگ- قومیت</a:t>
            </a:r>
          </a:p>
          <a:p>
            <a:pPr marL="609600" indent="-609600" algn="r" rtl="1">
              <a:lnSpc>
                <a:spcPct val="80000"/>
              </a:lnSpc>
              <a:buFontTx/>
              <a:buAutoNum type="arabicParenR" startAt="2"/>
            </a:pPr>
            <a:endParaRPr lang="fa-IR" sz="1800" b="1" dirty="0">
              <a:cs typeface="B Zar" pitchFamily="2" charset="-78"/>
            </a:endParaRPr>
          </a:p>
          <a:p>
            <a:pPr marL="609600" indent="-609600" algn="r" rtl="1">
              <a:lnSpc>
                <a:spcPct val="80000"/>
              </a:lnSpc>
              <a:buFont typeface="Calibri" pitchFamily="34" charset="0"/>
              <a:buAutoNum type="arabicParenR" startAt="4"/>
            </a:pPr>
            <a:r>
              <a:rPr lang="fa-IR" b="1" dirty="0">
                <a:solidFill>
                  <a:srgbClr val="FF0000"/>
                </a:solidFill>
                <a:cs typeface="B Zar" pitchFamily="2" charset="-78"/>
              </a:rPr>
              <a:t>3. تناسب داشتن(جوربودن) </a:t>
            </a:r>
          </a:p>
          <a:p>
            <a:pPr marL="609600" indent="-609600" algn="r" rtl="1">
              <a:lnSpc>
                <a:spcPct val="80000"/>
              </a:lnSpc>
            </a:pPr>
            <a:endParaRPr lang="fa-IR" sz="500" u="sng" dirty="0">
              <a:solidFill>
                <a:srgbClr val="0066FF"/>
              </a:solidFill>
              <a:cs typeface="B Titr" pitchFamily="2" charset="-78"/>
            </a:endParaRPr>
          </a:p>
          <a:p>
            <a:pPr marL="609600" indent="-609600" algn="r" rtl="1">
              <a:lnSpc>
                <a:spcPct val="80000"/>
              </a:lnSpc>
              <a:buFont typeface="Wingdings" pitchFamily="2" charset="2"/>
              <a:buChar char="ü"/>
            </a:pPr>
            <a:r>
              <a:rPr lang="fa-IR" sz="2000" b="1" dirty="0">
                <a:cs typeface="B Zar" pitchFamily="2" charset="-78"/>
              </a:rPr>
              <a:t>ظاهر</a:t>
            </a:r>
          </a:p>
          <a:p>
            <a:pPr marL="609600" indent="-609600" algn="r" rtl="1">
              <a:lnSpc>
                <a:spcPct val="80000"/>
              </a:lnSpc>
              <a:buFont typeface="Wingdings" pitchFamily="2" charset="2"/>
              <a:buChar char="ü"/>
            </a:pPr>
            <a:r>
              <a:rPr lang="fa-IR" sz="2000" b="1" dirty="0">
                <a:cs typeface="B Zar" pitchFamily="2" charset="-78"/>
              </a:rPr>
              <a:t> تحصیلات</a:t>
            </a:r>
          </a:p>
          <a:p>
            <a:pPr marL="609600" indent="-609600" algn="r" rtl="1">
              <a:lnSpc>
                <a:spcPct val="80000"/>
              </a:lnSpc>
              <a:buFont typeface="Wingdings" pitchFamily="2" charset="2"/>
              <a:buChar char="ü"/>
            </a:pPr>
            <a:r>
              <a:rPr lang="fa-IR" sz="2000" b="1" dirty="0">
                <a:cs typeface="B Zar" pitchFamily="2" charset="-78"/>
              </a:rPr>
              <a:t> سنی </a:t>
            </a:r>
          </a:p>
          <a:p>
            <a:pPr marL="609600" indent="-609600" algn="r" rtl="1">
              <a:lnSpc>
                <a:spcPct val="80000"/>
              </a:lnSpc>
              <a:buFont typeface="Wingdings" pitchFamily="2" charset="2"/>
              <a:buChar char="ü"/>
            </a:pPr>
            <a:r>
              <a:rPr lang="fa-IR" sz="2000" b="1" dirty="0">
                <a:cs typeface="B Zar" pitchFamily="2" charset="-78"/>
              </a:rPr>
              <a:t>خانوادگی </a:t>
            </a:r>
          </a:p>
          <a:p>
            <a:pPr marL="609600" indent="-609600" algn="r" rtl="1">
              <a:lnSpc>
                <a:spcPct val="80000"/>
              </a:lnSpc>
              <a:buFont typeface="Wingdings" pitchFamily="2" charset="2"/>
              <a:buChar char="ü"/>
            </a:pPr>
            <a:r>
              <a:rPr lang="fa-IR" sz="2000" b="1" dirty="0">
                <a:cs typeface="B Zar" pitchFamily="2" charset="-78"/>
              </a:rPr>
              <a:t>شغلی و مالی</a:t>
            </a:r>
          </a:p>
          <a:p>
            <a:pPr marL="609600" indent="-609600" algn="r" rtl="1">
              <a:lnSpc>
                <a:spcPct val="80000"/>
              </a:lnSpc>
              <a:buFont typeface="Wingdings" pitchFamily="2" charset="2"/>
              <a:buChar char="ü"/>
            </a:pPr>
            <a:r>
              <a:rPr lang="fa-IR" sz="2000" b="1" dirty="0">
                <a:cs typeface="B Zar" pitchFamily="2" charset="-78"/>
              </a:rPr>
              <a:t>شخصیتی</a:t>
            </a:r>
          </a:p>
          <a:p>
            <a:pPr marL="609600" indent="-609600" algn="r" rtl="1">
              <a:lnSpc>
                <a:spcPct val="80000"/>
              </a:lnSpc>
              <a:buFont typeface="Wingdings" pitchFamily="2" charset="2"/>
              <a:buChar char="ü"/>
            </a:pPr>
            <a:r>
              <a:rPr lang="fa-IR" sz="2000" b="1" dirty="0">
                <a:cs typeface="B Zar" pitchFamily="2" charset="-78"/>
              </a:rPr>
              <a:t>فکری و عقلانی</a:t>
            </a:r>
          </a:p>
          <a:p>
            <a:pPr marL="609600" indent="-609600" algn="r" rtl="1">
              <a:lnSpc>
                <a:spcPct val="80000"/>
              </a:lnSpc>
              <a:buFont typeface="Wingdings" pitchFamily="2" charset="2"/>
              <a:buChar char="ü"/>
            </a:pPr>
            <a:r>
              <a:rPr lang="fa-IR" sz="2000" b="1" dirty="0">
                <a:cs typeface="B Zar" pitchFamily="2" charset="-78"/>
              </a:rPr>
              <a:t>موقعیتی طبقاتی </a:t>
            </a:r>
          </a:p>
          <a:p>
            <a:pPr marL="609600" indent="-609600" algn="r" rtl="1">
              <a:lnSpc>
                <a:spcPct val="80000"/>
              </a:lnSpc>
              <a:buFont typeface="Wingdings" pitchFamily="2" charset="2"/>
              <a:buChar char="ü"/>
            </a:pPr>
            <a:r>
              <a:rPr lang="fa-IR" sz="2000" b="1" dirty="0">
                <a:cs typeface="B Zar" pitchFamily="2" charset="-78"/>
              </a:rPr>
              <a:t>علایق-عقاید-عواطف</a:t>
            </a:r>
          </a:p>
          <a:p>
            <a:pPr marL="609600" indent="-609600" algn="r" rtl="1">
              <a:lnSpc>
                <a:spcPct val="80000"/>
              </a:lnSpc>
              <a:buFont typeface="Wingdings" pitchFamily="2" charset="2"/>
              <a:buChar char="ü"/>
            </a:pPr>
            <a:r>
              <a:rPr lang="fa-IR" sz="2000" b="1" dirty="0">
                <a:cs typeface="B Zar" pitchFamily="2" charset="-78"/>
              </a:rPr>
              <a:t>ظرفیتی</a:t>
            </a:r>
            <a:endParaRPr lang="en-US" sz="2000" dirty="0">
              <a:cs typeface="B Zar" pitchFamily="2" charset="-78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58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358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358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358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3584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" dur="500"/>
                                        <p:tgtEl>
                                          <p:spTgt spid="3584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7" dur="500"/>
                                        <p:tgtEl>
                                          <p:spTgt spid="3584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2" dur="500"/>
                                        <p:tgtEl>
                                          <p:spTgt spid="3584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7" dur="500"/>
                                        <p:tgtEl>
                                          <p:spTgt spid="3584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2" dur="500"/>
                                        <p:tgtEl>
                                          <p:spTgt spid="3584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7" dur="500"/>
                                        <p:tgtEl>
                                          <p:spTgt spid="3584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2" dur="500"/>
                                        <p:tgtEl>
                                          <p:spTgt spid="3584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7" dur="500"/>
                                        <p:tgtEl>
                                          <p:spTgt spid="3584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2" dur="500"/>
                                        <p:tgtEl>
                                          <p:spTgt spid="3584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84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BIT1058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4643438" cy="6858000"/>
          </a:xfrm>
          <a:prstGeom prst="rect">
            <a:avLst/>
          </a:prstGeom>
          <a:noFill/>
        </p:spPr>
      </p:pic>
      <p:sp>
        <p:nvSpPr>
          <p:cNvPr id="3" name="Rectangle 2"/>
          <p:cNvSpPr/>
          <p:nvPr/>
        </p:nvSpPr>
        <p:spPr>
          <a:xfrm>
            <a:off x="3425692" y="1857364"/>
            <a:ext cx="471820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a-IR" sz="28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cs typeface="B Jadid" pitchFamily="2" charset="-78"/>
              </a:rPr>
              <a:t>ضرورت آموزش پیش از ازدواج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488950"/>
          </a:xfrm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fa-IR" sz="4000">
                <a:solidFill>
                  <a:srgbClr val="0066FF"/>
                </a:solidFill>
                <a:cs typeface="B Titr" pitchFamily="2" charset="-78"/>
              </a:rPr>
              <a:t>فرمول ازدواج</a:t>
            </a:r>
            <a:endParaRPr lang="en-US" sz="4000">
              <a:solidFill>
                <a:srgbClr val="0066FF"/>
              </a:solidFill>
              <a:cs typeface="B Titr" pitchFamily="2" charset="-78"/>
            </a:endParaRPr>
          </a:p>
        </p:txBody>
      </p:sp>
      <p:sp>
        <p:nvSpPr>
          <p:cNvPr id="286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9750" y="981075"/>
            <a:ext cx="7777163" cy="5876925"/>
          </a:xfrm>
        </p:spPr>
        <p:txBody>
          <a:bodyPr/>
          <a:lstStyle/>
          <a:p>
            <a:pPr marL="609600" indent="-609600" algn="r" rtl="1">
              <a:lnSpc>
                <a:spcPct val="80000"/>
              </a:lnSpc>
              <a:buFontTx/>
              <a:buAutoNum type="arabicParenR" startAt="5"/>
            </a:pPr>
            <a:r>
              <a:rPr lang="fa-IR" b="1" dirty="0">
                <a:solidFill>
                  <a:schemeClr val="hlink"/>
                </a:solidFill>
                <a:cs typeface="B Zar" pitchFamily="2" charset="-78"/>
              </a:rPr>
              <a:t>4. توافق داشتن (تفکر- تصمیم وتعهد)</a:t>
            </a:r>
            <a:r>
              <a:rPr lang="fa-IR" sz="2800" b="1" dirty="0">
                <a:cs typeface="B Zar" pitchFamily="2" charset="-78"/>
              </a:rPr>
              <a:t>                                                                      داشتن قول وقرار و برنامه راجع به موضوعات مشترکی مثل کار کردن همسریا نوع شغل وی- ادامه تحصیل- روابط با دوستان و خانواده-خرج ومخارج-مالکیت-مدیریت مالی- بچه دارشدن- تفریحات- تغییرات- مواجه با مشکلات</a:t>
            </a:r>
          </a:p>
          <a:p>
            <a:pPr marL="609600" indent="-609600" algn="r" rtl="1">
              <a:lnSpc>
                <a:spcPct val="80000"/>
              </a:lnSpc>
              <a:buFontTx/>
              <a:buAutoNum type="arabicParenR" startAt="5"/>
            </a:pPr>
            <a:r>
              <a:rPr lang="fa-IR" b="1" dirty="0">
                <a:solidFill>
                  <a:schemeClr val="hlink"/>
                </a:solidFill>
                <a:cs typeface="B Zar" pitchFamily="2" charset="-78"/>
              </a:rPr>
              <a:t>5. تفاهم داشتن</a:t>
            </a:r>
            <a:r>
              <a:rPr lang="fa-IR" sz="2800" b="1" dirty="0">
                <a:cs typeface="B Zar" pitchFamily="2" charset="-78"/>
              </a:rPr>
              <a:t>                                                                                                           (دیدن تفاوتها و مشکلات موجودو احتمالی، پذیرش وکنار آمدن با آنها- توافق بر سر تفاوتها)</a:t>
            </a:r>
          </a:p>
          <a:p>
            <a:pPr marL="609600" indent="-609600" algn="r" rtl="1">
              <a:lnSpc>
                <a:spcPct val="80000"/>
              </a:lnSpc>
              <a:buFontTx/>
              <a:buAutoNum type="arabicParenR" startAt="5"/>
            </a:pPr>
            <a:r>
              <a:rPr lang="fa-IR" b="1" dirty="0">
                <a:solidFill>
                  <a:schemeClr val="hlink"/>
                </a:solidFill>
                <a:cs typeface="B Zar" pitchFamily="2" charset="-78"/>
              </a:rPr>
              <a:t>6. داشتن ظرفیت تطبیق و تغییر</a:t>
            </a:r>
            <a:r>
              <a:rPr lang="fa-IR" sz="2800" b="1" dirty="0">
                <a:cs typeface="B Zar" pitchFamily="2" charset="-78"/>
              </a:rPr>
              <a:t> (یادگیری و رشد)</a:t>
            </a:r>
            <a:r>
              <a:rPr lang="fa-IR" sz="2400" b="1" dirty="0">
                <a:cs typeface="B Zar" pitchFamily="2" charset="-78"/>
              </a:rPr>
              <a:t>   </a:t>
            </a:r>
          </a:p>
          <a:p>
            <a:pPr marL="609600" indent="-609600" algn="r" rtl="1">
              <a:lnSpc>
                <a:spcPct val="80000"/>
              </a:lnSpc>
              <a:buFontTx/>
              <a:buNone/>
            </a:pPr>
            <a:r>
              <a:rPr lang="fa-IR" sz="2400" b="1" dirty="0">
                <a:cs typeface="B Zar" pitchFamily="2" charset="-78"/>
              </a:rPr>
              <a:t>                                                                                                                                                  </a:t>
            </a:r>
            <a:r>
              <a:rPr lang="fa-IR" sz="2400" b="1" dirty="0">
                <a:solidFill>
                  <a:schemeClr val="folHlink"/>
                </a:solidFill>
                <a:cs typeface="B Zar" pitchFamily="2" charset="-78"/>
              </a:rPr>
              <a:t>4</a:t>
            </a:r>
            <a:r>
              <a:rPr lang="fa-IR" sz="2800" b="1" dirty="0">
                <a:solidFill>
                  <a:schemeClr val="folHlink"/>
                </a:solidFill>
                <a:cs typeface="B Zar" pitchFamily="2" charset="-78"/>
              </a:rPr>
              <a:t>مورد اول دارایی شما محسوب می شوند که به شما اطمینان و آرامش می دهداما 2 موردآخر حکم سرمایه گذاری را دارند لذا می تواند با ایجاد ارزش افزوده به رشد شما بیانجامد یا ریسک زیادی در پی داشته باشد.</a:t>
            </a:r>
            <a:endParaRPr lang="en-US" sz="2800" b="1" dirty="0">
              <a:solidFill>
                <a:schemeClr val="folHlink"/>
              </a:solidFill>
              <a:cs typeface="B Zar" pitchFamily="2" charset="-78"/>
            </a:endParaRPr>
          </a:p>
        </p:txBody>
      </p:sp>
    </p:spTree>
  </p:cSld>
  <p:clrMapOvr>
    <a:masterClrMapping/>
  </p:clrMapOvr>
  <p:transition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214414" y="0"/>
            <a:ext cx="7205686" cy="1052513"/>
          </a:xfrm>
        </p:spPr>
        <p:txBody>
          <a:bodyPr>
            <a:noAutofit/>
          </a:bodyPr>
          <a:lstStyle/>
          <a:p>
            <a:pPr algn="r"/>
            <a:r>
              <a:rPr lang="fa-IR" sz="4800" dirty="0">
                <a:solidFill>
                  <a:srgbClr val="C00000"/>
                </a:solidFill>
                <a:cs typeface="B Titr" pitchFamily="2" charset="-78"/>
              </a:rPr>
              <a:t>                مراحل ازدواج</a:t>
            </a:r>
            <a:endParaRPr lang="en-US" sz="4800" dirty="0">
              <a:solidFill>
                <a:srgbClr val="C00000"/>
              </a:solidFill>
              <a:cs typeface="B Titr" pitchFamily="2" charset="-78"/>
            </a:endParaRP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900113" y="1052513"/>
            <a:ext cx="7200900" cy="4248150"/>
          </a:xfrm>
        </p:spPr>
        <p:txBody>
          <a:bodyPr/>
          <a:lstStyle/>
          <a:p>
            <a:pPr algn="r" rtl="1">
              <a:lnSpc>
                <a:spcPct val="300000"/>
              </a:lnSpc>
            </a:pPr>
            <a:r>
              <a:rPr lang="fa-IR" dirty="0">
                <a:solidFill>
                  <a:schemeClr val="accent6">
                    <a:lumMod val="75000"/>
                  </a:schemeClr>
                </a:solidFill>
                <a:cs typeface="B Titr" pitchFamily="2" charset="-78"/>
              </a:rPr>
              <a:t>تک مرحله ای</a:t>
            </a:r>
          </a:p>
          <a:p>
            <a:pPr algn="r" rtl="1">
              <a:lnSpc>
                <a:spcPct val="300000"/>
              </a:lnSpc>
            </a:pPr>
            <a:r>
              <a:rPr lang="fa-IR" dirty="0">
                <a:solidFill>
                  <a:schemeClr val="accent6">
                    <a:lumMod val="75000"/>
                  </a:schemeClr>
                </a:solidFill>
                <a:cs typeface="B Titr" pitchFamily="2" charset="-78"/>
              </a:rPr>
              <a:t>فرایندی(گام به گام)</a:t>
            </a:r>
          </a:p>
          <a:p>
            <a:pPr algn="r" rtl="1">
              <a:lnSpc>
                <a:spcPct val="300000"/>
              </a:lnSpc>
              <a:buFontTx/>
              <a:buNone/>
            </a:pPr>
            <a:endParaRPr lang="en-US" dirty="0"/>
          </a:p>
        </p:txBody>
      </p:sp>
    </p:spTree>
  </p:cSld>
  <p:clrMapOvr>
    <a:masterClrMapping/>
  </p:clrMapOvr>
  <p:transition spd="slow">
    <p:comb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067175" y="0"/>
            <a:ext cx="4352925" cy="1052513"/>
          </a:xfrm>
        </p:spPr>
        <p:txBody>
          <a:bodyPr/>
          <a:lstStyle/>
          <a:p>
            <a:pPr algn="r" rtl="1"/>
            <a:r>
              <a:rPr lang="fa-IR" sz="3600">
                <a:solidFill>
                  <a:schemeClr val="hlink"/>
                </a:solidFill>
                <a:cs typeface="B Titr" pitchFamily="2" charset="-78"/>
              </a:rPr>
              <a:t>مراحل ازدواج گام به گام:</a:t>
            </a:r>
            <a:endParaRPr lang="en-US" sz="3600">
              <a:solidFill>
                <a:schemeClr val="hlink"/>
              </a:solidFill>
              <a:cs typeface="B Titr" pitchFamily="2" charset="-78"/>
            </a:endParaRP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900113" y="1052513"/>
            <a:ext cx="6985000" cy="4248150"/>
          </a:xfrm>
        </p:spPr>
        <p:txBody>
          <a:bodyPr/>
          <a:lstStyle/>
          <a:p>
            <a:pPr marL="533400" indent="-533400" algn="r" rtl="1">
              <a:lnSpc>
                <a:spcPct val="90000"/>
              </a:lnSpc>
              <a:buFontTx/>
              <a:buAutoNum type="arabicPeriod"/>
            </a:pPr>
            <a:r>
              <a:rPr lang="fa-IR" sz="2800" dirty="0">
                <a:cs typeface="B Titr" pitchFamily="2" charset="-78"/>
              </a:rPr>
              <a:t>آمادگي</a:t>
            </a:r>
          </a:p>
          <a:p>
            <a:pPr marL="533400" indent="-533400" algn="r" rtl="1">
              <a:lnSpc>
                <a:spcPct val="90000"/>
              </a:lnSpc>
              <a:buFontTx/>
              <a:buAutoNum type="arabicPeriod"/>
            </a:pPr>
            <a:endParaRPr lang="fa-IR" sz="2800" dirty="0">
              <a:cs typeface="B Titr" pitchFamily="2" charset="-78"/>
            </a:endParaRPr>
          </a:p>
          <a:p>
            <a:pPr marL="533400" indent="-533400" algn="r" rtl="1">
              <a:lnSpc>
                <a:spcPct val="90000"/>
              </a:lnSpc>
              <a:buFontTx/>
              <a:buAutoNum type="arabicPeriod"/>
            </a:pPr>
            <a:r>
              <a:rPr lang="fa-IR" sz="2800" dirty="0">
                <a:cs typeface="B Titr" pitchFamily="2" charset="-78"/>
              </a:rPr>
              <a:t>آشنایی</a:t>
            </a:r>
          </a:p>
          <a:p>
            <a:pPr marL="533400" indent="-533400" algn="r" rtl="1">
              <a:lnSpc>
                <a:spcPct val="90000"/>
              </a:lnSpc>
              <a:buFontTx/>
              <a:buAutoNum type="arabicPeriod"/>
            </a:pPr>
            <a:endParaRPr lang="fa-IR" sz="2800" dirty="0">
              <a:cs typeface="B Titr" pitchFamily="2" charset="-78"/>
            </a:endParaRPr>
          </a:p>
          <a:p>
            <a:pPr marL="533400" indent="-533400" algn="r" rtl="1">
              <a:lnSpc>
                <a:spcPct val="90000"/>
              </a:lnSpc>
              <a:buFontTx/>
              <a:buAutoNum type="arabicPeriod"/>
            </a:pPr>
            <a:r>
              <a:rPr lang="fa-IR" sz="2800" dirty="0">
                <a:cs typeface="B Titr" pitchFamily="2" charset="-78"/>
              </a:rPr>
              <a:t>نامزدی</a:t>
            </a:r>
          </a:p>
          <a:p>
            <a:pPr marL="533400" indent="-533400" algn="r" rtl="1">
              <a:lnSpc>
                <a:spcPct val="90000"/>
              </a:lnSpc>
              <a:buFontTx/>
              <a:buAutoNum type="arabicPeriod"/>
            </a:pPr>
            <a:endParaRPr lang="fa-IR" sz="2800" dirty="0">
              <a:cs typeface="B Titr" pitchFamily="2" charset="-78"/>
            </a:endParaRPr>
          </a:p>
          <a:p>
            <a:pPr marL="533400" indent="-533400" algn="r" rtl="1">
              <a:lnSpc>
                <a:spcPct val="90000"/>
              </a:lnSpc>
              <a:buFontTx/>
              <a:buAutoNum type="arabicPeriod"/>
            </a:pPr>
            <a:r>
              <a:rPr lang="fa-IR" sz="2800" dirty="0">
                <a:cs typeface="B Titr" pitchFamily="2" charset="-78"/>
              </a:rPr>
              <a:t>عقد رسمی</a:t>
            </a:r>
          </a:p>
          <a:p>
            <a:pPr marL="533400" indent="-533400" algn="r" rtl="1">
              <a:lnSpc>
                <a:spcPct val="90000"/>
              </a:lnSpc>
              <a:buFontTx/>
              <a:buAutoNum type="arabicPeriod"/>
            </a:pPr>
            <a:endParaRPr lang="fa-IR" sz="2800" dirty="0">
              <a:cs typeface="B Titr" pitchFamily="2" charset="-78"/>
            </a:endParaRPr>
          </a:p>
          <a:p>
            <a:pPr marL="533400" indent="-533400" algn="r" rtl="1">
              <a:lnSpc>
                <a:spcPct val="90000"/>
              </a:lnSpc>
              <a:buFontTx/>
              <a:buAutoNum type="arabicPeriod"/>
            </a:pPr>
            <a:r>
              <a:rPr lang="fa-IR" sz="2800" dirty="0">
                <a:cs typeface="B Titr" pitchFamily="2" charset="-78"/>
              </a:rPr>
              <a:t>آغاز زندگي مشترك</a:t>
            </a:r>
          </a:p>
          <a:p>
            <a:pPr marL="533400" indent="-533400" algn="r" rtl="1">
              <a:lnSpc>
                <a:spcPct val="90000"/>
              </a:lnSpc>
              <a:buFontTx/>
              <a:buNone/>
            </a:pPr>
            <a:endParaRPr lang="en-US" sz="2800" dirty="0"/>
          </a:p>
        </p:txBody>
      </p:sp>
    </p:spTree>
  </p:cSld>
  <p:clrMapOvr>
    <a:masterClrMapping/>
  </p:clrMapOvr>
  <p:transition spd="slow">
    <p:comb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195513" y="1773238"/>
            <a:ext cx="6400800" cy="1368425"/>
          </a:xfrm>
        </p:spPr>
        <p:txBody>
          <a:bodyPr/>
          <a:lstStyle/>
          <a:p>
            <a:pPr eaLnBrk="1" hangingPunct="1">
              <a:defRPr/>
            </a:pPr>
            <a:r>
              <a:rPr lang="fa-IR" sz="4800">
                <a:cs typeface="B Titr" pitchFamily="2" charset="-78"/>
              </a:rPr>
              <a:t>جذابیت</a:t>
            </a:r>
            <a:endParaRPr lang="en-US" sz="4800">
              <a:cs typeface="B Titr" pitchFamily="2" charset="-78"/>
            </a:endParaRPr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84213" y="3357563"/>
            <a:ext cx="7920037" cy="1697037"/>
          </a:xfrm>
        </p:spPr>
        <p:txBody>
          <a:bodyPr>
            <a:normAutofit lnSpcReduction="10000"/>
          </a:bodyPr>
          <a:lstStyle/>
          <a:p>
            <a:pPr eaLnBrk="1" hangingPunct="1">
              <a:defRPr/>
            </a:pPr>
            <a:r>
              <a:rPr lang="fa-IR" sz="3600">
                <a:cs typeface="B Homa" pitchFamily="2" charset="-78"/>
              </a:rPr>
              <a:t>کشش و تمایل بین افراد که می تواند دارای جنبه های مختلف جسمی- جنسی- شخصیتی- فکری و اعتقادی و اجتماعی باشد.</a:t>
            </a:r>
            <a:endParaRPr lang="en-US" sz="3600">
              <a:cs typeface="B Homa" pitchFamily="2" charset="-78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6870700" cy="1260475"/>
          </a:xfrm>
        </p:spPr>
        <p:txBody>
          <a:bodyPr/>
          <a:lstStyle/>
          <a:p>
            <a:pPr eaLnBrk="1" hangingPunct="1"/>
            <a:r>
              <a:rPr lang="fa-IR">
                <a:cs typeface="B Titr" pitchFamily="2" charset="-78"/>
              </a:rPr>
              <a:t>انواع جذابیت:</a:t>
            </a:r>
            <a:endParaRPr lang="en-US">
              <a:cs typeface="B Titr" pitchFamily="2" charset="-78"/>
            </a:endParaRP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412875"/>
            <a:ext cx="7696200" cy="5445125"/>
          </a:xfrm>
        </p:spPr>
        <p:txBody>
          <a:bodyPr/>
          <a:lstStyle/>
          <a:p>
            <a:pPr algn="r" rtl="1" eaLnBrk="1" hangingPunct="1">
              <a:lnSpc>
                <a:spcPct val="80000"/>
              </a:lnSpc>
            </a:pPr>
            <a:r>
              <a:rPr lang="fa-IR" sz="2800" b="1">
                <a:solidFill>
                  <a:schemeClr val="hlink"/>
                </a:solidFill>
                <a:cs typeface="B Zar" pitchFamily="2" charset="-78"/>
              </a:rPr>
              <a:t>ظاهری(فیزیکی)</a:t>
            </a:r>
          </a:p>
          <a:p>
            <a:pPr algn="r" rtl="1" eaLnBrk="1" hangingPunct="1">
              <a:lnSpc>
                <a:spcPct val="80000"/>
              </a:lnSpc>
            </a:pPr>
            <a:r>
              <a:rPr lang="fa-IR" sz="2800" b="1">
                <a:solidFill>
                  <a:schemeClr val="hlink"/>
                </a:solidFill>
                <a:cs typeface="B Zar" pitchFamily="2" charset="-78"/>
              </a:rPr>
              <a:t>شخصیتی و رفتاری</a:t>
            </a:r>
          </a:p>
          <a:p>
            <a:pPr algn="r" rtl="1" eaLnBrk="1" hangingPunct="1">
              <a:lnSpc>
                <a:spcPct val="80000"/>
              </a:lnSpc>
            </a:pPr>
            <a:r>
              <a:rPr lang="fa-IR" sz="2800" b="1">
                <a:solidFill>
                  <a:schemeClr val="hlink"/>
                </a:solidFill>
                <a:cs typeface="B Zar" pitchFamily="2" charset="-78"/>
              </a:rPr>
              <a:t>اجتماعی- اقتصادی</a:t>
            </a:r>
          </a:p>
          <a:p>
            <a:pPr algn="r" rtl="1" eaLnBrk="1" hangingPunct="1">
              <a:lnSpc>
                <a:spcPct val="80000"/>
              </a:lnSpc>
              <a:buFont typeface="Wingdings" pitchFamily="2" charset="2"/>
              <a:buChar char="ü"/>
            </a:pPr>
            <a:r>
              <a:rPr lang="fa-IR" sz="2800">
                <a:cs typeface="B Zar" pitchFamily="2" charset="-78"/>
              </a:rPr>
              <a:t>تحصیلات</a:t>
            </a:r>
          </a:p>
          <a:p>
            <a:pPr algn="r" rtl="1" eaLnBrk="1" hangingPunct="1">
              <a:lnSpc>
                <a:spcPct val="80000"/>
              </a:lnSpc>
              <a:buFont typeface="Wingdings" pitchFamily="2" charset="2"/>
              <a:buChar char="ü"/>
            </a:pPr>
            <a:r>
              <a:rPr lang="fa-IR" sz="2800">
                <a:cs typeface="B Zar" pitchFamily="2" charset="-78"/>
              </a:rPr>
              <a:t>طبقه اجتماعی(شغل- درآمد-برخورداری رفاهی)</a:t>
            </a:r>
          </a:p>
          <a:p>
            <a:pPr algn="r" rtl="1" eaLnBrk="1" hangingPunct="1">
              <a:lnSpc>
                <a:spcPct val="80000"/>
              </a:lnSpc>
              <a:buFont typeface="Wingdings" pitchFamily="2" charset="2"/>
              <a:buChar char="ü"/>
            </a:pPr>
            <a:r>
              <a:rPr lang="fa-IR" sz="2800">
                <a:cs typeface="B Zar" pitchFamily="2" charset="-78"/>
              </a:rPr>
              <a:t>اصالت خانوادگی</a:t>
            </a:r>
          </a:p>
          <a:p>
            <a:pPr algn="r" rtl="1" eaLnBrk="1" hangingPunct="1">
              <a:lnSpc>
                <a:spcPct val="80000"/>
              </a:lnSpc>
              <a:buFont typeface="Wingdings" pitchFamily="2" charset="2"/>
              <a:buChar char="ü"/>
            </a:pPr>
            <a:r>
              <a:rPr lang="fa-IR" sz="2800">
                <a:cs typeface="B Zar" pitchFamily="2" charset="-78"/>
              </a:rPr>
              <a:t> نفوذ و اعتبار اجتماعی</a:t>
            </a:r>
          </a:p>
          <a:p>
            <a:pPr algn="r" rtl="1" eaLnBrk="1" hangingPunct="1">
              <a:lnSpc>
                <a:spcPct val="80000"/>
              </a:lnSpc>
            </a:pPr>
            <a:r>
              <a:rPr lang="fa-IR" sz="2800" b="1">
                <a:solidFill>
                  <a:schemeClr val="hlink"/>
                </a:solidFill>
                <a:cs typeface="B Zar" pitchFamily="2" charset="-78"/>
              </a:rPr>
              <a:t>فکری و فرهنگی</a:t>
            </a:r>
          </a:p>
          <a:p>
            <a:pPr algn="r" rtl="1" eaLnBrk="1" hangingPunct="1">
              <a:lnSpc>
                <a:spcPct val="80000"/>
              </a:lnSpc>
              <a:buFontTx/>
              <a:buNone/>
            </a:pPr>
            <a:r>
              <a:rPr lang="fa-IR" sz="2800"/>
              <a:t>	</a:t>
            </a:r>
            <a:r>
              <a:rPr lang="fa-IR" sz="2800">
                <a:cs typeface="B Zar" pitchFamily="2" charset="-78"/>
              </a:rPr>
              <a:t>برخورداری از استعداد وقریحه خاص- وابستگی به گروه های فکری و فرهنگی</a:t>
            </a:r>
          </a:p>
          <a:p>
            <a:pPr algn="r" rtl="1" eaLnBrk="1" hangingPunct="1">
              <a:lnSpc>
                <a:spcPct val="80000"/>
              </a:lnSpc>
            </a:pPr>
            <a:r>
              <a:rPr lang="fa-IR" sz="2800" b="1">
                <a:solidFill>
                  <a:schemeClr val="hlink"/>
                </a:solidFill>
                <a:cs typeface="B Zar" pitchFamily="2" charset="-78"/>
              </a:rPr>
              <a:t>همانندی ها و شباهت ها</a:t>
            </a:r>
          </a:p>
          <a:p>
            <a:pPr algn="r" rtl="1" eaLnBrk="1" hangingPunct="1">
              <a:lnSpc>
                <a:spcPct val="80000"/>
              </a:lnSpc>
            </a:pPr>
            <a:r>
              <a:rPr lang="fa-IR" sz="2800" b="1">
                <a:solidFill>
                  <a:schemeClr val="hlink"/>
                </a:solidFill>
                <a:cs typeface="B Zar" pitchFamily="2" charset="-78"/>
              </a:rPr>
              <a:t>ناهمسانی ها و تفاوتها</a:t>
            </a:r>
            <a:endParaRPr lang="en-US" sz="2800" b="1">
              <a:solidFill>
                <a:schemeClr val="hlink"/>
              </a:solidFill>
              <a:cs typeface="B Zar" pitchFamily="2" charset="-78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>
          <a:xfrm>
            <a:off x="1692275" y="188913"/>
            <a:ext cx="6870700" cy="1060450"/>
          </a:xfrm>
        </p:spPr>
        <p:txBody>
          <a:bodyPr/>
          <a:lstStyle/>
          <a:p>
            <a:r>
              <a:rPr lang="fa-IR" sz="3600">
                <a:cs typeface="B Titr" pitchFamily="2" charset="-78"/>
              </a:rPr>
              <a:t>ابعاد پسند</a:t>
            </a:r>
            <a:endParaRPr lang="en-US" sz="3600">
              <a:cs typeface="B Titr" pitchFamily="2" charset="-78"/>
            </a:endParaRP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algn="r" rtl="1"/>
            <a:r>
              <a:rPr lang="fa-IR" b="1">
                <a:cs typeface="B Compset" pitchFamily="2" charset="-78"/>
              </a:rPr>
              <a:t>عاطفی </a:t>
            </a:r>
            <a:r>
              <a:rPr lang="ar-SA" b="1">
                <a:cs typeface="B Compset" pitchFamily="2" charset="-78"/>
              </a:rPr>
              <a:t>–</a:t>
            </a:r>
            <a:r>
              <a:rPr lang="fa-IR" b="1">
                <a:cs typeface="B Compset" pitchFamily="2" charset="-78"/>
              </a:rPr>
              <a:t> روانی- فکری- شخصیتی(ایجاد احساس آرامش و امنیت)</a:t>
            </a:r>
          </a:p>
          <a:p>
            <a:pPr algn="r" rtl="1"/>
            <a:r>
              <a:rPr lang="fa-IR" b="1">
                <a:cs typeface="B Compset" pitchFamily="2" charset="-78"/>
              </a:rPr>
              <a:t>فرهنگی-اجتماعی و اقتصادی(ایجاد احساس رضایت و امنیت)</a:t>
            </a:r>
          </a:p>
          <a:p>
            <a:pPr algn="r" rtl="1"/>
            <a:r>
              <a:rPr lang="fa-IR" b="1">
                <a:cs typeface="B Compset" pitchFamily="2" charset="-78"/>
              </a:rPr>
              <a:t>جسمی جنسی(ایجاد احساس لذت و رضایت)</a:t>
            </a:r>
            <a:endParaRPr lang="en-US" b="1">
              <a:cs typeface="B Compset" pitchFamily="2" charset="-78"/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6870700" cy="1189038"/>
          </a:xfrm>
        </p:spPr>
        <p:txBody>
          <a:bodyPr/>
          <a:lstStyle/>
          <a:p>
            <a:r>
              <a:rPr lang="fa-IR" sz="4000" dirty="0">
                <a:solidFill>
                  <a:schemeClr val="folHlink"/>
                </a:solidFill>
                <a:cs typeface="B Titr" pitchFamily="2" charset="-78"/>
              </a:rPr>
              <a:t>ابعاد جذابیت</a:t>
            </a:r>
            <a:endParaRPr lang="en-US" sz="4000" dirty="0">
              <a:solidFill>
                <a:schemeClr val="folHlink"/>
              </a:solidFill>
              <a:cs typeface="B Titr" pitchFamily="2" charset="-78"/>
            </a:endParaRPr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algn="r" rtl="1">
              <a:lnSpc>
                <a:spcPct val="300000"/>
              </a:lnSpc>
            </a:pPr>
            <a:r>
              <a:rPr lang="fa-IR" dirty="0">
                <a:solidFill>
                  <a:schemeClr val="folHlink"/>
                </a:solidFill>
                <a:cs typeface="B Titr" pitchFamily="2" charset="-78"/>
              </a:rPr>
              <a:t>بعد پویای</a:t>
            </a:r>
            <a:r>
              <a:rPr lang="fa-IR" dirty="0">
                <a:cs typeface="B Titr" pitchFamily="2" charset="-78"/>
              </a:rPr>
              <a:t> جذابیت اعم از جذابیتهای شخصیتی،فکری</a:t>
            </a:r>
          </a:p>
          <a:p>
            <a:pPr algn="r" rtl="1">
              <a:lnSpc>
                <a:spcPct val="300000"/>
              </a:lnSpc>
            </a:pPr>
            <a:r>
              <a:rPr lang="fa-IR" dirty="0">
                <a:solidFill>
                  <a:schemeClr val="folHlink"/>
                </a:solidFill>
                <a:cs typeface="B Titr" pitchFamily="2" charset="-78"/>
              </a:rPr>
              <a:t>بعد ایستا</a:t>
            </a:r>
            <a:r>
              <a:rPr lang="fa-IR" dirty="0">
                <a:cs typeface="B Titr" pitchFamily="2" charset="-78"/>
              </a:rPr>
              <a:t>  مثل ظاهر،وضعیت قومی و فرهنگی</a:t>
            </a:r>
            <a:endParaRPr lang="en-US" dirty="0">
              <a:cs typeface="B Titr" pitchFamily="2" charset="-78"/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2143116"/>
            <a:ext cx="8229600" cy="3983047"/>
          </a:xfrm>
        </p:spPr>
        <p:txBody>
          <a:bodyPr/>
          <a:lstStyle/>
          <a:p>
            <a:pPr algn="ctr"/>
            <a:r>
              <a:rPr lang="fa-IR" sz="5400" b="1" dirty="0">
                <a:solidFill>
                  <a:srgbClr val="006699"/>
                </a:solidFill>
                <a:cs typeface="B Titr" pitchFamily="2" charset="-78"/>
              </a:rPr>
              <a:t>فرایند شکل گیری ارتباط</a:t>
            </a:r>
            <a:br>
              <a:rPr lang="en-US" b="1" dirty="0">
                <a:solidFill>
                  <a:srgbClr val="006699"/>
                </a:solidFill>
                <a:cs typeface="B Titr" pitchFamily="2" charset="-78"/>
              </a:rPr>
            </a:br>
            <a:endParaRPr lang="fa-IR" dirty="0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339975" y="1268413"/>
            <a:ext cx="6400800" cy="1773237"/>
          </a:xfrm>
        </p:spPr>
        <p:txBody>
          <a:bodyPr/>
          <a:lstStyle/>
          <a:p>
            <a:pPr eaLnBrk="1" hangingPunct="1">
              <a:defRPr/>
            </a:pPr>
            <a:r>
              <a:rPr lang="fa-IR" sz="4800" b="1" dirty="0">
                <a:cs typeface="B Homa" pitchFamily="2" charset="-78"/>
              </a:rPr>
              <a:t>مرحله آشنایی؟؟؟</a:t>
            </a:r>
            <a:endParaRPr lang="en-US" sz="4800" b="1" dirty="0">
              <a:cs typeface="B Homa" pitchFamily="2" charset="-78"/>
            </a:endParaRPr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11188" y="3500438"/>
            <a:ext cx="8175654" cy="2928958"/>
          </a:xfrm>
        </p:spPr>
        <p:txBody>
          <a:bodyPr>
            <a:noAutofit/>
          </a:bodyPr>
          <a:lstStyle/>
          <a:p>
            <a:pPr eaLnBrk="1" hangingPunct="1">
              <a:lnSpc>
                <a:spcPct val="260000"/>
              </a:lnSpc>
              <a:defRPr/>
            </a:pPr>
            <a:r>
              <a:rPr lang="fa-IR" sz="2400" dirty="0">
                <a:solidFill>
                  <a:srgbClr val="C00000"/>
                </a:solidFill>
                <a:cs typeface="B Nasim" pitchFamily="2" charset="-78"/>
              </a:rPr>
              <a:t>فرایند آغاز ارتباط بین دو نفر با هدف ازدواج که با تبادل اطلاعات و ارزیابی یکدیگر به شناخت از هم می رسند.</a:t>
            </a:r>
            <a:endParaRPr lang="en-US" sz="2400" dirty="0">
              <a:solidFill>
                <a:srgbClr val="C00000"/>
              </a:solidFill>
              <a:cs typeface="B Nasim" pitchFamily="2" charset="-78"/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692275" y="188913"/>
            <a:ext cx="6870700" cy="1060450"/>
          </a:xfrm>
        </p:spPr>
        <p:txBody>
          <a:bodyPr/>
          <a:lstStyle/>
          <a:p>
            <a:r>
              <a:rPr lang="fa-IR" sz="3600" dirty="0">
                <a:solidFill>
                  <a:srgbClr val="C00000"/>
                </a:solidFill>
                <a:cs typeface="B Titr" pitchFamily="2" charset="-78"/>
              </a:rPr>
              <a:t>اظهار خواستگاری(آشنایی)</a:t>
            </a:r>
            <a:endParaRPr lang="en-US" sz="3600" dirty="0">
              <a:solidFill>
                <a:srgbClr val="C00000"/>
              </a:solidFill>
              <a:cs typeface="B Titr" pitchFamily="2" charset="-78"/>
            </a:endParaRPr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pPr algn="r" rtl="1">
              <a:lnSpc>
                <a:spcPct val="300000"/>
              </a:lnSpc>
            </a:pPr>
            <a:r>
              <a:rPr lang="fa-IR" b="1" dirty="0">
                <a:solidFill>
                  <a:schemeClr val="accent6">
                    <a:lumMod val="75000"/>
                  </a:schemeClr>
                </a:solidFill>
                <a:cs typeface="B Farnaz" pitchFamily="2" charset="-78"/>
              </a:rPr>
              <a:t>اظهار کلامی مستقیم- غیر مستقیم</a:t>
            </a:r>
          </a:p>
          <a:p>
            <a:pPr algn="r" rtl="1">
              <a:lnSpc>
                <a:spcPct val="300000"/>
              </a:lnSpc>
            </a:pPr>
            <a:r>
              <a:rPr lang="fa-IR" b="1" dirty="0">
                <a:solidFill>
                  <a:schemeClr val="accent6">
                    <a:lumMod val="75000"/>
                  </a:schemeClr>
                </a:solidFill>
                <a:cs typeface="B Farnaz" pitchFamily="2" charset="-78"/>
              </a:rPr>
              <a:t>اظهار غیر کلامی</a:t>
            </a:r>
            <a:endParaRPr lang="en-US" b="1" dirty="0">
              <a:solidFill>
                <a:schemeClr val="accent6">
                  <a:lumMod val="75000"/>
                </a:schemeClr>
              </a:solidFill>
              <a:cs typeface="B Farnaz" pitchFamily="2" charset="-78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3490" name="Picture 4" descr="j028491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solidFill>
              <a:schemeClr val="accent2"/>
            </a:solidFill>
            <a:miter lim="800000"/>
            <a:headEnd/>
            <a:tailEnd/>
          </a:ln>
        </p:spPr>
      </p:pic>
      <p:sp>
        <p:nvSpPr>
          <p:cNvPr id="3" name="Rectangle 3"/>
          <p:cNvSpPr txBox="1">
            <a:spLocks noChangeArrowheads="1"/>
          </p:cNvSpPr>
          <p:nvPr/>
        </p:nvSpPr>
        <p:spPr>
          <a:xfrm>
            <a:off x="2643174" y="1142984"/>
            <a:ext cx="6500826" cy="5715016"/>
          </a:xfrm>
          <a:prstGeom prst="rect">
            <a:avLst/>
          </a:prstGeom>
        </p:spPr>
        <p:txBody>
          <a:bodyPr vert="horz" lIns="91440" tIns="45720" rIns="91440" bIns="45720" rtlCol="1">
            <a:normAutofit lnSpcReduction="10000"/>
          </a:bodyPr>
          <a:lstStyle/>
          <a:p>
            <a:pPr marL="342900" marR="0" lvl="0" indent="-342900" algn="r" defTabSz="914400" rtl="1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fa-IR" sz="2800" b="1" i="0" u="none" strike="noStrike" kern="1200" cap="none" spc="0" normalizeH="0" baseline="0" noProof="0" dirty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cs typeface="B Nazanin" pitchFamily="2" charset="-78"/>
              </a:rPr>
              <a:t>آمار ازدواج رو به كاهش نهاده</a:t>
            </a:r>
          </a:p>
          <a:p>
            <a:pPr marL="342900" marR="0" lvl="0" indent="-342900" algn="r" defTabSz="914400" rtl="1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fa-IR" sz="2800" b="1" i="0" u="none" strike="noStrike" kern="1200" cap="none" spc="0" normalizeH="0" baseline="0" noProof="0" dirty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cs typeface="B Nazanin" pitchFamily="2" charset="-78"/>
              </a:rPr>
              <a:t>آمار طلاق فزوني یافته</a:t>
            </a:r>
          </a:p>
          <a:p>
            <a:pPr marL="342900" marR="0" lvl="0" indent="-342900" algn="r" defTabSz="914400" rtl="1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fa-IR" sz="2800" b="1" i="0" u="none" strike="noStrike" kern="1200" cap="none" spc="0" normalizeH="0" baseline="0" noProof="0" dirty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cs typeface="B Nazanin" pitchFamily="2" charset="-78"/>
              </a:rPr>
              <a:t>متوسط سن ازدواج افزايش یافته.</a:t>
            </a:r>
          </a:p>
          <a:p>
            <a:pPr marL="342900" marR="0" lvl="0" indent="-342900" algn="r" defTabSz="914400" rtl="1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fa-IR" sz="2800" b="1" i="0" u="none" strike="noStrike" kern="1200" cap="none" spc="0" normalizeH="0" baseline="0" noProof="0" dirty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cs typeface="B Nazanin" pitchFamily="2" charset="-78"/>
              </a:rPr>
              <a:t>فاصله سنی بین زوجین کاهش یافته</a:t>
            </a:r>
          </a:p>
          <a:p>
            <a:pPr marL="342900" marR="0" lvl="0" indent="-342900" algn="r" defTabSz="914400" rtl="1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fa-IR" sz="2800" b="1" i="0" u="none" strike="noStrike" kern="1200" cap="none" spc="0" normalizeH="0" baseline="0" noProof="0" dirty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cs typeface="B Nazanin" pitchFamily="2" charset="-78"/>
              </a:rPr>
              <a:t>خانواده هاي تك والدي  و فرزندان طلاق افزايش يافته</a:t>
            </a:r>
          </a:p>
          <a:p>
            <a:pPr marL="342900" marR="0" lvl="0" indent="-342900" algn="r" defTabSz="914400" rtl="1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fa-IR" sz="2800" b="1" dirty="0">
                <a:solidFill>
                  <a:srgbClr val="0033CC"/>
                </a:solidFill>
                <a:cs typeface="B Nazanin" pitchFamily="2" charset="-78"/>
              </a:rPr>
              <a:t>اولویت ها را فراموش می کنیم</a:t>
            </a:r>
            <a:endParaRPr kumimoji="0" lang="fa-IR" sz="2800" b="1" i="0" u="none" strike="noStrike" kern="1200" cap="none" spc="0" normalizeH="0" baseline="0" noProof="0" dirty="0">
              <a:ln>
                <a:noFill/>
              </a:ln>
              <a:solidFill>
                <a:srgbClr val="0033CC"/>
              </a:solidFill>
              <a:effectLst/>
              <a:uLnTx/>
              <a:uFillTx/>
              <a:cs typeface="B Nazanin" pitchFamily="2" charset="-78"/>
            </a:endParaRPr>
          </a:p>
          <a:p>
            <a:pPr marL="342900" marR="0" lvl="0" indent="-342900" algn="r" defTabSz="914400" rtl="1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fa-IR" sz="2800" b="1" i="0" u="none" strike="noStrike" kern="1200" cap="none" spc="0" normalizeH="0" baseline="0" noProof="0" dirty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cs typeface="B Nazanin" pitchFamily="2" charset="-78"/>
              </a:rPr>
              <a:t>تولد کودکان خارج از ازدواج فزونی یافته</a:t>
            </a:r>
          </a:p>
          <a:p>
            <a:pPr marL="342900" marR="0" lvl="0" indent="-342900" algn="r" defTabSz="914400" rtl="1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fa-IR" sz="2800" b="1" i="0" u="none" strike="noStrike" kern="1200" cap="none" spc="0" normalizeH="0" baseline="0" noProof="0" dirty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cs typeface="B Nazanin" pitchFamily="2" charset="-78"/>
              </a:rPr>
              <a:t>سبك هاي تازه اي از زندگي مشترك بدون ازدواج شكل گرفته است.</a:t>
            </a:r>
          </a:p>
          <a:p>
            <a:pPr marL="342900" marR="0" lvl="0" indent="-342900" algn="r" defTabSz="914400" rtl="1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fa-IR" sz="2800" b="1" dirty="0">
                <a:solidFill>
                  <a:srgbClr val="0033CC"/>
                </a:solidFill>
                <a:cs typeface="B Nazanin" pitchFamily="2" charset="-78"/>
              </a:rPr>
              <a:t>زود از هم خسته می شویم... </a:t>
            </a:r>
          </a:p>
          <a:p>
            <a:pPr marL="342900" marR="0" lvl="0" indent="-342900" algn="r" defTabSz="914400" rtl="1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fa-IR" sz="2800" b="1" dirty="0">
                <a:solidFill>
                  <a:srgbClr val="0033CC"/>
                </a:solidFill>
                <a:cs typeface="B Nazanin" pitchFamily="2" charset="-78"/>
              </a:rPr>
              <a:t>دلمان برای مجردی تنگ می شود.</a:t>
            </a:r>
          </a:p>
          <a:p>
            <a:pPr marL="342900" marR="0" lvl="0" indent="-342900" algn="r" defTabSz="914400" rtl="1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fa-IR" sz="2800" b="1" i="0" u="none" strike="noStrike" kern="1200" cap="none" spc="0" normalizeH="0" baseline="0" noProof="0" dirty="0">
              <a:ln>
                <a:noFill/>
              </a:ln>
              <a:solidFill>
                <a:srgbClr val="0033CC"/>
              </a:solidFill>
              <a:effectLst/>
              <a:uLnTx/>
              <a:uFillTx/>
              <a:cs typeface="B Nazanin" pitchFamily="2" charset="-78"/>
            </a:endParaRPr>
          </a:p>
          <a:p>
            <a:pPr marL="342900" marR="0" lvl="0" indent="-342900" algn="r" defTabSz="914400" rtl="1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fa-IR" sz="2800" b="1" i="0" u="none" strike="noStrike" kern="1200" cap="none" spc="0" normalizeH="0" baseline="0" noProof="0" dirty="0">
              <a:ln>
                <a:noFill/>
              </a:ln>
              <a:solidFill>
                <a:srgbClr val="0033CC"/>
              </a:solidFill>
              <a:effectLst/>
              <a:uLnTx/>
              <a:uFillTx/>
              <a:cs typeface="B Nazanin" pitchFamily="2" charset="-78"/>
            </a:endParaRPr>
          </a:p>
          <a:p>
            <a:pPr marL="342900" marR="0" lvl="0" indent="-342900" algn="r" defTabSz="914400" rtl="1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B Homa" pitchFamily="2" charset="-78"/>
            </a:endParaRPr>
          </a:p>
        </p:txBody>
      </p:sp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4000496" y="274638"/>
            <a:ext cx="4686304" cy="796908"/>
          </a:xfrm>
          <a:prstGeom prst="rect">
            <a:avLst/>
          </a:prstGeom>
        </p:spPr>
        <p:txBody>
          <a:bodyPr vert="horz" lIns="91440" tIns="45720" rIns="91440" bIns="45720" rtlCol="1" anchor="b">
            <a:norm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4400" b="1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+mj-lt"/>
                <a:ea typeface="+mj-ea"/>
                <a:cs typeface="B Titr" pitchFamily="2" charset="-78"/>
              </a:rPr>
              <a:t>امروزه در دنیا</a:t>
            </a:r>
            <a:endParaRPr kumimoji="0" lang="en-US" sz="4400" b="1" i="0" u="none" strike="noStrike" kern="1200" cap="none" spc="0" normalizeH="0" baseline="0" noProof="0" dirty="0">
              <a:ln>
                <a:noFill/>
              </a:ln>
              <a:solidFill>
                <a:srgbClr val="FFC000"/>
              </a:solidFill>
              <a:effectLst/>
              <a:uLnTx/>
              <a:uFillTx/>
              <a:latin typeface="+mj-lt"/>
              <a:ea typeface="+mj-ea"/>
              <a:cs typeface="B Titr" pitchFamily="2" charset="-78"/>
            </a:endParaRP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692275" y="188913"/>
            <a:ext cx="6870700" cy="1060450"/>
          </a:xfrm>
        </p:spPr>
        <p:txBody>
          <a:bodyPr/>
          <a:lstStyle/>
          <a:p>
            <a:pPr rtl="1"/>
            <a:r>
              <a:rPr lang="fa-IR" sz="3600" dirty="0">
                <a:solidFill>
                  <a:srgbClr val="C00000"/>
                </a:solidFill>
                <a:cs typeface="B Titr" pitchFamily="2" charset="-78"/>
              </a:rPr>
              <a:t>صحت قصد ازدواج</a:t>
            </a:r>
            <a:endParaRPr lang="en-US" sz="3600" dirty="0">
              <a:solidFill>
                <a:srgbClr val="C00000"/>
              </a:solidFill>
              <a:cs typeface="B Titr" pitchFamily="2" charset="-78"/>
            </a:endParaRPr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914400" y="1142984"/>
            <a:ext cx="7729566" cy="7858180"/>
          </a:xfrm>
        </p:spPr>
        <p:txBody>
          <a:bodyPr>
            <a:noAutofit/>
          </a:bodyPr>
          <a:lstStyle/>
          <a:p>
            <a:pPr algn="r" rtl="1">
              <a:lnSpc>
                <a:spcPct val="200000"/>
              </a:lnSpc>
            </a:pPr>
            <a:r>
              <a:rPr lang="fa-IR" sz="4000" b="1" dirty="0">
                <a:solidFill>
                  <a:schemeClr val="tx2"/>
                </a:solidFill>
                <a:latin typeface="Arial Black" pitchFamily="34" charset="0"/>
                <a:cs typeface="B Compset" pitchFamily="2" charset="-78"/>
              </a:rPr>
              <a:t>محدودیت زمانی</a:t>
            </a:r>
          </a:p>
          <a:p>
            <a:pPr algn="r" rtl="1">
              <a:lnSpc>
                <a:spcPct val="200000"/>
              </a:lnSpc>
            </a:pPr>
            <a:r>
              <a:rPr lang="fa-IR" sz="4000" b="1" dirty="0">
                <a:solidFill>
                  <a:schemeClr val="tx2"/>
                </a:solidFill>
                <a:latin typeface="Arial Black" pitchFamily="34" charset="0"/>
                <a:cs typeface="B Compset" pitchFamily="2" charset="-78"/>
              </a:rPr>
              <a:t>اطلاع خانواده</a:t>
            </a:r>
          </a:p>
          <a:p>
            <a:pPr algn="r" rtl="1">
              <a:lnSpc>
                <a:spcPct val="200000"/>
              </a:lnSpc>
            </a:pPr>
            <a:r>
              <a:rPr lang="fa-IR" sz="4000" b="1" dirty="0">
                <a:solidFill>
                  <a:schemeClr val="tx2"/>
                </a:solidFill>
                <a:latin typeface="Arial Black" pitchFamily="34" charset="0"/>
                <a:cs typeface="B Compset" pitchFamily="2" charset="-78"/>
              </a:rPr>
              <a:t>تأکید بر شناخت </a:t>
            </a:r>
          </a:p>
          <a:p>
            <a:pPr algn="r" rtl="1">
              <a:lnSpc>
                <a:spcPct val="200000"/>
              </a:lnSpc>
            </a:pPr>
            <a:r>
              <a:rPr lang="fa-IR" sz="3600" b="1" dirty="0">
                <a:solidFill>
                  <a:schemeClr val="tx2"/>
                </a:solidFill>
                <a:cs typeface="B Compset" pitchFamily="2" charset="-78"/>
              </a:rPr>
              <a:t>عدم درخواست ارتباط عاطفی یا جنسی</a:t>
            </a:r>
            <a:endParaRPr lang="en-US" sz="3600" b="1" dirty="0">
              <a:solidFill>
                <a:schemeClr val="tx2"/>
              </a:solidFill>
              <a:cs typeface="B Compset" pitchFamily="2" charset="-78"/>
            </a:endParaRP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6870700" cy="973138"/>
          </a:xfrm>
        </p:spPr>
        <p:txBody>
          <a:bodyPr/>
          <a:lstStyle/>
          <a:p>
            <a:pPr eaLnBrk="1" hangingPunct="1"/>
            <a:r>
              <a:rPr lang="fa-IR" dirty="0">
                <a:cs typeface="B Titr" pitchFamily="2" charset="-78"/>
              </a:rPr>
              <a:t>ویژگیهای دوره آشنایی</a:t>
            </a:r>
            <a:endParaRPr lang="en-US" dirty="0">
              <a:cs typeface="B Titr" pitchFamily="2" charset="-78"/>
            </a:endParaRPr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051050" y="1125538"/>
            <a:ext cx="6235726" cy="5518172"/>
          </a:xfrm>
        </p:spPr>
        <p:txBody>
          <a:bodyPr>
            <a:normAutofit/>
          </a:bodyPr>
          <a:lstStyle/>
          <a:p>
            <a:pPr algn="r" rtl="1" eaLnBrk="1" hangingPunct="1"/>
            <a:r>
              <a:rPr lang="fa-IR" b="1" dirty="0">
                <a:solidFill>
                  <a:schemeClr val="accent6">
                    <a:lumMod val="50000"/>
                  </a:schemeClr>
                </a:solidFill>
                <a:latin typeface="2  Nazanin"/>
              </a:rPr>
              <a:t>دیدار با یکدیگر </a:t>
            </a:r>
          </a:p>
          <a:p>
            <a:pPr algn="r" rtl="1" eaLnBrk="1" hangingPunct="1"/>
            <a:r>
              <a:rPr lang="fa-IR" b="1" dirty="0">
                <a:solidFill>
                  <a:schemeClr val="accent6">
                    <a:lumMod val="50000"/>
                  </a:schemeClr>
                </a:solidFill>
                <a:latin typeface="2  Nazanin"/>
              </a:rPr>
              <a:t>مورد پسند قرار گرفتن متقابل</a:t>
            </a:r>
          </a:p>
          <a:p>
            <a:pPr algn="r" rtl="1" eaLnBrk="1" hangingPunct="1"/>
            <a:r>
              <a:rPr lang="fa-IR" b="1" dirty="0">
                <a:solidFill>
                  <a:schemeClr val="accent6">
                    <a:lumMod val="50000"/>
                  </a:schemeClr>
                </a:solidFill>
                <a:latin typeface="2  Nazanin"/>
              </a:rPr>
              <a:t>خواستگاری رسمی</a:t>
            </a:r>
          </a:p>
          <a:p>
            <a:pPr algn="r" rtl="1" eaLnBrk="1" hangingPunct="1"/>
            <a:r>
              <a:rPr lang="fa-IR" b="1" dirty="0">
                <a:solidFill>
                  <a:schemeClr val="accent6">
                    <a:lumMod val="50000"/>
                  </a:schemeClr>
                </a:solidFill>
                <a:latin typeface="2  Nazanin"/>
              </a:rPr>
              <a:t>مذاکره و گفتگو</a:t>
            </a:r>
          </a:p>
          <a:p>
            <a:pPr algn="r" rtl="1" eaLnBrk="1" hangingPunct="1"/>
            <a:r>
              <a:rPr lang="fa-IR" b="1" dirty="0">
                <a:solidFill>
                  <a:schemeClr val="accent6">
                    <a:lumMod val="50000"/>
                  </a:schemeClr>
                </a:solidFill>
                <a:latin typeface="2  Nazanin"/>
              </a:rPr>
              <a:t>بررسی تطابق و تناسبها</a:t>
            </a:r>
            <a:endParaRPr lang="en-US" b="1" dirty="0">
              <a:solidFill>
                <a:schemeClr val="accent6">
                  <a:lumMod val="50000"/>
                </a:schemeClr>
              </a:solidFill>
              <a:latin typeface="2  Nazanin"/>
            </a:endParaRPr>
          </a:p>
          <a:p>
            <a:pPr algn="r" rtl="1" eaLnBrk="1" hangingPunct="1"/>
            <a:r>
              <a:rPr lang="fa-IR" b="1" dirty="0">
                <a:solidFill>
                  <a:schemeClr val="accent6">
                    <a:lumMod val="50000"/>
                  </a:schemeClr>
                </a:solidFill>
                <a:latin typeface="2  Nazanin"/>
              </a:rPr>
              <a:t>اعلام انتظارات</a:t>
            </a:r>
          </a:p>
          <a:p>
            <a:pPr algn="r" rtl="1" eaLnBrk="1" hangingPunct="1"/>
            <a:r>
              <a:rPr lang="fa-IR" b="1" dirty="0">
                <a:solidFill>
                  <a:schemeClr val="accent6">
                    <a:lumMod val="50000"/>
                  </a:schemeClr>
                </a:solidFill>
                <a:latin typeface="2  Nazanin"/>
              </a:rPr>
              <a:t>شکل گرفتن علاقه اولیه</a:t>
            </a:r>
          </a:p>
          <a:p>
            <a:pPr algn="r" rtl="1" eaLnBrk="1" hangingPunct="1"/>
            <a:r>
              <a:rPr lang="fa-IR" b="1" dirty="0">
                <a:solidFill>
                  <a:schemeClr val="accent6">
                    <a:lumMod val="50000"/>
                  </a:schemeClr>
                </a:solidFill>
                <a:latin typeface="2  Nazanin"/>
              </a:rPr>
              <a:t>توصیه می شود این دوره حداکثر 3ماه  آنهم در چند جلسه رسمی بیشتر نباشد</a:t>
            </a:r>
            <a:r>
              <a:rPr lang="fa-IR" sz="3600" dirty="0">
                <a:solidFill>
                  <a:schemeClr val="accent6">
                    <a:lumMod val="50000"/>
                  </a:schemeClr>
                </a:solidFill>
              </a:rPr>
              <a:t>.</a:t>
            </a: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fa-IR" sz="4800" b="1" u="sng">
                <a:latin typeface="Akram" pitchFamily="2" charset="2"/>
                <a:cs typeface="B Homa" pitchFamily="2" charset="-78"/>
              </a:rPr>
              <a:t>اشتباهات دوران آشنایی</a:t>
            </a:r>
            <a:endParaRPr lang="en-US" sz="4800" b="1" u="sng">
              <a:latin typeface="Akram" pitchFamily="2" charset="2"/>
              <a:cs typeface="B Homa" pitchFamily="2" charset="-78"/>
            </a:endParaRPr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85750" y="1828800"/>
            <a:ext cx="8358188" cy="3657600"/>
          </a:xfrm>
        </p:spPr>
        <p:txBody>
          <a:bodyPr>
            <a:normAutofit/>
          </a:bodyPr>
          <a:lstStyle/>
          <a:p>
            <a:pPr marL="609600" indent="-609600" algn="r" rtl="1" eaLnBrk="1" hangingPunct="1">
              <a:lnSpc>
                <a:spcPct val="80000"/>
              </a:lnSpc>
              <a:buClr>
                <a:schemeClr val="tx1"/>
              </a:buClr>
              <a:buFont typeface="Wingdings" pitchFamily="2" charset="2"/>
              <a:buAutoNum type="arabicParenR"/>
            </a:pPr>
            <a:r>
              <a:rPr lang="fa-IR" sz="3600" b="1" dirty="0">
                <a:solidFill>
                  <a:schemeClr val="hlink"/>
                </a:solidFill>
                <a:cs typeface="B Zar" pitchFamily="2" charset="-78"/>
              </a:rPr>
              <a:t> استفاده از مکانیسم ها</a:t>
            </a:r>
          </a:p>
          <a:p>
            <a:pPr marL="609600" indent="-609600" algn="r" rtl="1" eaLnBrk="1" hangingPunct="1">
              <a:lnSpc>
                <a:spcPct val="80000"/>
              </a:lnSpc>
              <a:buFont typeface="Comic Sans MS" pitchFamily="66" charset="0"/>
              <a:buAutoNum type="arabicPeriod"/>
            </a:pPr>
            <a:r>
              <a:rPr lang="fa-IR" sz="2800" dirty="0">
                <a:cs typeface="B Titr" pitchFamily="2" charset="-78"/>
              </a:rPr>
              <a:t>ساده انگاری</a:t>
            </a:r>
          </a:p>
          <a:p>
            <a:pPr marL="609600" indent="-609600" algn="r" rtl="1" eaLnBrk="1" hangingPunct="1">
              <a:lnSpc>
                <a:spcPct val="80000"/>
              </a:lnSpc>
              <a:buFont typeface="Comic Sans MS" pitchFamily="66" charset="0"/>
              <a:buAutoNum type="arabicPeriod"/>
            </a:pPr>
            <a:r>
              <a:rPr lang="fa-IR" sz="2800" dirty="0">
                <a:cs typeface="B Titr" pitchFamily="2" charset="-78"/>
              </a:rPr>
              <a:t>مثبت نمایی</a:t>
            </a:r>
          </a:p>
          <a:p>
            <a:pPr marL="609600" indent="-609600" algn="r" rtl="1" eaLnBrk="1" hangingPunct="1">
              <a:lnSpc>
                <a:spcPct val="80000"/>
              </a:lnSpc>
              <a:buFont typeface="Comic Sans MS" pitchFamily="66" charset="0"/>
              <a:buAutoNum type="arabicPeriod"/>
            </a:pPr>
            <a:r>
              <a:rPr lang="fa-IR" sz="2800" dirty="0">
                <a:cs typeface="B Titr" pitchFamily="2" charset="-78"/>
              </a:rPr>
              <a:t>ایده آل نگری</a:t>
            </a:r>
            <a:endParaRPr lang="fa-IR" sz="1800" dirty="0">
              <a:cs typeface="B Zar" pitchFamily="2" charset="-78"/>
            </a:endParaRPr>
          </a:p>
          <a:p>
            <a:pPr marL="609600" indent="-609600" algn="r" rtl="1" eaLnBrk="1" hangingPunct="1">
              <a:lnSpc>
                <a:spcPct val="80000"/>
              </a:lnSpc>
              <a:buFont typeface="Comic Sans MS" pitchFamily="66" charset="0"/>
              <a:buAutoNum type="arabicPeriod"/>
            </a:pPr>
            <a:r>
              <a:rPr lang="fa-IR" sz="2800" dirty="0">
                <a:cs typeface="B Titr" pitchFamily="2" charset="-78"/>
              </a:rPr>
              <a:t>هويت فرافكني</a:t>
            </a:r>
            <a:r>
              <a:rPr lang="fa-IR" sz="1600" dirty="0">
                <a:cs typeface="B Titr" pitchFamily="2" charset="-78"/>
              </a:rPr>
              <a:t>(ارايه ناخودآگاه تصويري از خود متناسب با الگوي ايده آل در ذهن طرف مقابل)</a:t>
            </a:r>
          </a:p>
          <a:p>
            <a:pPr marL="609600" indent="-609600" algn="r" rtl="1" eaLnBrk="1" hangingPunct="1">
              <a:lnSpc>
                <a:spcPct val="80000"/>
              </a:lnSpc>
              <a:buFont typeface="Comic Sans MS" pitchFamily="66" charset="0"/>
              <a:buAutoNum type="arabicPeriod"/>
            </a:pPr>
            <a:r>
              <a:rPr lang="fa-IR" sz="2800" dirty="0">
                <a:cs typeface="B Titr" pitchFamily="2" charset="-78"/>
              </a:rPr>
              <a:t>انکار</a:t>
            </a:r>
          </a:p>
          <a:p>
            <a:pPr marL="609600" indent="-609600" algn="r" rtl="1" eaLnBrk="1" hangingPunct="1">
              <a:lnSpc>
                <a:spcPct val="80000"/>
              </a:lnSpc>
              <a:buFont typeface="Comic Sans MS" pitchFamily="66" charset="0"/>
              <a:buAutoNum type="arabicPeriod"/>
            </a:pPr>
            <a:r>
              <a:rPr lang="fa-IR" sz="2800" dirty="0">
                <a:cs typeface="B Titr" pitchFamily="2" charset="-78"/>
              </a:rPr>
              <a:t> توجیه</a:t>
            </a:r>
          </a:p>
          <a:p>
            <a:pPr marL="609600" indent="-609600" algn="r" rtl="1" eaLnBrk="1" hangingPunct="1">
              <a:lnSpc>
                <a:spcPct val="80000"/>
              </a:lnSpc>
              <a:buFont typeface="Comic Sans MS" pitchFamily="66" charset="0"/>
              <a:buAutoNum type="arabicPeriod"/>
            </a:pPr>
            <a:r>
              <a:rPr lang="fa-IR" sz="2800" dirty="0">
                <a:cs typeface="B Titr" pitchFamily="2" charset="-78"/>
              </a:rPr>
              <a:t>تخفیف</a:t>
            </a:r>
          </a:p>
          <a:p>
            <a:pPr marL="609600" indent="-609600" algn="r" rtl="1" eaLnBrk="1" hangingPunct="1">
              <a:lnSpc>
                <a:spcPct val="80000"/>
              </a:lnSpc>
            </a:pPr>
            <a:endParaRPr 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256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500"/>
                                        <p:tgtEl>
                                          <p:spTgt spid="256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7" dur="500"/>
                                        <p:tgtEl>
                                          <p:spTgt spid="256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2" dur="500"/>
                                        <p:tgtEl>
                                          <p:spTgt spid="256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7" dur="500"/>
                                        <p:tgtEl>
                                          <p:spTgt spid="2560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2" dur="500"/>
                                        <p:tgtEl>
                                          <p:spTgt spid="2560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7" dur="500"/>
                                        <p:tgtEl>
                                          <p:spTgt spid="2560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2" dur="500"/>
                                        <p:tgtEl>
                                          <p:spTgt spid="2560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603" grpId="0" build="p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6870700" cy="973138"/>
          </a:xfrm>
        </p:spPr>
        <p:txBody>
          <a:bodyPr/>
          <a:lstStyle/>
          <a:p>
            <a:pPr eaLnBrk="1" hangingPunct="1"/>
            <a:r>
              <a:rPr lang="fa-IR" b="1" u="sng">
                <a:cs typeface="B Titr" pitchFamily="2" charset="-78"/>
              </a:rPr>
              <a:t>اشتباهات دوران آشنایی</a:t>
            </a:r>
            <a:endParaRPr lang="en-US" b="1" u="sng">
              <a:cs typeface="B Titr" pitchFamily="2" charset="-78"/>
            </a:endParaRPr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142984"/>
            <a:ext cx="8858280" cy="5715016"/>
          </a:xfrm>
        </p:spPr>
        <p:txBody>
          <a:bodyPr>
            <a:normAutofit fontScale="25000" lnSpcReduction="20000"/>
          </a:bodyPr>
          <a:lstStyle/>
          <a:p>
            <a:pPr marL="609600" indent="-609600" algn="r" rtl="1" eaLnBrk="1" hangingPunct="1">
              <a:lnSpc>
                <a:spcPct val="210000"/>
              </a:lnSpc>
              <a:buClr>
                <a:schemeClr val="tx1"/>
              </a:buClr>
              <a:buFont typeface="Wingdings" pitchFamily="2" charset="2"/>
              <a:buAutoNum type="arabicParenR" startAt="2"/>
            </a:pPr>
            <a:r>
              <a:rPr lang="fa-IR" sz="8000" b="1" dirty="0">
                <a:solidFill>
                  <a:schemeClr val="accent2"/>
                </a:solidFill>
                <a:cs typeface="B Titr" pitchFamily="2" charset="-78"/>
              </a:rPr>
              <a:t> درگیری عاطفی پیدا کردن</a:t>
            </a:r>
          </a:p>
          <a:p>
            <a:pPr marL="609600" indent="-609600" algn="r" rtl="1" eaLnBrk="1" hangingPunct="1">
              <a:lnSpc>
                <a:spcPct val="210000"/>
              </a:lnSpc>
              <a:buClr>
                <a:schemeClr val="tx1"/>
              </a:buClr>
              <a:buFont typeface="Wingdings" pitchFamily="2" charset="2"/>
              <a:buAutoNum type="arabicParenR" startAt="2"/>
            </a:pPr>
            <a:r>
              <a:rPr lang="fa-IR" sz="8000" b="1" dirty="0">
                <a:solidFill>
                  <a:schemeClr val="accent2"/>
                </a:solidFill>
                <a:cs typeface="B Titr" pitchFamily="2" charset="-78"/>
              </a:rPr>
              <a:t> تسلیم نیاز جنسی شدن</a:t>
            </a:r>
          </a:p>
          <a:p>
            <a:pPr marL="609600" indent="-609600" algn="r" rtl="1" eaLnBrk="1" hangingPunct="1">
              <a:lnSpc>
                <a:spcPct val="210000"/>
              </a:lnSpc>
              <a:buClr>
                <a:schemeClr val="tx1"/>
              </a:buClr>
              <a:buFont typeface="Wingdings" pitchFamily="2" charset="2"/>
              <a:buAutoNum type="arabicParenR" startAt="2"/>
            </a:pPr>
            <a:r>
              <a:rPr lang="fa-IR" sz="8000" b="1" dirty="0">
                <a:solidFill>
                  <a:schemeClr val="accent2"/>
                </a:solidFill>
                <a:cs typeface="B Titr" pitchFamily="2" charset="-78"/>
              </a:rPr>
              <a:t> سازش عجولانه برای ازدست ندادن طرف مقابل</a:t>
            </a:r>
          </a:p>
          <a:p>
            <a:pPr marL="609600" indent="-609600" algn="r" rtl="1" eaLnBrk="1" hangingPunct="1">
              <a:lnSpc>
                <a:spcPct val="210000"/>
              </a:lnSpc>
              <a:buClr>
                <a:schemeClr val="tx1"/>
              </a:buClr>
              <a:buFont typeface="Wingdings" pitchFamily="2" charset="2"/>
              <a:buNone/>
            </a:pPr>
            <a:r>
              <a:rPr lang="fa-IR" sz="8000" dirty="0">
                <a:solidFill>
                  <a:schemeClr val="accent2"/>
                </a:solidFill>
                <a:cs typeface="B Titr" pitchFamily="2" charset="-78"/>
              </a:rPr>
              <a:t>با چشم پوشی از عقاید، علایق، فعالیتها،خانواده و...به بهانه نگرانی بالا رفتن سن- شاید نفر بعدی بهتر نباشد.</a:t>
            </a:r>
          </a:p>
          <a:p>
            <a:pPr marL="609600" indent="-609600" algn="r" rtl="1" eaLnBrk="1" hangingPunct="1">
              <a:lnSpc>
                <a:spcPct val="210000"/>
              </a:lnSpc>
              <a:buClr>
                <a:schemeClr val="tx1"/>
              </a:buClr>
              <a:buFont typeface="Wingdings" pitchFamily="2" charset="2"/>
              <a:buAutoNum type="arabicParenR" startAt="2"/>
            </a:pPr>
            <a:r>
              <a:rPr lang="fa-IR" sz="8000" b="1" dirty="0">
                <a:solidFill>
                  <a:schemeClr val="accent2"/>
                </a:solidFill>
                <a:cs typeface="B Titr" pitchFamily="2" charset="-78"/>
              </a:rPr>
              <a:t> تسلیم ظواهر شدن</a:t>
            </a:r>
          </a:p>
          <a:p>
            <a:pPr marL="609600" indent="-609600" algn="r" rtl="1" eaLnBrk="1" hangingPunct="1">
              <a:lnSpc>
                <a:spcPct val="210000"/>
              </a:lnSpc>
              <a:buClr>
                <a:schemeClr val="tx1"/>
              </a:buClr>
              <a:buFont typeface="Wingdings" pitchFamily="2" charset="2"/>
              <a:buAutoNum type="arabicParenR" startAt="2"/>
            </a:pPr>
            <a:r>
              <a:rPr lang="fa-IR" sz="8000" b="1" dirty="0">
                <a:solidFill>
                  <a:schemeClr val="accent2"/>
                </a:solidFill>
                <a:cs typeface="B Titr" pitchFamily="2" charset="-78"/>
              </a:rPr>
              <a:t> بی توجهی به نشانه های هشدار</a:t>
            </a:r>
          </a:p>
          <a:p>
            <a:pPr marL="609600" indent="-609600" algn="r" rtl="1" eaLnBrk="1" hangingPunct="1">
              <a:lnSpc>
                <a:spcPct val="210000"/>
              </a:lnSpc>
              <a:buClr>
                <a:schemeClr val="tx1"/>
              </a:buClr>
              <a:buFont typeface="Wingdings" pitchFamily="2" charset="2"/>
              <a:buAutoNum type="arabicParenR" startAt="2"/>
            </a:pPr>
            <a:r>
              <a:rPr lang="fa-IR" sz="8000" b="1" dirty="0">
                <a:solidFill>
                  <a:schemeClr val="accent2"/>
                </a:solidFill>
                <a:cs typeface="B Titr" pitchFamily="2" charset="-78"/>
              </a:rPr>
              <a:t> احساس گیر افتادن در رابطه</a:t>
            </a:r>
          </a:p>
          <a:p>
            <a:pPr marL="609600" indent="-609600" algn="r" rtl="1" eaLnBrk="1" hangingPunct="1">
              <a:lnSpc>
                <a:spcPct val="210000"/>
              </a:lnSpc>
              <a:buClr>
                <a:schemeClr val="tx1"/>
              </a:buClr>
              <a:buFont typeface="Wingdings" pitchFamily="2" charset="2"/>
              <a:buAutoNum type="arabicParenR" startAt="2"/>
            </a:pPr>
            <a:r>
              <a:rPr lang="fa-IR" sz="8000" b="1" dirty="0">
                <a:solidFill>
                  <a:schemeClr val="accent2"/>
                </a:solidFill>
                <a:cs typeface="B Titr" pitchFamily="2" charset="-78"/>
              </a:rPr>
              <a:t> باور به کم شدن مشکلات در آینده</a:t>
            </a:r>
          </a:p>
          <a:p>
            <a:pPr marL="609600" indent="-609600" algn="r" rtl="1" eaLnBrk="1" hangingPunct="1">
              <a:lnSpc>
                <a:spcPct val="210000"/>
              </a:lnSpc>
              <a:buClr>
                <a:schemeClr val="tx1"/>
              </a:buClr>
              <a:buFont typeface="Wingdings" pitchFamily="2" charset="2"/>
              <a:buAutoNum type="arabicParenR" startAt="2"/>
            </a:pPr>
            <a:r>
              <a:rPr lang="fa-IR" sz="8000" b="1" dirty="0">
                <a:solidFill>
                  <a:schemeClr val="accent2"/>
                </a:solidFill>
                <a:cs typeface="B Titr" pitchFamily="2" charset="-78"/>
              </a:rPr>
              <a:t>باور به تغییر دادن فرد مقابل در آینده</a:t>
            </a:r>
          </a:p>
          <a:p>
            <a:pPr marL="609600" indent="-609600" algn="r" rtl="1" eaLnBrk="1" hangingPunct="1">
              <a:lnSpc>
                <a:spcPct val="80000"/>
              </a:lnSpc>
              <a:buFontTx/>
              <a:buNone/>
            </a:pPr>
            <a:endParaRPr lang="en-US" sz="3600" b="1" dirty="0">
              <a:solidFill>
                <a:schemeClr val="accent2"/>
              </a:solidFill>
              <a:cs typeface="B Titr" pitchFamily="2" charset="-7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266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500"/>
                                        <p:tgtEl>
                                          <p:spTgt spid="266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7" dur="500"/>
                                        <p:tgtEl>
                                          <p:spTgt spid="266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2" dur="500"/>
                                        <p:tgtEl>
                                          <p:spTgt spid="266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7" dur="500"/>
                                        <p:tgtEl>
                                          <p:spTgt spid="266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2" dur="500"/>
                                        <p:tgtEl>
                                          <p:spTgt spid="2662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7" dur="500"/>
                                        <p:tgtEl>
                                          <p:spTgt spid="2662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2" dur="500"/>
                                        <p:tgtEl>
                                          <p:spTgt spid="2662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7" dur="500"/>
                                        <p:tgtEl>
                                          <p:spTgt spid="2662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627" grpId="0" build="p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6870700" cy="900113"/>
          </a:xfrm>
        </p:spPr>
        <p:txBody>
          <a:bodyPr/>
          <a:lstStyle/>
          <a:p>
            <a:pPr eaLnBrk="1" hangingPunct="1"/>
            <a:r>
              <a:rPr lang="fa-IR" b="1" u="sng">
                <a:cs typeface="B Titr" pitchFamily="2" charset="-78"/>
              </a:rPr>
              <a:t>اشتباهات دوران آشنایی</a:t>
            </a:r>
            <a:endParaRPr lang="en-US" b="1" u="sng">
              <a:cs typeface="B Titr" pitchFamily="2" charset="-78"/>
            </a:endParaRPr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660400" indent="-660400" algn="r" rtl="1" eaLnBrk="1" hangingPunct="1">
              <a:buClr>
                <a:schemeClr val="tx1"/>
              </a:buClr>
              <a:buFont typeface="Wingdings" pitchFamily="2" charset="2"/>
              <a:buAutoNum type="arabicParenR" startAt="9"/>
            </a:pPr>
            <a:r>
              <a:rPr lang="fa-IR" b="1">
                <a:solidFill>
                  <a:schemeClr val="accent2"/>
                </a:solidFill>
                <a:cs typeface="B Titr" pitchFamily="2" charset="-78"/>
              </a:rPr>
              <a:t> نپرسیدن سئوالات کافی بدلیل:</a:t>
            </a:r>
          </a:p>
          <a:p>
            <a:pPr marL="660400" indent="-660400" algn="r" rtl="1" eaLnBrk="1" hangingPunct="1">
              <a:buClr>
                <a:schemeClr val="tx1"/>
              </a:buClr>
              <a:buFont typeface="Wingdings" pitchFamily="2" charset="2"/>
              <a:buNone/>
            </a:pPr>
            <a:r>
              <a:rPr lang="fa-IR" sz="4000" b="1">
                <a:solidFill>
                  <a:srgbClr val="FF7C80"/>
                </a:solidFill>
                <a:cs typeface="B Zar" pitchFamily="2" charset="-78"/>
              </a:rPr>
              <a:t>    </a:t>
            </a:r>
            <a:r>
              <a:rPr lang="fa-IR" b="1">
                <a:cs typeface="B Zar" pitchFamily="2" charset="-78"/>
              </a:rPr>
              <a:t>- ترس از مخدوش شدن رابطه عاطفی</a:t>
            </a:r>
          </a:p>
          <a:p>
            <a:pPr marL="660400" indent="-660400" algn="r" rtl="1" eaLnBrk="1" hangingPunct="1">
              <a:buClr>
                <a:schemeClr val="tx1"/>
              </a:buClr>
              <a:buFont typeface="Wingdings" pitchFamily="2" charset="2"/>
              <a:buNone/>
            </a:pPr>
            <a:r>
              <a:rPr lang="fa-IR" b="1">
                <a:cs typeface="B Zar" pitchFamily="2" charset="-78"/>
              </a:rPr>
              <a:t>    - نمی دانیم چه بپرسیم</a:t>
            </a:r>
          </a:p>
          <a:p>
            <a:pPr marL="660400" indent="-660400" algn="r" rtl="1" eaLnBrk="1" hangingPunct="1">
              <a:buClr>
                <a:schemeClr val="tx1"/>
              </a:buClr>
              <a:buFont typeface="Wingdings" pitchFamily="2" charset="2"/>
              <a:buNone/>
            </a:pPr>
            <a:r>
              <a:rPr lang="fa-IR" b="1">
                <a:cs typeface="B Zar" pitchFamily="2" charset="-78"/>
              </a:rPr>
              <a:t>    - نمی خواهیم جواب سئولات را بدانیم</a:t>
            </a:r>
          </a:p>
          <a:p>
            <a:pPr marL="660400" indent="-660400" algn="r" rtl="1" eaLnBrk="1" hangingPunct="1">
              <a:buClr>
                <a:schemeClr val="tx1"/>
              </a:buClr>
              <a:buFont typeface="Wingdings" pitchFamily="2" charset="2"/>
              <a:buNone/>
            </a:pPr>
            <a:r>
              <a:rPr lang="fa-IR" b="1">
                <a:cs typeface="B Zar" pitchFamily="2" charset="-78"/>
              </a:rPr>
              <a:t>    - ترس از مورد سئوال قرار گرفتن</a:t>
            </a:r>
            <a:endParaRPr lang="en-US" b="1">
              <a:cs typeface="B Zar" pitchFamily="2" charset="-78"/>
            </a:endParaRP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>
          <a:xfrm>
            <a:off x="755650" y="1052513"/>
            <a:ext cx="6870700" cy="16002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fa-IR" sz="5400" b="1">
                <a:solidFill>
                  <a:schemeClr val="hlink"/>
                </a:solidFill>
                <a:cs typeface="B Kamran" pitchFamily="2" charset="-78"/>
              </a:rPr>
              <a:t>خواستگاری :</a:t>
            </a:r>
            <a:br>
              <a:rPr lang="fa-IR" sz="5400" b="1">
                <a:cs typeface="B Kamran" pitchFamily="2" charset="-78"/>
              </a:rPr>
            </a:br>
            <a:r>
              <a:rPr lang="fa-IR" sz="5400" b="1">
                <a:cs typeface="B Kamran" pitchFamily="2" charset="-78"/>
              </a:rPr>
              <a:t>بیان رسمی تقاضای ازدواج است</a:t>
            </a:r>
            <a:endParaRPr lang="en-US" sz="5400" b="1">
              <a:cs typeface="B Kamran" pitchFamily="2" charset="-78"/>
            </a:endParaRPr>
          </a:p>
        </p:txBody>
      </p:sp>
      <p:sp>
        <p:nvSpPr>
          <p:cNvPr id="22531" name="Rectangle 3"/>
          <p:cNvSpPr>
            <a:spLocks noChangeArrowheads="1"/>
          </p:cNvSpPr>
          <p:nvPr/>
        </p:nvSpPr>
        <p:spPr bwMode="auto">
          <a:xfrm>
            <a:off x="1331913" y="4005263"/>
            <a:ext cx="6870700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ctr"/>
            <a:r>
              <a:rPr lang="fa-IR" sz="5400" b="1">
                <a:solidFill>
                  <a:schemeClr val="hlink"/>
                </a:solidFill>
                <a:latin typeface="Comic Sans MS" pitchFamily="66" charset="0"/>
                <a:cs typeface="B Kamran" pitchFamily="2" charset="-78"/>
              </a:rPr>
              <a:t>بله برون :</a:t>
            </a:r>
            <a:br>
              <a:rPr lang="fa-IR" sz="5400" b="1">
                <a:latin typeface="Comic Sans MS" pitchFamily="66" charset="0"/>
                <a:cs typeface="B Kamran" pitchFamily="2" charset="-78"/>
              </a:rPr>
            </a:br>
            <a:r>
              <a:rPr lang="fa-IR" sz="5400" b="1">
                <a:latin typeface="Comic Sans MS" pitchFamily="66" charset="0"/>
                <a:cs typeface="B Kamran" pitchFamily="2" charset="-78"/>
              </a:rPr>
              <a:t>توافق و تصمیم بر ازدواج که بر اساس  آشنایی اولیه صورت می گیرد.</a:t>
            </a:r>
            <a:endParaRPr lang="en-US" sz="5400" b="1">
              <a:latin typeface="Comic Sans MS" pitchFamily="66" charset="0"/>
              <a:cs typeface="B Kamran" pitchFamily="2" charset="-78"/>
            </a:endParaRP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itle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fa-IR" sz="4000" b="1">
                <a:solidFill>
                  <a:srgbClr val="FF0000"/>
                </a:solidFill>
                <a:cs typeface="B Titr" pitchFamily="2" charset="-78"/>
              </a:rPr>
              <a:t>نبايدها در خواستگاري</a:t>
            </a:r>
            <a:endParaRPr lang="en-US" sz="4000" b="1">
              <a:solidFill>
                <a:srgbClr val="FF0000"/>
              </a:solidFill>
              <a:cs typeface="B Titr" pitchFamily="2" charset="-78"/>
            </a:endParaRPr>
          </a:p>
        </p:txBody>
      </p:sp>
      <p:sp>
        <p:nvSpPr>
          <p:cNvPr id="25603" name="Content Placeholder 2"/>
          <p:cNvSpPr>
            <a:spLocks noGrp="1"/>
          </p:cNvSpPr>
          <p:nvPr>
            <p:ph idx="4294967295"/>
          </p:nvPr>
        </p:nvSpPr>
        <p:spPr>
          <a:xfrm>
            <a:off x="685800" y="1828800"/>
            <a:ext cx="7696200" cy="4029075"/>
          </a:xfrm>
        </p:spPr>
        <p:txBody>
          <a:bodyPr>
            <a:normAutofit fontScale="92500"/>
          </a:bodyPr>
          <a:lstStyle/>
          <a:p>
            <a:pPr algn="r" rtl="1"/>
            <a:r>
              <a:rPr lang="fa-IR" sz="2800">
                <a:cs typeface="B Titr" pitchFamily="2" charset="-78"/>
              </a:rPr>
              <a:t>نيازي نيست همه اقوام و فاميل را در جريان بگذاريد.</a:t>
            </a:r>
          </a:p>
          <a:p>
            <a:pPr algn="r" rtl="1"/>
            <a:r>
              <a:rPr lang="fa-IR" sz="2800">
                <a:cs typeface="B Titr" pitchFamily="2" charset="-78"/>
              </a:rPr>
              <a:t>پوشش و لباس  و آر ايش مناسب عرف داشته باشيد.</a:t>
            </a:r>
          </a:p>
          <a:p>
            <a:pPr algn="r" rtl="1"/>
            <a:r>
              <a:rPr lang="fa-IR" sz="2800">
                <a:cs typeface="B Titr" pitchFamily="2" charset="-78"/>
              </a:rPr>
              <a:t>غير واقعي رفتار نكنيد.</a:t>
            </a:r>
          </a:p>
          <a:p>
            <a:pPr algn="r" rtl="1"/>
            <a:r>
              <a:rPr lang="fa-IR" sz="2800">
                <a:cs typeface="B Titr" pitchFamily="2" charset="-78"/>
              </a:rPr>
              <a:t>صداقت داشته باشيد.</a:t>
            </a:r>
          </a:p>
          <a:p>
            <a:pPr algn="r" rtl="1"/>
            <a:r>
              <a:rPr lang="fa-IR" sz="2800">
                <a:cs typeface="B Titr" pitchFamily="2" charset="-78"/>
              </a:rPr>
              <a:t>از رفتارهاي سبك پرهيز كنيد.</a:t>
            </a:r>
          </a:p>
          <a:p>
            <a:pPr algn="r" rtl="1"/>
            <a:r>
              <a:rPr lang="fa-IR" sz="2800">
                <a:cs typeface="B Titr" pitchFamily="2" charset="-78"/>
              </a:rPr>
              <a:t>شوخي نكنيد.</a:t>
            </a:r>
          </a:p>
          <a:p>
            <a:pPr algn="r" rtl="1"/>
            <a:r>
              <a:rPr lang="fa-IR" sz="2800">
                <a:cs typeface="B Titr" pitchFamily="2" charset="-78"/>
              </a:rPr>
              <a:t>نه خيلي صميمي و نه خيلي رسمي برخورد كنيد.</a:t>
            </a:r>
          </a:p>
          <a:p>
            <a:pPr algn="r" rtl="1"/>
            <a:r>
              <a:rPr lang="fa-IR" sz="2800">
                <a:cs typeface="B Titr" pitchFamily="2" charset="-78"/>
              </a:rPr>
              <a:t>بازي راه نيندازيد(اگه تو نگي من نمي گم-دزد و پليس و...)</a:t>
            </a:r>
            <a:endParaRPr lang="en-US" sz="2800">
              <a:cs typeface="B Titr" pitchFamily="2" charset="-78"/>
            </a:endParaRP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6870700" cy="973138"/>
          </a:xfrm>
        </p:spPr>
        <p:txBody>
          <a:bodyPr/>
          <a:lstStyle/>
          <a:p>
            <a:pPr eaLnBrk="1" hangingPunct="1"/>
            <a:r>
              <a:rPr lang="fa-IR" sz="5400" b="1" u="sng">
                <a:solidFill>
                  <a:schemeClr val="hlink"/>
                </a:solidFill>
                <a:cs typeface="B Kamran Outline" pitchFamily="2" charset="-78"/>
              </a:rPr>
              <a:t> سئوالات خواستگاری</a:t>
            </a:r>
            <a:endParaRPr lang="en-US" sz="5400" b="1" u="sng">
              <a:solidFill>
                <a:schemeClr val="hlink"/>
              </a:solidFill>
              <a:cs typeface="B Kamran Outline" pitchFamily="2" charset="-78"/>
            </a:endParaRPr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11188" y="1052513"/>
            <a:ext cx="7696200" cy="3657600"/>
          </a:xfrm>
        </p:spPr>
        <p:txBody>
          <a:bodyPr>
            <a:normAutofit fontScale="77500" lnSpcReduction="20000"/>
          </a:bodyPr>
          <a:lstStyle/>
          <a:p>
            <a:pPr marL="609600" indent="-609600" algn="r" rtl="1" eaLnBrk="1" hangingPunct="1">
              <a:buFontTx/>
              <a:buAutoNum type="arabicParenR"/>
            </a:pPr>
            <a:r>
              <a:rPr lang="fa-IR" sz="3600" b="1">
                <a:solidFill>
                  <a:srgbClr val="0066FF"/>
                </a:solidFill>
                <a:cs typeface="B Badr" pitchFamily="2" charset="-78"/>
              </a:rPr>
              <a:t>شخصی                                                    </a:t>
            </a:r>
            <a:r>
              <a:rPr lang="fa-IR" b="1">
                <a:cs typeface="B Badr" pitchFamily="2" charset="-78"/>
              </a:rPr>
              <a:t>مشخصات سجلی :تاریخ و محل تولد-وزن وقد </a:t>
            </a:r>
            <a:r>
              <a:rPr lang="ar-SA" b="1">
                <a:latin typeface="Arial" pitchFamily="34" charset="0"/>
                <a:cs typeface="B Badr" pitchFamily="2" charset="-78"/>
              </a:rPr>
              <a:t>–</a:t>
            </a:r>
            <a:r>
              <a:rPr lang="fa-IR" b="1">
                <a:cs typeface="B Badr" pitchFamily="2" charset="-78"/>
              </a:rPr>
              <a:t>فرزند چندم- وضع سلامت(بیماری یا نقص عضو) </a:t>
            </a:r>
            <a:r>
              <a:rPr lang="ar-SA" b="1">
                <a:latin typeface="Arial" pitchFamily="34" charset="0"/>
                <a:cs typeface="B Badr" pitchFamily="2" charset="-78"/>
              </a:rPr>
              <a:t>–</a:t>
            </a:r>
            <a:r>
              <a:rPr lang="fa-IR" b="1">
                <a:cs typeface="B Badr" pitchFamily="2" charset="-78"/>
              </a:rPr>
              <a:t>وضعیت سربازی -تحصیلات - وضعیت شغلی- درآمد - وضعیت سکونت - زبان- قومیت- مذهب- مصرف سیگار- محل و مدت سکونت- مهریه- نامزدی...</a:t>
            </a:r>
            <a:endParaRPr lang="fa-IR" sz="3600" b="1">
              <a:solidFill>
                <a:srgbClr val="0066FF"/>
              </a:solidFill>
              <a:cs typeface="B Badr" pitchFamily="2" charset="-78"/>
            </a:endParaRPr>
          </a:p>
          <a:p>
            <a:pPr marL="609600" indent="-609600" algn="r" rtl="1" eaLnBrk="1" hangingPunct="1">
              <a:buFontTx/>
              <a:buAutoNum type="arabicParenR"/>
            </a:pPr>
            <a:r>
              <a:rPr lang="fa-IR" sz="3600" b="1">
                <a:solidFill>
                  <a:srgbClr val="0066FF"/>
                </a:solidFill>
                <a:cs typeface="B Badr" pitchFamily="2" charset="-78"/>
              </a:rPr>
              <a:t>شخصیتی</a:t>
            </a:r>
          </a:p>
          <a:p>
            <a:pPr marL="609600" indent="-609600" algn="r" rtl="1" eaLnBrk="1" hangingPunct="1">
              <a:buFontTx/>
              <a:buNone/>
            </a:pPr>
            <a:r>
              <a:rPr lang="fa-IR"/>
              <a:t>   </a:t>
            </a:r>
            <a:r>
              <a:rPr lang="fa-IR" b="1">
                <a:cs typeface="B Badr" pitchFamily="2" charset="-78"/>
              </a:rPr>
              <a:t>آیا از ظاهر/ نام خود راضی هستید؟</a:t>
            </a:r>
            <a:r>
              <a:rPr lang="fa-IR"/>
              <a:t> </a:t>
            </a:r>
            <a:r>
              <a:rPr lang="fa-IR" b="1">
                <a:cs typeface="B Badr" pitchFamily="2" charset="-78"/>
              </a:rPr>
              <a:t>صفات عمده شخصیتی مثبت و منفی(نقطه قوت وضعف)- عزت نفس-خوش بینی و بدبینی- برونگرایی و درونگرایی </a:t>
            </a:r>
            <a:r>
              <a:rPr lang="ar-SA" b="1">
                <a:latin typeface="Arial" pitchFamily="34" charset="0"/>
                <a:cs typeface="B Badr" pitchFamily="2" charset="-78"/>
              </a:rPr>
              <a:t>–</a:t>
            </a:r>
            <a:r>
              <a:rPr lang="fa-IR" b="1">
                <a:cs typeface="B Badr" pitchFamily="2" charset="-78"/>
              </a:rPr>
              <a:t>ابراز عواطف و احساسات - تعهدپذیری-صداقت و روراستی و... </a:t>
            </a:r>
            <a:endParaRPr lang="en-US" b="1">
              <a:cs typeface="B Badr" pitchFamily="2" charset="-78"/>
            </a:endParaRP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6870700" cy="1189038"/>
          </a:xfrm>
        </p:spPr>
        <p:txBody>
          <a:bodyPr/>
          <a:lstStyle/>
          <a:p>
            <a:pPr eaLnBrk="1" hangingPunct="1"/>
            <a:r>
              <a:rPr lang="fa-IR" b="1" u="sng">
                <a:solidFill>
                  <a:schemeClr val="hlink"/>
                </a:solidFill>
                <a:cs typeface="B Kamran Outline" pitchFamily="2" charset="-78"/>
              </a:rPr>
              <a:t> سئوالات خواستگاری</a:t>
            </a:r>
            <a:endParaRPr lang="en-US" b="1" u="sng">
              <a:solidFill>
                <a:schemeClr val="hlink"/>
              </a:solidFill>
              <a:cs typeface="B Kamran Outline" pitchFamily="2" charset="-78"/>
            </a:endParaRPr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412875"/>
            <a:ext cx="7696200" cy="5040313"/>
          </a:xfrm>
        </p:spPr>
        <p:txBody>
          <a:bodyPr/>
          <a:lstStyle/>
          <a:p>
            <a:pPr marL="533400" indent="-533400" algn="r" rtl="1" eaLnBrk="1" hangingPunct="1">
              <a:lnSpc>
                <a:spcPct val="80000"/>
              </a:lnSpc>
              <a:buFont typeface="Wingdings" pitchFamily="2" charset="2"/>
              <a:buAutoNum type="arabicParenR" startAt="3"/>
            </a:pPr>
            <a:r>
              <a:rPr lang="fa-IR" b="1">
                <a:solidFill>
                  <a:srgbClr val="0066FF"/>
                </a:solidFill>
                <a:cs typeface="B Badr" pitchFamily="2" charset="-78"/>
              </a:rPr>
              <a:t>وضعیت اعتقادی و مذهبی                                              </a:t>
            </a:r>
            <a:r>
              <a:rPr lang="fa-IR" sz="2800" b="1">
                <a:cs typeface="B Badr" pitchFamily="2" charset="-78"/>
              </a:rPr>
              <a:t>نگرش نسبت به خدا- دنیا- آخرت- پایبندی به مناسک-سنتها- ارزشها- هنجارها- تفکر سنتی یا مدرن- تعصب و تقید</a:t>
            </a:r>
          </a:p>
          <a:p>
            <a:pPr marL="533400" indent="-533400" algn="r" rtl="1" eaLnBrk="1" hangingPunct="1">
              <a:lnSpc>
                <a:spcPct val="80000"/>
              </a:lnSpc>
              <a:buFont typeface="Wingdings" pitchFamily="2" charset="2"/>
              <a:buAutoNum type="arabicParenR" startAt="3"/>
            </a:pPr>
            <a:r>
              <a:rPr lang="fa-IR" b="1">
                <a:solidFill>
                  <a:srgbClr val="0066FF"/>
                </a:solidFill>
                <a:cs typeface="B Badr" pitchFamily="2" charset="-78"/>
              </a:rPr>
              <a:t>وضعیت خانواده و اطرافیان                                            </a:t>
            </a:r>
            <a:r>
              <a:rPr lang="fa-IR" sz="2800" b="1">
                <a:cs typeface="B Badr" pitchFamily="2" charset="-78"/>
              </a:rPr>
              <a:t>وجود والدین-اصلیت- تعداد اعضای خانواده و جایگاه هر کدام-  شغل ، درآمد و تحصیلات والدین و اعضای خانواده- ارتباط والدین و سایر اعضاء با هم </a:t>
            </a:r>
            <a:r>
              <a:rPr lang="ar-SA" sz="2800" b="1">
                <a:latin typeface="Arial" pitchFamily="34" charset="0"/>
                <a:cs typeface="B Badr" pitchFamily="2" charset="-78"/>
              </a:rPr>
              <a:t>–</a:t>
            </a:r>
            <a:r>
              <a:rPr lang="fa-IR" sz="2800" b="1">
                <a:cs typeface="B Badr" pitchFamily="2" charset="-78"/>
              </a:rPr>
              <a:t> دلبستگی با هر یک از اعضاء- وضع تأهل سایر اعضا-روابط فامیلی(افراد محبوب و مطرود) </a:t>
            </a:r>
            <a:r>
              <a:rPr lang="ar-SA" sz="2800" b="1">
                <a:latin typeface="Arial" pitchFamily="34" charset="0"/>
                <a:cs typeface="B Badr" pitchFamily="2" charset="-78"/>
              </a:rPr>
              <a:t>–</a:t>
            </a:r>
            <a:r>
              <a:rPr lang="fa-IR" sz="2800" b="1">
                <a:cs typeface="B Badr" pitchFamily="2" charset="-78"/>
              </a:rPr>
              <a:t> ارتباط با دوستان وگذران فراغت...</a:t>
            </a:r>
          </a:p>
          <a:p>
            <a:pPr marL="533400" indent="-533400" algn="r" rtl="1" eaLnBrk="1" hangingPunct="1">
              <a:lnSpc>
                <a:spcPct val="80000"/>
              </a:lnSpc>
              <a:buFont typeface="Wingdings" pitchFamily="2" charset="2"/>
              <a:buAutoNum type="arabicParenR" startAt="3"/>
            </a:pPr>
            <a:r>
              <a:rPr lang="fa-IR" b="1">
                <a:solidFill>
                  <a:srgbClr val="0066FF"/>
                </a:solidFill>
                <a:cs typeface="B Badr" pitchFamily="2" charset="-78"/>
              </a:rPr>
              <a:t>شرایط اقتصادی</a:t>
            </a:r>
          </a:p>
          <a:p>
            <a:pPr marL="533400" indent="-533400" algn="r" rtl="1" eaLnBrk="1" hangingPunct="1">
              <a:lnSpc>
                <a:spcPct val="80000"/>
              </a:lnSpc>
              <a:buFontTx/>
              <a:buNone/>
            </a:pPr>
            <a:r>
              <a:rPr lang="fa-IR" sz="2800" b="1">
                <a:cs typeface="B Badr" pitchFamily="2" charset="-78"/>
              </a:rPr>
              <a:t>   وضع شغلی و درامد- مالکیت واستقلال مالی- اداره امور </a:t>
            </a:r>
          </a:p>
          <a:p>
            <a:pPr marL="533400" indent="-533400" algn="r" rtl="1" eaLnBrk="1" hangingPunct="1">
              <a:lnSpc>
                <a:spcPct val="80000"/>
              </a:lnSpc>
              <a:buFontTx/>
              <a:buNone/>
            </a:pPr>
            <a:r>
              <a:rPr lang="fa-IR" sz="2800" b="1">
                <a:cs typeface="B Badr" pitchFamily="2" charset="-78"/>
              </a:rPr>
              <a:t>مالی- پس انداز- خست و سخاوت و...</a:t>
            </a:r>
            <a:endParaRPr lang="en-US" sz="2800" b="1">
              <a:cs typeface="B Badr" pitchFamily="2" charset="-78"/>
            </a:endParaRPr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6870700" cy="828675"/>
          </a:xfrm>
        </p:spPr>
        <p:txBody>
          <a:bodyPr/>
          <a:lstStyle/>
          <a:p>
            <a:pPr rtl="1" eaLnBrk="1" hangingPunct="1"/>
            <a:r>
              <a:rPr lang="fa-IR" sz="4000" b="1" u="sng">
                <a:solidFill>
                  <a:schemeClr val="hlink"/>
                </a:solidFill>
                <a:cs typeface="B Kamran Outline" pitchFamily="2" charset="-78"/>
              </a:rPr>
              <a:t> سئوالات خواستگاری</a:t>
            </a:r>
            <a:endParaRPr lang="en-US" sz="4000" b="1" u="sng">
              <a:solidFill>
                <a:schemeClr val="hlink"/>
              </a:solidFill>
              <a:cs typeface="B Kamran Outline" pitchFamily="2" charset="-78"/>
            </a:endParaRPr>
          </a:p>
        </p:txBody>
      </p:sp>
      <p:sp>
        <p:nvSpPr>
          <p:cNvPr id="286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9750" y="981075"/>
            <a:ext cx="7696200" cy="5876925"/>
          </a:xfrm>
        </p:spPr>
        <p:txBody>
          <a:bodyPr>
            <a:normAutofit lnSpcReduction="10000"/>
          </a:bodyPr>
          <a:lstStyle/>
          <a:p>
            <a:pPr marL="609600" indent="-609600" algn="r" rtl="1" eaLnBrk="1" hangingPunct="1">
              <a:buFontTx/>
              <a:buAutoNum type="arabicParenR" startAt="6"/>
            </a:pPr>
            <a:r>
              <a:rPr lang="fa-IR" sz="3400" b="1">
                <a:solidFill>
                  <a:srgbClr val="0066FF"/>
                </a:solidFill>
                <a:cs typeface="B Badr" pitchFamily="2" charset="-78"/>
              </a:rPr>
              <a:t>دلیل و انگیزه و انتظار از ازدواج</a:t>
            </a:r>
          </a:p>
          <a:p>
            <a:pPr marL="609600" indent="-609600" algn="r" rtl="1" eaLnBrk="1" hangingPunct="1">
              <a:buFontTx/>
              <a:buAutoNum type="arabicParenR" startAt="6"/>
            </a:pPr>
            <a:r>
              <a:rPr lang="fa-IR" sz="3400" b="1">
                <a:solidFill>
                  <a:srgbClr val="0066FF"/>
                </a:solidFill>
                <a:cs typeface="B Badr" pitchFamily="2" charset="-78"/>
              </a:rPr>
              <a:t>وظایف شوهری و همسری</a:t>
            </a:r>
          </a:p>
          <a:p>
            <a:pPr marL="609600" indent="-609600" algn="r" rtl="1" eaLnBrk="1" hangingPunct="1">
              <a:buFontTx/>
              <a:buAutoNum type="arabicParenR" startAt="6"/>
            </a:pPr>
            <a:r>
              <a:rPr lang="fa-IR" sz="3400" b="1">
                <a:solidFill>
                  <a:srgbClr val="0066FF"/>
                </a:solidFill>
                <a:cs typeface="B Badr" pitchFamily="2" charset="-78"/>
              </a:rPr>
              <a:t>اهداف زندگی- برنامه ها </a:t>
            </a:r>
          </a:p>
          <a:p>
            <a:pPr marL="609600" indent="-609600" algn="r" rtl="1" eaLnBrk="1" hangingPunct="1">
              <a:buFontTx/>
              <a:buAutoNum type="arabicParenR" startAt="6"/>
            </a:pPr>
            <a:r>
              <a:rPr lang="fa-IR" sz="3400" b="1">
                <a:solidFill>
                  <a:srgbClr val="0066FF"/>
                </a:solidFill>
                <a:cs typeface="B Badr" pitchFamily="2" charset="-78"/>
              </a:rPr>
              <a:t>آرزوها </a:t>
            </a:r>
            <a:r>
              <a:rPr lang="ar-SA" sz="3400" b="1">
                <a:solidFill>
                  <a:srgbClr val="0066FF"/>
                </a:solidFill>
                <a:latin typeface="Arial" pitchFamily="34" charset="0"/>
                <a:cs typeface="B Badr" pitchFamily="2" charset="-78"/>
              </a:rPr>
              <a:t>–</a:t>
            </a:r>
            <a:r>
              <a:rPr lang="fa-IR" sz="3400" b="1">
                <a:solidFill>
                  <a:srgbClr val="0066FF"/>
                </a:solidFill>
                <a:cs typeface="B Badr" pitchFamily="2" charset="-78"/>
              </a:rPr>
              <a:t> ایده آل ها- </a:t>
            </a:r>
          </a:p>
          <a:p>
            <a:pPr marL="609600" indent="-609600" algn="r" rtl="1" eaLnBrk="1" hangingPunct="1">
              <a:buFontTx/>
              <a:buAutoNum type="arabicParenR" startAt="6"/>
            </a:pPr>
            <a:r>
              <a:rPr lang="fa-IR" sz="3400" b="1">
                <a:solidFill>
                  <a:srgbClr val="0066FF"/>
                </a:solidFill>
                <a:cs typeface="B Badr" pitchFamily="2" charset="-78"/>
              </a:rPr>
              <a:t>علایق و سلایق و عادات(فکری ، فرهنگی،هنری، اجتماعی ، سیاسی،خانوادگی،پوشاک، خوراک،ورزش،سفر)</a:t>
            </a:r>
          </a:p>
          <a:p>
            <a:pPr marL="609600" indent="-609600" algn="r" rtl="1" eaLnBrk="1" hangingPunct="1">
              <a:buFontTx/>
              <a:buAutoNum type="arabicParenR" startAt="6"/>
            </a:pPr>
            <a:r>
              <a:rPr lang="fa-IR" sz="3400" b="1">
                <a:solidFill>
                  <a:srgbClr val="0066FF"/>
                </a:solidFill>
                <a:cs typeface="B Badr" pitchFamily="2" charset="-78"/>
              </a:rPr>
              <a:t>گذران اوقات فراغت</a:t>
            </a:r>
          </a:p>
          <a:p>
            <a:pPr marL="609600" indent="-609600" algn="r" rtl="1" eaLnBrk="1" hangingPunct="1">
              <a:buFontTx/>
              <a:buAutoNum type="arabicParenR" startAt="6"/>
            </a:pPr>
            <a:r>
              <a:rPr lang="fa-IR" sz="3400" b="1">
                <a:solidFill>
                  <a:srgbClr val="0066FF"/>
                </a:solidFill>
                <a:cs typeface="B Badr" pitchFamily="2" charset="-78"/>
              </a:rPr>
              <a:t> میزان برخورداری ازمهارتهای زندگی</a:t>
            </a:r>
          </a:p>
          <a:p>
            <a:pPr marL="609600" indent="-609600" algn="r" rtl="1" eaLnBrk="1" hangingPunct="1">
              <a:buFontTx/>
              <a:buAutoNum type="arabicParenR" startAt="6"/>
            </a:pPr>
            <a:r>
              <a:rPr lang="fa-IR" sz="3400" b="1">
                <a:solidFill>
                  <a:srgbClr val="0066FF"/>
                </a:solidFill>
                <a:cs typeface="B Badr" pitchFamily="2" charset="-78"/>
              </a:rPr>
              <a:t>ظرفیت تغییر  (رشد و یادگیری)</a:t>
            </a:r>
            <a:endParaRPr lang="en-US" sz="3400" b="1">
              <a:solidFill>
                <a:srgbClr val="0066FF"/>
              </a:solidFill>
              <a:cs typeface="B Badr" pitchFamily="2" charset="-78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642910" y="274638"/>
            <a:ext cx="8043890" cy="654032"/>
          </a:xfrm>
        </p:spPr>
        <p:txBody>
          <a:bodyPr anchor="b">
            <a:normAutofit/>
          </a:bodyPr>
          <a:lstStyle/>
          <a:p>
            <a:r>
              <a:rPr lang="fa-IR" sz="3200" b="1" dirty="0">
                <a:solidFill>
                  <a:srgbClr val="FF0000"/>
                </a:solidFill>
                <a:cs typeface="B Titr" pitchFamily="2" charset="-78"/>
              </a:rPr>
              <a:t>پاسخ ضرورت آموزش پیش ازدواج</a:t>
            </a:r>
            <a:endParaRPr lang="en-US" sz="3200" b="1" dirty="0">
              <a:solidFill>
                <a:srgbClr val="FF0000"/>
              </a:solidFill>
              <a:cs typeface="B Titr" pitchFamily="2" charset="-78"/>
            </a:endParaRPr>
          </a:p>
        </p:txBody>
      </p:sp>
      <p:sp>
        <p:nvSpPr>
          <p:cNvPr id="66563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0" y="1571612"/>
            <a:ext cx="8929718" cy="4643469"/>
          </a:xfrm>
        </p:spPr>
        <p:txBody>
          <a:bodyPr>
            <a:normAutofit fontScale="92500"/>
          </a:bodyPr>
          <a:lstStyle/>
          <a:p>
            <a:pPr algn="r" rtl="1">
              <a:lnSpc>
                <a:spcPct val="300000"/>
              </a:lnSpc>
            </a:pPr>
            <a:r>
              <a:rPr lang="fa-IR" sz="2400" b="1" dirty="0">
                <a:solidFill>
                  <a:srgbClr val="0033CC"/>
                </a:solidFill>
                <a:latin typeface="2  Nazanin"/>
                <a:cs typeface="B Mitra" pitchFamily="2" charset="-78"/>
              </a:rPr>
              <a:t>ازدواج یکی از </a:t>
            </a:r>
            <a:r>
              <a:rPr lang="fa-IR" b="1" dirty="0">
                <a:solidFill>
                  <a:srgbClr val="C00000"/>
                </a:solidFill>
                <a:latin typeface="2  Nazanin"/>
                <a:cs typeface="B Mitra" pitchFamily="2" charset="-78"/>
              </a:rPr>
              <a:t>اساسی ترین </a:t>
            </a:r>
            <a:r>
              <a:rPr lang="fa-IR" sz="2400" b="1" dirty="0">
                <a:solidFill>
                  <a:srgbClr val="0033CC"/>
                </a:solidFill>
                <a:latin typeface="2  Nazanin"/>
                <a:cs typeface="B Mitra" pitchFamily="2" charset="-78"/>
              </a:rPr>
              <a:t>وقایع زندگی هرشخص است.</a:t>
            </a:r>
          </a:p>
          <a:p>
            <a:pPr algn="r" rtl="1">
              <a:lnSpc>
                <a:spcPct val="300000"/>
              </a:lnSpc>
            </a:pPr>
            <a:r>
              <a:rPr lang="fa-IR" sz="2400" b="1" dirty="0">
                <a:solidFill>
                  <a:srgbClr val="0033CC"/>
                </a:solidFill>
                <a:latin typeface="2  Nazanin"/>
                <a:cs typeface="B Mitra" pitchFamily="2" charset="-78"/>
              </a:rPr>
              <a:t>ماهیت </a:t>
            </a:r>
            <a:r>
              <a:rPr lang="fa-IR" sz="3500" b="1" dirty="0">
                <a:solidFill>
                  <a:srgbClr val="C00000"/>
                </a:solidFill>
                <a:latin typeface="2  Nazanin"/>
                <a:cs typeface="B Mitra" pitchFamily="2" charset="-78"/>
              </a:rPr>
              <a:t>چند بعدی </a:t>
            </a:r>
            <a:r>
              <a:rPr lang="fa-IR" sz="2400" b="1" dirty="0">
                <a:solidFill>
                  <a:srgbClr val="0033CC"/>
                </a:solidFill>
                <a:latin typeface="2  Nazanin"/>
                <a:cs typeface="B Mitra" pitchFamily="2" charset="-78"/>
              </a:rPr>
              <a:t>ازدواج مستلزم کسب دانش و آگاهی های لازم در این باره است.</a:t>
            </a:r>
            <a:endParaRPr lang="en-US" sz="2400" b="1" dirty="0">
              <a:solidFill>
                <a:srgbClr val="0033CC"/>
              </a:solidFill>
              <a:latin typeface="2  Nazanin"/>
              <a:cs typeface="B Mitra" pitchFamily="2" charset="-78"/>
            </a:endParaRPr>
          </a:p>
          <a:p>
            <a:pPr algn="r" rtl="1">
              <a:lnSpc>
                <a:spcPct val="300000"/>
              </a:lnSpc>
            </a:pPr>
            <a:r>
              <a:rPr lang="fa-IR" sz="2400" b="1" dirty="0">
                <a:solidFill>
                  <a:srgbClr val="0033CC"/>
                </a:solidFill>
                <a:latin typeface="2  Nazanin"/>
                <a:cs typeface="B Mitra" pitchFamily="2" charset="-78"/>
              </a:rPr>
              <a:t>تغییرات جامعه و سردرگمی خانواده ها و ایجاد </a:t>
            </a:r>
            <a:r>
              <a:rPr lang="fa-IR" sz="3000" b="1" dirty="0">
                <a:solidFill>
                  <a:srgbClr val="C00000"/>
                </a:solidFill>
                <a:latin typeface="2  Nazanin"/>
                <a:cs typeface="B Mitra" pitchFamily="2" charset="-78"/>
              </a:rPr>
              <a:t>خانواده های خاکستری </a:t>
            </a:r>
            <a:r>
              <a:rPr lang="fa-IR" sz="2400" b="1" dirty="0">
                <a:solidFill>
                  <a:srgbClr val="0033CC"/>
                </a:solidFill>
                <a:latin typeface="2  Nazanin"/>
                <a:cs typeface="B Mitra" pitchFamily="2" charset="-78"/>
              </a:rPr>
              <a:t>؟؟؟!!!!!!!!.</a:t>
            </a:r>
          </a:p>
        </p:txBody>
      </p:sp>
      <p:pic>
        <p:nvPicPr>
          <p:cNvPr id="5" name="Content Placeholder 15" descr="17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 3"/>
          <p:cNvSpPr/>
          <p:nvPr/>
        </p:nvSpPr>
        <p:spPr>
          <a:xfrm>
            <a:off x="5072066" y="0"/>
            <a:ext cx="3178991" cy="2050560"/>
          </a:xfrm>
          <a:prstGeom prst="funnel">
            <a:avLst/>
          </a:prstGeom>
        </p:spPr>
        <p:style>
          <a:lnRef idx="1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lt1">
              <a:alpha val="4000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endParaRPr lang="fa-IR" sz="2400" b="1" dirty="0">
              <a:solidFill>
                <a:srgbClr val="FF0000"/>
              </a:solidFill>
              <a:cs typeface="B Titr" pitchFamily="2" charset="-78"/>
            </a:endParaRPr>
          </a:p>
        </p:txBody>
      </p:sp>
      <p:grpSp>
        <p:nvGrpSpPr>
          <p:cNvPr id="8" name="Group 7"/>
          <p:cNvGrpSpPr/>
          <p:nvPr/>
        </p:nvGrpSpPr>
        <p:grpSpPr>
          <a:xfrm flipH="1">
            <a:off x="7572396" y="214290"/>
            <a:ext cx="1214446" cy="928695"/>
            <a:chOff x="2314575" y="161379"/>
            <a:chExt cx="884045" cy="884045"/>
          </a:xfrm>
        </p:grpSpPr>
        <p:sp>
          <p:nvSpPr>
            <p:cNvPr id="9" name="Oval 8"/>
            <p:cNvSpPr/>
            <p:nvPr/>
          </p:nvSpPr>
          <p:spPr>
            <a:xfrm>
              <a:off x="2314575" y="161379"/>
              <a:ext cx="884045" cy="884045"/>
            </a:xfrm>
            <a:prstGeom prst="ellipse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0" name="Oval 4"/>
            <p:cNvSpPr/>
            <p:nvPr/>
          </p:nvSpPr>
          <p:spPr>
            <a:xfrm>
              <a:off x="2418581" y="290844"/>
              <a:ext cx="650575" cy="625115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22860" tIns="22860" rIns="22860" bIns="22860" numCol="1" spcCol="1270" anchor="ctr" anchorCtr="0">
              <a:noAutofit/>
            </a:bodyPr>
            <a:lstStyle/>
            <a:p>
              <a:pPr lvl="0" algn="ctr" defTabSz="800100" rtl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fa-IR" b="1" kern="1200" dirty="0">
                  <a:latin typeface="B Nazanin"/>
                  <a:cs typeface="B Titr" pitchFamily="2" charset="-78"/>
                </a:rPr>
                <a:t>چیستی ازدواج</a:t>
              </a:r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4429124" y="500042"/>
            <a:ext cx="1357322" cy="928670"/>
            <a:chOff x="1410884" y="493014"/>
            <a:chExt cx="884045" cy="766152"/>
          </a:xfrm>
        </p:grpSpPr>
        <p:sp>
          <p:nvSpPr>
            <p:cNvPr id="12" name="Oval 11"/>
            <p:cNvSpPr/>
            <p:nvPr/>
          </p:nvSpPr>
          <p:spPr>
            <a:xfrm>
              <a:off x="1410884" y="493014"/>
              <a:ext cx="884045" cy="766152"/>
            </a:xfrm>
            <a:prstGeom prst="ellipse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3" name="Oval 4"/>
            <p:cNvSpPr/>
            <p:nvPr/>
          </p:nvSpPr>
          <p:spPr>
            <a:xfrm>
              <a:off x="1540349" y="504587"/>
              <a:ext cx="625115" cy="625115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22860" tIns="22860" rIns="22860" bIns="22860" numCol="1" spcCol="1270" anchor="ctr" anchorCtr="0">
              <a:noAutofit/>
            </a:bodyPr>
            <a:lstStyle/>
            <a:p>
              <a:pPr lvl="0" algn="ctr" defTabSz="800100" rtl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fa-IR" sz="1800" b="1" kern="1200" dirty="0">
                  <a:latin typeface="B Nazanin"/>
                  <a:cs typeface="B Titr" pitchFamily="2" charset="-78"/>
                </a:rPr>
                <a:t>چگونگی ازدواج</a:t>
              </a:r>
            </a:p>
          </p:txBody>
        </p:sp>
      </p:grpSp>
      <p:grpSp>
        <p:nvGrpSpPr>
          <p:cNvPr id="14" name="Group 13"/>
          <p:cNvGrpSpPr/>
          <p:nvPr/>
        </p:nvGrpSpPr>
        <p:grpSpPr>
          <a:xfrm>
            <a:off x="6000760" y="0"/>
            <a:ext cx="1214446" cy="928670"/>
            <a:chOff x="1149881" y="367284"/>
            <a:chExt cx="884045" cy="766152"/>
          </a:xfrm>
        </p:grpSpPr>
        <p:sp>
          <p:nvSpPr>
            <p:cNvPr id="15" name="Oval 14"/>
            <p:cNvSpPr/>
            <p:nvPr/>
          </p:nvSpPr>
          <p:spPr>
            <a:xfrm>
              <a:off x="1149881" y="367284"/>
              <a:ext cx="884045" cy="766152"/>
            </a:xfrm>
            <a:prstGeom prst="ellipse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6" name="Oval 4"/>
            <p:cNvSpPr/>
            <p:nvPr/>
          </p:nvSpPr>
          <p:spPr>
            <a:xfrm>
              <a:off x="1402465" y="367284"/>
              <a:ext cx="625115" cy="625115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22860" tIns="22860" rIns="22860" bIns="22860" numCol="1" spcCol="1270" anchor="ctr" anchorCtr="0">
              <a:noAutofit/>
            </a:bodyPr>
            <a:lstStyle/>
            <a:p>
              <a:pPr lvl="0" algn="ctr" defTabSz="800100" rtl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fa-IR" sz="1800" b="1" kern="1200" dirty="0">
                  <a:latin typeface="B Nazanin"/>
                  <a:cs typeface="B Titr" pitchFamily="2" charset="-78"/>
                </a:rPr>
                <a:t>چرایی ازدواج</a:t>
              </a:r>
            </a:p>
          </p:txBody>
        </p:sp>
      </p:grp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908175" y="765175"/>
            <a:ext cx="7772400" cy="1470025"/>
          </a:xfrm>
        </p:spPr>
        <p:txBody>
          <a:bodyPr/>
          <a:lstStyle/>
          <a:p>
            <a:pPr eaLnBrk="1" hangingPunct="1">
              <a:defRPr/>
            </a:pPr>
            <a:r>
              <a:rPr lang="fa-IR" b="1">
                <a:cs typeface="B Titr" pitchFamily="2" charset="-78"/>
              </a:rPr>
              <a:t>نامزدی</a:t>
            </a:r>
            <a:endParaRPr lang="en-US" b="1">
              <a:cs typeface="B Titr" pitchFamily="2" charset="-78"/>
            </a:endParaRPr>
          </a:p>
        </p:txBody>
      </p:sp>
      <p:sp>
        <p:nvSpPr>
          <p:cNvPr id="3277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2276475"/>
            <a:ext cx="6400800" cy="3362325"/>
          </a:xfrm>
        </p:spPr>
        <p:txBody>
          <a:bodyPr/>
          <a:lstStyle/>
          <a:p>
            <a:pPr eaLnBrk="1" hangingPunct="1">
              <a:defRPr/>
            </a:pPr>
            <a:r>
              <a:rPr lang="fa-IR" sz="3600" b="1" dirty="0">
                <a:cs typeface="B Zar" pitchFamily="2" charset="-78"/>
              </a:rPr>
              <a:t>دوره ای که با وعده ی ازدواج شروع و با محرمیت پایان می گیرد.</a:t>
            </a:r>
            <a:endParaRPr lang="en-US" sz="3600" b="1" dirty="0">
              <a:cs typeface="B Zar" pitchFamily="2" charset="-78"/>
            </a:endParaRPr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>
          <a:xfrm>
            <a:off x="900113" y="620713"/>
            <a:ext cx="6870700" cy="1600200"/>
          </a:xfrm>
        </p:spPr>
        <p:txBody>
          <a:bodyPr/>
          <a:lstStyle/>
          <a:p>
            <a:pPr rtl="1" eaLnBrk="1" hangingPunct="1"/>
            <a:r>
              <a:rPr lang="fa-IR" sz="4000">
                <a:cs typeface="B Titr" pitchFamily="2" charset="-78"/>
              </a:rPr>
              <a:t>نامزدی </a:t>
            </a:r>
            <a:r>
              <a:rPr lang="fa-IR" sz="4000">
                <a:solidFill>
                  <a:schemeClr val="hlink"/>
                </a:solidFill>
                <a:cs typeface="B Titr" pitchFamily="2" charset="-78"/>
              </a:rPr>
              <a:t>یک فرصت، تهدید یا چالش</a:t>
            </a:r>
            <a:endParaRPr lang="en-US" sz="4000">
              <a:cs typeface="B Titr" pitchFamily="2" charset="-78"/>
            </a:endParaRPr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6870700" cy="973138"/>
          </a:xfrm>
        </p:spPr>
        <p:txBody>
          <a:bodyPr/>
          <a:lstStyle/>
          <a:p>
            <a:pPr eaLnBrk="1" hangingPunct="1"/>
            <a:r>
              <a:rPr lang="fa-IR" b="1" u="sng">
                <a:solidFill>
                  <a:schemeClr val="hlink"/>
                </a:solidFill>
                <a:cs typeface="B Zar" pitchFamily="2" charset="-78"/>
              </a:rPr>
              <a:t>ویژگی های دوره نامزدی</a:t>
            </a:r>
            <a:endParaRPr lang="en-US" b="1" u="sng">
              <a:solidFill>
                <a:schemeClr val="hlink"/>
              </a:solidFill>
              <a:cs typeface="B Zar" pitchFamily="2" charset="-78"/>
            </a:endParaRPr>
          </a:p>
        </p:txBody>
      </p:sp>
      <p:sp>
        <p:nvSpPr>
          <p:cNvPr id="327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23850" y="1828800"/>
            <a:ext cx="8058150" cy="4695825"/>
          </a:xfrm>
        </p:spPr>
        <p:txBody>
          <a:bodyPr/>
          <a:lstStyle/>
          <a:p>
            <a:pPr algn="r" rtl="1" eaLnBrk="1" hangingPunct="1">
              <a:buFont typeface="Wingdings" pitchFamily="2" charset="2"/>
              <a:buChar char="ü"/>
            </a:pPr>
            <a:r>
              <a:rPr lang="fa-IR" sz="2800">
                <a:cs typeface="B Titr" pitchFamily="2" charset="-78"/>
              </a:rPr>
              <a:t>آشنایی به شناخت تبدیل می گردد</a:t>
            </a:r>
          </a:p>
          <a:p>
            <a:pPr algn="r" rtl="1" eaLnBrk="1" hangingPunct="1">
              <a:buFont typeface="Wingdings" pitchFamily="2" charset="2"/>
              <a:buChar char="ü"/>
            </a:pPr>
            <a:r>
              <a:rPr lang="fa-IR" sz="2800">
                <a:cs typeface="B Titr" pitchFamily="2" charset="-78"/>
              </a:rPr>
              <a:t>امکان براورد تحقق انتظارات، توافقها و تفاهم وجود دارد.</a:t>
            </a:r>
          </a:p>
          <a:p>
            <a:pPr algn="r" rtl="1" eaLnBrk="1" hangingPunct="1">
              <a:buFont typeface="Wingdings" pitchFamily="2" charset="2"/>
              <a:buChar char="ü"/>
            </a:pPr>
            <a:r>
              <a:rPr lang="fa-IR" sz="2800">
                <a:cs typeface="B Titr" pitchFamily="2" charset="-78"/>
              </a:rPr>
              <a:t>دوره مشخصی دارد که با توافق طرفین تعیین می شود.(توصیه می شود کمتر از سه ماه و بیشتر از شش ماه نباشد)</a:t>
            </a:r>
          </a:p>
          <a:p>
            <a:pPr algn="r" rtl="1" eaLnBrk="1" hangingPunct="1">
              <a:buFont typeface="Wingdings" pitchFamily="2" charset="2"/>
              <a:buChar char="ü"/>
            </a:pPr>
            <a:r>
              <a:rPr lang="fa-IR" sz="2800">
                <a:cs typeface="B Titr" pitchFamily="2" charset="-78"/>
              </a:rPr>
              <a:t>تابع نظارت اجتماعی است</a:t>
            </a:r>
          </a:p>
          <a:p>
            <a:pPr algn="r" rtl="1" eaLnBrk="1" hangingPunct="1">
              <a:buFont typeface="Wingdings" pitchFamily="2" charset="2"/>
              <a:buChar char="ü"/>
            </a:pPr>
            <a:r>
              <a:rPr lang="fa-IR" sz="2800">
                <a:cs typeface="B Titr" pitchFamily="2" charset="-78"/>
              </a:rPr>
              <a:t>یک ازدواج آزمایشی است با رعایت حریم ها</a:t>
            </a:r>
          </a:p>
          <a:p>
            <a:pPr algn="r" rtl="1" eaLnBrk="1" hangingPunct="1">
              <a:buFont typeface="Wingdings" pitchFamily="2" charset="2"/>
              <a:buChar char="ü"/>
            </a:pPr>
            <a:r>
              <a:rPr lang="fa-IR" sz="2800">
                <a:cs typeface="B Titr" pitchFamily="2" charset="-78"/>
              </a:rPr>
              <a:t>فرصت تجدید نظر وجود دارد</a:t>
            </a:r>
          </a:p>
          <a:p>
            <a:pPr algn="r" rtl="1" eaLnBrk="1" hangingPunct="1">
              <a:buFont typeface="Wingdings" pitchFamily="2" charset="2"/>
              <a:buChar char="ü"/>
            </a:pPr>
            <a:r>
              <a:rPr lang="fa-IR" sz="2800">
                <a:cs typeface="B Titr" pitchFamily="2" charset="-78"/>
              </a:rPr>
              <a:t>فرصت قطعیت یافتن</a:t>
            </a:r>
          </a:p>
          <a:p>
            <a:pPr algn="r" rtl="1" eaLnBrk="1" hangingPunct="1">
              <a:buFont typeface="Wingdings" pitchFamily="2" charset="2"/>
              <a:buChar char="ü"/>
            </a:pPr>
            <a:r>
              <a:rPr lang="fa-IR" sz="2800">
                <a:cs typeface="B Titr" pitchFamily="2" charset="-78"/>
              </a:rPr>
              <a:t>صمیمیت و تعهد شکل می گیرد</a:t>
            </a:r>
            <a:endParaRPr lang="en-US" sz="2800">
              <a:cs typeface="B Titr" pitchFamily="2" charset="-78"/>
            </a:endParaRPr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685800" y="152400"/>
            <a:ext cx="6870700" cy="1189038"/>
          </a:xfrm>
        </p:spPr>
        <p:txBody>
          <a:bodyPr/>
          <a:lstStyle/>
          <a:p>
            <a:pPr eaLnBrk="1" hangingPunct="1"/>
            <a:r>
              <a:rPr lang="fa-IR" b="1" u="sng" dirty="0">
                <a:solidFill>
                  <a:schemeClr val="hlink"/>
                </a:solidFill>
                <a:cs typeface="B Titr" pitchFamily="2" charset="-78"/>
              </a:rPr>
              <a:t>موانع نامزدی</a:t>
            </a:r>
            <a:endParaRPr lang="en-US" b="1" u="sng" dirty="0">
              <a:solidFill>
                <a:schemeClr val="hlink"/>
              </a:solidFill>
              <a:cs typeface="B Titr" pitchFamily="2" charset="-78"/>
            </a:endParaRPr>
          </a:p>
        </p:txBody>
      </p:sp>
      <p:sp>
        <p:nvSpPr>
          <p:cNvPr id="33795" name="Rectangle 3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685800" y="1828800"/>
            <a:ext cx="3352800" cy="3657600"/>
          </a:xfrm>
        </p:spPr>
        <p:txBody>
          <a:bodyPr>
            <a:normAutofit/>
          </a:bodyPr>
          <a:lstStyle/>
          <a:p>
            <a:pPr algn="r" rtl="1" eaLnBrk="1" hangingPunct="1">
              <a:lnSpc>
                <a:spcPct val="200000"/>
              </a:lnSpc>
            </a:pPr>
            <a:r>
              <a:rPr lang="fa-IR" sz="2800" b="1" dirty="0">
                <a:solidFill>
                  <a:schemeClr val="accent5">
                    <a:lumMod val="75000"/>
                  </a:schemeClr>
                </a:solidFill>
                <a:cs typeface="B Zar" pitchFamily="2" charset="-78"/>
              </a:rPr>
              <a:t>ترس از خطا و اشتباه</a:t>
            </a:r>
          </a:p>
          <a:p>
            <a:pPr algn="r" rtl="1" eaLnBrk="1" hangingPunct="1">
              <a:lnSpc>
                <a:spcPct val="200000"/>
              </a:lnSpc>
            </a:pPr>
            <a:r>
              <a:rPr lang="fa-IR" sz="2800" b="1" dirty="0">
                <a:solidFill>
                  <a:schemeClr val="accent5">
                    <a:lumMod val="75000"/>
                  </a:schemeClr>
                </a:solidFill>
                <a:cs typeface="B Zar" pitchFamily="2" charset="-78"/>
              </a:rPr>
              <a:t>ترس از عدم قطعیت</a:t>
            </a:r>
          </a:p>
          <a:p>
            <a:pPr algn="r" rtl="1" eaLnBrk="1" hangingPunct="1">
              <a:lnSpc>
                <a:spcPct val="200000"/>
              </a:lnSpc>
            </a:pPr>
            <a:r>
              <a:rPr lang="fa-IR" sz="2800" b="1" dirty="0">
                <a:solidFill>
                  <a:schemeClr val="accent5">
                    <a:lumMod val="75000"/>
                  </a:schemeClr>
                </a:solidFill>
                <a:cs typeface="B Zar" pitchFamily="2" charset="-78"/>
              </a:rPr>
              <a:t>ترس از فرصت انتخاب</a:t>
            </a:r>
          </a:p>
          <a:p>
            <a:pPr algn="r" rtl="1" eaLnBrk="1" hangingPunct="1">
              <a:lnSpc>
                <a:spcPct val="200000"/>
              </a:lnSpc>
            </a:pPr>
            <a:r>
              <a:rPr lang="fa-IR" sz="2800" b="1" dirty="0">
                <a:solidFill>
                  <a:schemeClr val="accent5">
                    <a:lumMod val="75000"/>
                  </a:schemeClr>
                </a:solidFill>
                <a:cs typeface="B Zar" pitchFamily="2" charset="-78"/>
              </a:rPr>
              <a:t>فقدان جایگاه قانونی</a:t>
            </a:r>
            <a:endParaRPr lang="en-US" sz="2800" b="1" dirty="0">
              <a:solidFill>
                <a:schemeClr val="accent5">
                  <a:lumMod val="75000"/>
                </a:schemeClr>
              </a:solidFill>
              <a:cs typeface="B Zar" pitchFamily="2" charset="-78"/>
            </a:endParaRPr>
          </a:p>
        </p:txBody>
      </p:sp>
      <p:sp>
        <p:nvSpPr>
          <p:cNvPr id="33796" name="Rectangle 4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4114800" y="1828800"/>
            <a:ext cx="4267200" cy="3657600"/>
          </a:xfrm>
        </p:spPr>
        <p:txBody>
          <a:bodyPr>
            <a:normAutofit fontScale="32500" lnSpcReduction="20000"/>
          </a:bodyPr>
          <a:lstStyle/>
          <a:p>
            <a:pPr algn="r" rtl="1" eaLnBrk="1" hangingPunct="1">
              <a:lnSpc>
                <a:spcPct val="220000"/>
              </a:lnSpc>
            </a:pPr>
            <a:r>
              <a:rPr lang="fa-IR" sz="5900" b="1" dirty="0">
                <a:solidFill>
                  <a:schemeClr val="accent5">
                    <a:lumMod val="75000"/>
                  </a:schemeClr>
                </a:solidFill>
                <a:cs typeface="B Nasim" pitchFamily="2" charset="-78"/>
              </a:rPr>
              <a:t>تاکید بر سرنوشت</a:t>
            </a:r>
          </a:p>
          <a:p>
            <a:pPr algn="r" rtl="1" eaLnBrk="1" hangingPunct="1">
              <a:lnSpc>
                <a:spcPct val="220000"/>
              </a:lnSpc>
            </a:pPr>
            <a:r>
              <a:rPr lang="fa-IR" sz="5900" b="1" dirty="0">
                <a:solidFill>
                  <a:schemeClr val="accent5">
                    <a:lumMod val="75000"/>
                  </a:schemeClr>
                </a:solidFill>
                <a:cs typeface="B Nasim" pitchFamily="2" charset="-78"/>
              </a:rPr>
              <a:t>تاکید بر ازدواج به هر قیمتی</a:t>
            </a:r>
          </a:p>
          <a:p>
            <a:pPr algn="r" rtl="1" eaLnBrk="1" hangingPunct="1">
              <a:lnSpc>
                <a:spcPct val="220000"/>
              </a:lnSpc>
            </a:pPr>
            <a:r>
              <a:rPr lang="fa-IR" sz="5900" b="1" dirty="0">
                <a:solidFill>
                  <a:schemeClr val="accent5">
                    <a:lumMod val="75000"/>
                  </a:schemeClr>
                </a:solidFill>
                <a:cs typeface="B Nasim" pitchFamily="2" charset="-78"/>
              </a:rPr>
              <a:t>تاکید برتعجیل در ازدواج</a:t>
            </a:r>
          </a:p>
          <a:p>
            <a:pPr algn="r" rtl="1" eaLnBrk="1" hangingPunct="1">
              <a:lnSpc>
                <a:spcPct val="220000"/>
              </a:lnSpc>
            </a:pPr>
            <a:r>
              <a:rPr lang="fa-IR" sz="5900" b="1" dirty="0">
                <a:solidFill>
                  <a:schemeClr val="accent5">
                    <a:lumMod val="75000"/>
                  </a:schemeClr>
                </a:solidFill>
                <a:cs typeface="B Nasim" pitchFamily="2" charset="-78"/>
              </a:rPr>
              <a:t>ترس از جدایی</a:t>
            </a:r>
          </a:p>
          <a:p>
            <a:pPr algn="r" rtl="1" eaLnBrk="1" hangingPunct="1">
              <a:lnSpc>
                <a:spcPct val="220000"/>
              </a:lnSpc>
            </a:pPr>
            <a:r>
              <a:rPr lang="fa-IR" sz="5900" b="1" dirty="0">
                <a:solidFill>
                  <a:schemeClr val="accent5">
                    <a:lumMod val="75000"/>
                  </a:schemeClr>
                </a:solidFill>
                <a:cs typeface="B Nasim" pitchFamily="2" charset="-78"/>
              </a:rPr>
              <a:t>ترس از سوءاستفاده جنسی</a:t>
            </a:r>
          </a:p>
          <a:p>
            <a:pPr eaLnBrk="1" hangingPunct="1"/>
            <a:endParaRPr lang="en-US" sz="2800" dirty="0"/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685800" y="152400"/>
            <a:ext cx="6870700" cy="1295400"/>
          </a:xfrm>
        </p:spPr>
        <p:txBody>
          <a:bodyPr/>
          <a:lstStyle/>
          <a:p>
            <a:pPr eaLnBrk="1" hangingPunct="1"/>
            <a:r>
              <a:rPr lang="fa-IR" b="1">
                <a:solidFill>
                  <a:schemeClr val="tx2"/>
                </a:solidFill>
                <a:cs typeface="B Titr" pitchFamily="2" charset="-78"/>
              </a:rPr>
              <a:t>حریم های نامزدی</a:t>
            </a:r>
            <a:endParaRPr lang="en-US" b="1">
              <a:solidFill>
                <a:schemeClr val="tx2"/>
              </a:solidFill>
              <a:cs typeface="B Titr" pitchFamily="2" charset="-78"/>
            </a:endParaRPr>
          </a:p>
        </p:txBody>
      </p:sp>
      <p:sp>
        <p:nvSpPr>
          <p:cNvPr id="34819" name="Rectangle 3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pPr algn="r" rtl="1" eaLnBrk="1" hangingPunct="1"/>
            <a:r>
              <a:rPr lang="fa-IR" b="1">
                <a:cs typeface="B Zar" pitchFamily="2" charset="-78"/>
              </a:rPr>
              <a:t>فاش ساختن اسرار شخصی و خانوادگی</a:t>
            </a:r>
          </a:p>
          <a:p>
            <a:pPr algn="r" rtl="1" eaLnBrk="1" hangingPunct="1"/>
            <a:r>
              <a:rPr lang="fa-IR" b="1">
                <a:cs typeface="B Zar" pitchFamily="2" charset="-78"/>
              </a:rPr>
              <a:t>برقراری ارتباط جنسی</a:t>
            </a:r>
            <a:endParaRPr lang="en-US" b="1">
              <a:cs typeface="B Zar" pitchFamily="2" charset="-78"/>
            </a:endParaRPr>
          </a:p>
          <a:p>
            <a:pPr algn="r" rtl="1" eaLnBrk="1" hangingPunct="1"/>
            <a:r>
              <a:rPr lang="fa-IR" b="1">
                <a:cs typeface="B Zar" pitchFamily="2" charset="-78"/>
              </a:rPr>
              <a:t>علني نساختن نامزدي</a:t>
            </a:r>
            <a:endParaRPr lang="en-US" b="1">
              <a:cs typeface="B Zar" pitchFamily="2" charset="-78"/>
            </a:endParaRPr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4"/>
          <p:cNvSpPr>
            <a:spLocks noGrp="1" noChangeArrowheads="1"/>
          </p:cNvSpPr>
          <p:nvPr>
            <p:ph type="title"/>
          </p:nvPr>
        </p:nvSpPr>
        <p:spPr>
          <a:xfrm>
            <a:off x="827088" y="836613"/>
            <a:ext cx="6870700" cy="16002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fa-IR" sz="4000">
                <a:cs typeface="B Titr" pitchFamily="2" charset="-78"/>
              </a:rPr>
              <a:t>بنظر شما شیوه طرح موضوع نامزدی در میان خانواده ها چگونه می تواندباشد؟</a:t>
            </a:r>
            <a:endParaRPr lang="en-US" sz="4000">
              <a:cs typeface="B Titr" pitchFamily="2" charset="-78"/>
            </a:endParaRPr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4"/>
          <p:cNvSpPr>
            <a:spLocks noGrp="1" noChangeArrowheads="1"/>
          </p:cNvSpPr>
          <p:nvPr>
            <p:ph type="title"/>
          </p:nvPr>
        </p:nvSpPr>
        <p:spPr>
          <a:xfrm>
            <a:off x="785786" y="1071546"/>
            <a:ext cx="6870700" cy="4429156"/>
          </a:xfrm>
        </p:spPr>
        <p:txBody>
          <a:bodyPr>
            <a:normAutofit/>
          </a:bodyPr>
          <a:lstStyle/>
          <a:p>
            <a:pPr eaLnBrk="1" hangingPunct="1"/>
            <a:r>
              <a:rPr lang="fa-IR" sz="4000" dirty="0">
                <a:cs typeface="B Titr" pitchFamily="2" charset="-78"/>
              </a:rPr>
              <a:t>با توجه به عدم مقبولیت اجتماعی </a:t>
            </a:r>
            <a:br>
              <a:rPr lang="fa-IR" sz="4000" dirty="0">
                <a:cs typeface="B Titr" pitchFamily="2" charset="-78"/>
              </a:rPr>
            </a:br>
            <a:br>
              <a:rPr lang="fa-IR" sz="4000" dirty="0">
                <a:solidFill>
                  <a:srgbClr val="C00000"/>
                </a:solidFill>
                <a:cs typeface="B Titr" pitchFamily="2" charset="-78"/>
              </a:rPr>
            </a:br>
            <a:r>
              <a:rPr lang="fa-IR" sz="4000" dirty="0">
                <a:solidFill>
                  <a:srgbClr val="C00000"/>
                </a:solidFill>
                <a:cs typeface="B Titr" pitchFamily="2" charset="-78"/>
              </a:rPr>
              <a:t>متاسفانه</a:t>
            </a:r>
            <a:br>
              <a:rPr lang="fa-IR" sz="4000" dirty="0">
                <a:cs typeface="B Titr" pitchFamily="2" charset="-78"/>
              </a:rPr>
            </a:br>
            <a:r>
              <a:rPr lang="fa-IR" sz="4000" dirty="0">
                <a:cs typeface="B Titr" pitchFamily="2" charset="-78"/>
              </a:rPr>
              <a:t>دوره نامزدی را به بعد از عقد موکول </a:t>
            </a:r>
            <a:br>
              <a:rPr lang="fa-IR" sz="4000" dirty="0">
                <a:cs typeface="B Titr" pitchFamily="2" charset="-78"/>
              </a:rPr>
            </a:br>
            <a:r>
              <a:rPr lang="fa-IR" sz="4000" dirty="0">
                <a:cs typeface="B Titr" pitchFamily="2" charset="-78"/>
              </a:rPr>
              <a:t>می کنند.</a:t>
            </a:r>
            <a:br>
              <a:rPr lang="fa-IR" sz="4000" dirty="0">
                <a:cs typeface="B Titr" pitchFamily="2" charset="-78"/>
              </a:rPr>
            </a:br>
            <a:br>
              <a:rPr lang="fa-IR" sz="4000" dirty="0">
                <a:cs typeface="B Titr" pitchFamily="2" charset="-78"/>
              </a:rPr>
            </a:br>
            <a:endParaRPr lang="en-US" sz="4000" dirty="0">
              <a:cs typeface="B Titr" pitchFamily="2" charset="-78"/>
            </a:endParaRPr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fa-IR" b="1" dirty="0">
                <a:solidFill>
                  <a:schemeClr val="accent2">
                    <a:lumMod val="75000"/>
                  </a:schemeClr>
                </a:solidFill>
                <a:cs typeface="B Zar" pitchFamily="2" charset="-78"/>
              </a:rPr>
              <a:t>پایان دادن به ارتباط در دوران نامزدی</a:t>
            </a:r>
            <a:endParaRPr lang="en-US" b="1" dirty="0">
              <a:solidFill>
                <a:schemeClr val="accent2">
                  <a:lumMod val="75000"/>
                </a:schemeClr>
              </a:solidFill>
              <a:cs typeface="B Zar" pitchFamily="2" charset="-78"/>
            </a:endParaRPr>
          </a:p>
        </p:txBody>
      </p:sp>
      <p:sp>
        <p:nvSpPr>
          <p:cNvPr id="378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fontScale="92500" lnSpcReduction="20000"/>
          </a:bodyPr>
          <a:lstStyle/>
          <a:p>
            <a:pPr algn="r" rtl="1" eaLnBrk="1" hangingPunct="1">
              <a:lnSpc>
                <a:spcPct val="200000"/>
              </a:lnSpc>
            </a:pPr>
            <a:r>
              <a:rPr lang="fa-IR" b="1" dirty="0">
                <a:solidFill>
                  <a:schemeClr val="tx2"/>
                </a:solidFill>
                <a:cs typeface="B Zar" pitchFamily="2" charset="-78"/>
              </a:rPr>
              <a:t>عدم تطابق و تناسب و تفاهم</a:t>
            </a:r>
          </a:p>
          <a:p>
            <a:pPr algn="r" rtl="1" eaLnBrk="1" hangingPunct="1">
              <a:lnSpc>
                <a:spcPct val="200000"/>
              </a:lnSpc>
            </a:pPr>
            <a:r>
              <a:rPr lang="fa-IR" b="1" dirty="0">
                <a:solidFill>
                  <a:schemeClr val="tx2"/>
                </a:solidFill>
                <a:cs typeface="B Zar" pitchFamily="2" charset="-78"/>
              </a:rPr>
              <a:t>روابط و احساسات منفی (انتقاد </a:t>
            </a:r>
            <a:r>
              <a:rPr lang="ar-SA" b="1" dirty="0">
                <a:solidFill>
                  <a:schemeClr val="tx2"/>
                </a:solidFill>
                <a:cs typeface="B Zar" pitchFamily="2" charset="-78"/>
              </a:rPr>
              <a:t>–</a:t>
            </a:r>
            <a:r>
              <a:rPr lang="fa-IR" b="1" dirty="0">
                <a:solidFill>
                  <a:schemeClr val="tx2"/>
                </a:solidFill>
                <a:cs typeface="B Zar" pitchFamily="2" charset="-78"/>
              </a:rPr>
              <a:t>شکایت</a:t>
            </a:r>
            <a:r>
              <a:rPr lang="ar-SA" b="1" dirty="0">
                <a:solidFill>
                  <a:schemeClr val="tx2"/>
                </a:solidFill>
                <a:cs typeface="B Zar" pitchFamily="2" charset="-78"/>
              </a:rPr>
              <a:t>—</a:t>
            </a:r>
            <a:r>
              <a:rPr lang="fa-IR" b="1" dirty="0">
                <a:solidFill>
                  <a:schemeClr val="tx2"/>
                </a:solidFill>
                <a:cs typeface="B Zar" pitchFamily="2" charset="-78"/>
              </a:rPr>
              <a:t>حسادت- بدبینی- بیمیلی )</a:t>
            </a:r>
          </a:p>
          <a:p>
            <a:pPr algn="r" rtl="1" eaLnBrk="1" hangingPunct="1">
              <a:lnSpc>
                <a:spcPct val="200000"/>
              </a:lnSpc>
            </a:pPr>
            <a:r>
              <a:rPr lang="fa-IR" b="1" dirty="0">
                <a:solidFill>
                  <a:schemeClr val="tx2"/>
                </a:solidFill>
                <a:cs typeface="B Zar" pitchFamily="2" charset="-78"/>
              </a:rPr>
              <a:t>خستگی و دلزدگی</a:t>
            </a:r>
          </a:p>
          <a:p>
            <a:pPr algn="r" rtl="1" eaLnBrk="1" hangingPunct="1">
              <a:lnSpc>
                <a:spcPct val="200000"/>
              </a:lnSpc>
            </a:pPr>
            <a:r>
              <a:rPr lang="fa-IR" b="1" dirty="0">
                <a:solidFill>
                  <a:schemeClr val="tx2"/>
                </a:solidFill>
                <a:cs typeface="B Zar" pitchFamily="2" charset="-78"/>
              </a:rPr>
              <a:t>وجود علایم هشدار دهنده</a:t>
            </a:r>
            <a:endParaRPr lang="en-US" b="1" dirty="0">
              <a:solidFill>
                <a:schemeClr val="tx2"/>
              </a:solidFill>
              <a:cs typeface="B Zar" pitchFamily="2" charset="-78"/>
            </a:endParaRPr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Title 1"/>
          <p:cNvSpPr>
            <a:spLocks noGrp="1"/>
          </p:cNvSpPr>
          <p:nvPr>
            <p:ph type="title"/>
          </p:nvPr>
        </p:nvSpPr>
        <p:spPr>
          <a:xfrm>
            <a:off x="685800" y="152400"/>
            <a:ext cx="6870700" cy="1204913"/>
          </a:xfrm>
        </p:spPr>
        <p:txBody>
          <a:bodyPr/>
          <a:lstStyle/>
          <a:p>
            <a:pPr eaLnBrk="1" hangingPunct="1"/>
            <a:r>
              <a:rPr lang="fa-IR" dirty="0">
                <a:solidFill>
                  <a:schemeClr val="accent2">
                    <a:lumMod val="75000"/>
                  </a:schemeClr>
                </a:solidFill>
                <a:cs typeface="B Homa" pitchFamily="2" charset="-78"/>
              </a:rPr>
              <a:t>نشانه های هشدار</a:t>
            </a:r>
          </a:p>
        </p:txBody>
      </p:sp>
      <p:sp>
        <p:nvSpPr>
          <p:cNvPr id="38915" name="Content Placeholder 2"/>
          <p:cNvSpPr>
            <a:spLocks noGrp="1"/>
          </p:cNvSpPr>
          <p:nvPr>
            <p:ph idx="1"/>
          </p:nvPr>
        </p:nvSpPr>
        <p:spPr>
          <a:xfrm>
            <a:off x="642938" y="1428736"/>
            <a:ext cx="7696200" cy="5214973"/>
          </a:xfrm>
        </p:spPr>
        <p:txBody>
          <a:bodyPr>
            <a:noAutofit/>
          </a:bodyPr>
          <a:lstStyle/>
          <a:p>
            <a:pPr algn="r" rtl="1" eaLnBrk="1" hangingPunct="1"/>
            <a:r>
              <a:rPr lang="fa-IR" dirty="0">
                <a:solidFill>
                  <a:schemeClr val="accent1">
                    <a:lumMod val="50000"/>
                  </a:schemeClr>
                </a:solidFill>
                <a:cs typeface="B Homa" pitchFamily="2" charset="-78"/>
              </a:rPr>
              <a:t>سلطه گری</a:t>
            </a:r>
          </a:p>
          <a:p>
            <a:pPr algn="r" rtl="1" eaLnBrk="1" hangingPunct="1"/>
            <a:r>
              <a:rPr lang="fa-IR" dirty="0">
                <a:solidFill>
                  <a:schemeClr val="accent1">
                    <a:lumMod val="50000"/>
                  </a:schemeClr>
                </a:solidFill>
                <a:cs typeface="B Homa" pitchFamily="2" charset="-78"/>
              </a:rPr>
              <a:t>وابستگی(کودک بودن)</a:t>
            </a:r>
          </a:p>
          <a:p>
            <a:pPr algn="r" rtl="1" eaLnBrk="1" hangingPunct="1"/>
            <a:r>
              <a:rPr lang="fa-IR" dirty="0">
                <a:solidFill>
                  <a:schemeClr val="accent1">
                    <a:lumMod val="50000"/>
                  </a:schemeClr>
                </a:solidFill>
                <a:cs typeface="B Homa" pitchFamily="2" charset="-78"/>
              </a:rPr>
              <a:t>پرخاشگری</a:t>
            </a:r>
          </a:p>
          <a:p>
            <a:pPr algn="r" rtl="1" eaLnBrk="1" hangingPunct="1"/>
            <a:r>
              <a:rPr lang="fa-IR" dirty="0">
                <a:solidFill>
                  <a:schemeClr val="accent1">
                    <a:lumMod val="50000"/>
                  </a:schemeClr>
                </a:solidFill>
                <a:cs typeface="B Homa" pitchFamily="2" charset="-78"/>
              </a:rPr>
              <a:t>فقدان اعتمادبه نفس</a:t>
            </a:r>
          </a:p>
          <a:p>
            <a:pPr algn="r" rtl="1" eaLnBrk="1" hangingPunct="1"/>
            <a:r>
              <a:rPr lang="fa-IR" dirty="0">
                <a:solidFill>
                  <a:schemeClr val="accent1">
                    <a:lumMod val="50000"/>
                  </a:schemeClr>
                </a:solidFill>
                <a:cs typeface="B Homa" pitchFamily="2" charset="-78"/>
              </a:rPr>
              <a:t>درگیری در رابطه قبلی</a:t>
            </a:r>
          </a:p>
          <a:p>
            <a:pPr algn="r" rtl="1" eaLnBrk="1" hangingPunct="1"/>
            <a:r>
              <a:rPr lang="fa-IR" dirty="0">
                <a:solidFill>
                  <a:schemeClr val="accent1">
                    <a:lumMod val="50000"/>
                  </a:schemeClr>
                </a:solidFill>
                <a:cs typeface="B Homa" pitchFamily="2" charset="-78"/>
              </a:rPr>
              <a:t>مشکل داشتن در صمیمیت</a:t>
            </a:r>
          </a:p>
          <a:p>
            <a:pPr algn="r" rtl="1" eaLnBrk="1" hangingPunct="1"/>
            <a:r>
              <a:rPr lang="fa-IR" dirty="0">
                <a:solidFill>
                  <a:schemeClr val="accent1">
                    <a:lumMod val="50000"/>
                  </a:schemeClr>
                </a:solidFill>
                <a:cs typeface="B Homa" pitchFamily="2" charset="-78"/>
              </a:rPr>
              <a:t>متعصب و غیر قابل انعطاف بودن</a:t>
            </a:r>
          </a:p>
          <a:p>
            <a:pPr algn="r" rtl="1" eaLnBrk="1" hangingPunct="1"/>
            <a:r>
              <a:rPr lang="fa-IR" dirty="0">
                <a:solidFill>
                  <a:schemeClr val="accent1">
                    <a:lumMod val="50000"/>
                  </a:schemeClr>
                </a:solidFill>
                <a:cs typeface="B Homa" pitchFamily="2" charset="-78"/>
              </a:rPr>
              <a:t>بدبینی و سوءظن</a:t>
            </a:r>
          </a:p>
          <a:p>
            <a:pPr algn="r" rtl="1" eaLnBrk="1" hangingPunct="1"/>
            <a:r>
              <a:rPr lang="fa-IR" dirty="0">
                <a:solidFill>
                  <a:schemeClr val="accent1">
                    <a:lumMod val="50000"/>
                  </a:schemeClr>
                </a:solidFill>
                <a:cs typeface="B Homa" pitchFamily="2" charset="-78"/>
              </a:rPr>
              <a:t>خساست</a:t>
            </a:r>
          </a:p>
        </p:txBody>
      </p: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2273300" y="223838"/>
            <a:ext cx="6870700" cy="468312"/>
          </a:xfrm>
        </p:spPr>
        <p:txBody>
          <a:bodyPr>
            <a:normAutofit fontScale="90000"/>
          </a:bodyPr>
          <a:lstStyle/>
          <a:p>
            <a:pPr rtl="1" eaLnBrk="1" hangingPunct="1"/>
            <a:r>
              <a:rPr lang="ar-SA" sz="2000" dirty="0">
                <a:solidFill>
                  <a:srgbClr val="000000"/>
                </a:solidFill>
                <a:ea typeface="Times New Roman" pitchFamily="18" charset="0"/>
                <a:cs typeface="B Titr" pitchFamily="2" charset="-78"/>
              </a:rPr>
              <a:t>"</a:t>
            </a:r>
            <a:r>
              <a:rPr lang="ar-SA" sz="3100" dirty="0">
                <a:solidFill>
                  <a:schemeClr val="accent2">
                    <a:lumMod val="75000"/>
                  </a:schemeClr>
                </a:solidFill>
                <a:ea typeface="Times New Roman" pitchFamily="18" charset="0"/>
                <a:cs typeface="B Titr" pitchFamily="2" charset="-78"/>
              </a:rPr>
              <a:t>کسانی که نباید با آنها ازدواج کرد“</a:t>
            </a:r>
            <a:r>
              <a:rPr lang="fa-IR" sz="3100" dirty="0">
                <a:solidFill>
                  <a:schemeClr val="accent2">
                    <a:lumMod val="75000"/>
                  </a:schemeClr>
                </a:solidFill>
                <a:ea typeface="Times New Roman" pitchFamily="18" charset="0"/>
                <a:cs typeface="B Compset" pitchFamily="2" charset="-78"/>
              </a:rPr>
              <a:t>)</a:t>
            </a:r>
            <a:r>
              <a:rPr lang="fa-IR" sz="3100" dirty="0">
                <a:solidFill>
                  <a:schemeClr val="accent2">
                    <a:lumMod val="75000"/>
                  </a:schemeClr>
                </a:solidFill>
                <a:ea typeface="Times New Roman" pitchFamily="18" charset="0"/>
                <a:cs typeface="B Titr" pitchFamily="2" charset="-78"/>
              </a:rPr>
              <a:t> </a:t>
            </a:r>
            <a:br>
              <a:rPr lang="fa-IR" sz="2000" dirty="0">
                <a:solidFill>
                  <a:srgbClr val="000000"/>
                </a:solidFill>
                <a:ea typeface="Times New Roman" pitchFamily="18" charset="0"/>
                <a:cs typeface="B Titr" pitchFamily="2" charset="-78"/>
              </a:rPr>
            </a:br>
            <a:endParaRPr lang="en-US" sz="2000" dirty="0">
              <a:solidFill>
                <a:srgbClr val="000000"/>
              </a:solidFill>
              <a:ea typeface="Times New Roman" pitchFamily="18" charset="0"/>
              <a:cs typeface="B Titr" pitchFamily="2" charset="-78"/>
            </a:endParaRPr>
          </a:p>
        </p:txBody>
      </p:sp>
      <p:sp>
        <p:nvSpPr>
          <p:cNvPr id="39939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0" y="476250"/>
            <a:ext cx="9144000" cy="6381750"/>
          </a:xfrm>
        </p:spPr>
        <p:txBody>
          <a:bodyPr>
            <a:noAutofit/>
          </a:bodyPr>
          <a:lstStyle/>
          <a:p>
            <a:pPr marL="609600" indent="-609600" algn="r" rtl="1" eaLnBrk="1" hangingPunct="1">
              <a:lnSpc>
                <a:spcPct val="250000"/>
              </a:lnSpc>
              <a:buFontTx/>
              <a:buAutoNum type="arabicParenR"/>
            </a:pPr>
            <a:r>
              <a:rPr lang="ar-SA" sz="1600" dirty="0">
                <a:solidFill>
                  <a:srgbClr val="7030A0"/>
                </a:solidFill>
                <a:ea typeface="Times New Roman" pitchFamily="18" charset="0"/>
                <a:cs typeface="B Titr" pitchFamily="2" charset="-78"/>
              </a:rPr>
              <a:t>بیش از حد افسرده، کمرو، مضطرب، متخاصم، تکانشی (کسی که بدون فکر کردن عمل میکند) و یا در برابر فشارهای روحی آسیب پذیر باشد</a:t>
            </a:r>
            <a:r>
              <a:rPr lang="fa-IR" sz="1600" dirty="0">
                <a:solidFill>
                  <a:srgbClr val="7030A0"/>
                </a:solidFill>
                <a:ea typeface="Times New Roman" pitchFamily="18" charset="0"/>
                <a:cs typeface="B Titr" pitchFamily="2" charset="-78"/>
              </a:rPr>
              <a:t>.</a:t>
            </a:r>
          </a:p>
          <a:p>
            <a:pPr marL="609600" indent="-609600" algn="r" rtl="1" eaLnBrk="1" hangingPunct="1">
              <a:lnSpc>
                <a:spcPct val="250000"/>
              </a:lnSpc>
              <a:buFontTx/>
              <a:buAutoNum type="arabicParenR"/>
            </a:pPr>
            <a:r>
              <a:rPr lang="ar-SA" sz="1600" dirty="0">
                <a:solidFill>
                  <a:srgbClr val="7030A0"/>
                </a:solidFill>
                <a:ea typeface="Times New Roman" pitchFamily="18" charset="0"/>
                <a:cs typeface="B Titr" pitchFamily="2" charset="-78"/>
              </a:rPr>
              <a:t> اگر یکی از شما به طور خستگی ناپذیری چنین سوالاتی را مطرح میکند : "مطمئنی که دوستم داری؟" یا " واقعا برایت اهمیت دارم؟" ( تایید خواه) </a:t>
            </a:r>
            <a:endParaRPr lang="fa-IR" sz="1600" dirty="0">
              <a:solidFill>
                <a:srgbClr val="7030A0"/>
              </a:solidFill>
              <a:ea typeface="Times New Roman" pitchFamily="18" charset="0"/>
              <a:cs typeface="B Titr" pitchFamily="2" charset="-78"/>
            </a:endParaRPr>
          </a:p>
          <a:p>
            <a:pPr marL="609600" indent="-609600" algn="r" rtl="1" eaLnBrk="1" hangingPunct="1">
              <a:lnSpc>
                <a:spcPct val="250000"/>
              </a:lnSpc>
              <a:buFontTx/>
              <a:buAutoNum type="arabicParenR"/>
            </a:pPr>
            <a:r>
              <a:rPr lang="ar-SA" sz="1600" dirty="0">
                <a:solidFill>
                  <a:srgbClr val="7030A0"/>
                </a:solidFill>
                <a:ea typeface="Times New Roman" pitchFamily="18" charset="0"/>
                <a:cs typeface="B Titr" pitchFamily="2" charset="-78"/>
              </a:rPr>
              <a:t> اگر زمانی که با هم هستید، بیشتر وقت شما به جر و بحث و مخالفت میگذرد. (رابطه عشق - تنفر)</a:t>
            </a:r>
            <a:endParaRPr lang="fa-IR" sz="1600" dirty="0">
              <a:solidFill>
                <a:srgbClr val="7030A0"/>
              </a:solidFill>
              <a:ea typeface="Times New Roman" pitchFamily="18" charset="0"/>
              <a:cs typeface="B Titr" pitchFamily="2" charset="-78"/>
            </a:endParaRPr>
          </a:p>
          <a:p>
            <a:pPr marL="609600" indent="-609600" algn="r" rtl="1" eaLnBrk="1" hangingPunct="1">
              <a:lnSpc>
                <a:spcPct val="250000"/>
              </a:lnSpc>
              <a:buFontTx/>
              <a:buAutoNum type="arabicParenR"/>
            </a:pPr>
            <a:r>
              <a:rPr lang="ar-SA" sz="1600" dirty="0">
                <a:solidFill>
                  <a:srgbClr val="7030A0"/>
                </a:solidFill>
                <a:ea typeface="Times New Roman" pitchFamily="18" charset="0"/>
                <a:cs typeface="B Titr" pitchFamily="2" charset="-78"/>
              </a:rPr>
              <a:t>اگر با وجود اینکه زمان بسیاری را با هم میگذرانید، واقعا یکدیگر را به عنوان یک فرد نمی شناسید یا با افکار یکدیگر ارتباط برقرار نمیکنید.</a:t>
            </a:r>
            <a:endParaRPr lang="fa-IR" sz="1600" dirty="0">
              <a:solidFill>
                <a:srgbClr val="7030A0"/>
              </a:solidFill>
              <a:ea typeface="Times New Roman" pitchFamily="18" charset="0"/>
              <a:cs typeface="B Titr" pitchFamily="2" charset="-78"/>
            </a:endParaRPr>
          </a:p>
          <a:p>
            <a:pPr marL="609600" indent="-609600" algn="r" rtl="1" eaLnBrk="1" hangingPunct="1">
              <a:lnSpc>
                <a:spcPct val="250000"/>
              </a:lnSpc>
              <a:buFontTx/>
              <a:buAutoNum type="arabicParenR"/>
            </a:pPr>
            <a:r>
              <a:rPr lang="ar-SA" sz="1600" dirty="0">
                <a:solidFill>
                  <a:srgbClr val="7030A0"/>
                </a:solidFill>
                <a:ea typeface="Times New Roman" pitchFamily="18" charset="0"/>
                <a:cs typeface="B Titr" pitchFamily="2" charset="-78"/>
              </a:rPr>
              <a:t> اگر با پدر یا مادر خود رابطه خوبی ندارید و همسر آینده شما "درست شبیه" این والد نامطلوب شما است.</a:t>
            </a:r>
            <a:endParaRPr lang="fa-IR" sz="1600" dirty="0">
              <a:solidFill>
                <a:srgbClr val="7030A0"/>
              </a:solidFill>
              <a:ea typeface="Times New Roman" pitchFamily="18" charset="0"/>
              <a:cs typeface="B Titr" pitchFamily="2" charset="-78"/>
            </a:endParaRPr>
          </a:p>
          <a:p>
            <a:pPr marL="609600" indent="-609600" algn="r" rtl="1" eaLnBrk="1" hangingPunct="1">
              <a:lnSpc>
                <a:spcPct val="250000"/>
              </a:lnSpc>
              <a:buFontTx/>
              <a:buAutoNum type="arabicParenR"/>
            </a:pPr>
            <a:r>
              <a:rPr lang="ar-SA" sz="1600" dirty="0">
                <a:solidFill>
                  <a:srgbClr val="7030A0"/>
                </a:solidFill>
                <a:ea typeface="Times New Roman" pitchFamily="18" charset="0"/>
                <a:cs typeface="B Titr" pitchFamily="2" charset="-78"/>
              </a:rPr>
              <a:t> اگر دلیل ازدواج شما، یافتن کسی است که برایتان "مادری" یا "پدری" کند.</a:t>
            </a:r>
            <a:endParaRPr lang="fa-IR" sz="1600" dirty="0">
              <a:solidFill>
                <a:srgbClr val="7030A0"/>
              </a:solidFill>
              <a:ea typeface="Times New Roman" pitchFamily="18" charset="0"/>
              <a:cs typeface="B Titr" pitchFamily="2" charset="-78"/>
            </a:endParaRPr>
          </a:p>
          <a:p>
            <a:pPr marL="609600" indent="-609600" algn="r" rtl="1" eaLnBrk="1" hangingPunct="1">
              <a:lnSpc>
                <a:spcPct val="250000"/>
              </a:lnSpc>
              <a:buFontTx/>
              <a:buAutoNum type="arabicParenR"/>
            </a:pPr>
            <a:r>
              <a:rPr lang="ar-SA" sz="1600" dirty="0">
                <a:solidFill>
                  <a:srgbClr val="7030A0"/>
                </a:solidFill>
                <a:ea typeface="Times New Roman" pitchFamily="18" charset="0"/>
                <a:cs typeface="B Titr" pitchFamily="2" charset="-78"/>
              </a:rPr>
              <a:t> اگر احساس میکنید که تصمیم به ازدواج از طرف پدر یا مادر همسر آینده تان به شما تحمیل شده است.</a:t>
            </a:r>
            <a:endParaRPr lang="fa-IR" sz="1600" dirty="0">
              <a:solidFill>
                <a:srgbClr val="7030A0"/>
              </a:solidFill>
              <a:ea typeface="Times New Roman" pitchFamily="18" charset="0"/>
              <a:cs typeface="B Titr" pitchFamily="2" charset="-78"/>
            </a:endParaRPr>
          </a:p>
          <a:p>
            <a:pPr marL="609600" indent="-609600" algn="r" rtl="1" eaLnBrk="1" hangingPunct="1">
              <a:lnSpc>
                <a:spcPct val="250000"/>
              </a:lnSpc>
              <a:buNone/>
            </a:pPr>
            <a:endParaRPr lang="en-US" sz="1600" dirty="0">
              <a:ea typeface="Times New Roman" pitchFamily="18" charset="0"/>
              <a:cs typeface="B Zar" pitchFamily="2" charset="-78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Didaniha_Persian-Star_org_07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  <p:sp>
        <p:nvSpPr>
          <p:cNvPr id="6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5286380" y="1000108"/>
            <a:ext cx="3857620" cy="7000924"/>
          </a:xfrm>
        </p:spPr>
        <p:txBody>
          <a:bodyPr>
            <a:noAutofit/>
          </a:bodyPr>
          <a:lstStyle/>
          <a:p>
            <a:pPr algn="r" rtl="1">
              <a:lnSpc>
                <a:spcPct val="150000"/>
              </a:lnSpc>
            </a:pPr>
            <a:r>
              <a:rPr lang="fa-IR" sz="2400" b="1" dirty="0">
                <a:solidFill>
                  <a:srgbClr val="FFC000"/>
                </a:solidFill>
                <a:cs typeface="B Nazanin" pitchFamily="2" charset="-78"/>
              </a:rPr>
              <a:t>پدیده ای است اجتماعی مبتنی بر تفهیم امیال، افکار، احساسات، خواسته ها ، نیازها و انتظارات بین دو نفر در رابطه ای پایدار ازکنش متقابل بین دو نفرکه بر اساس </a:t>
            </a:r>
            <a:r>
              <a:rPr lang="fa-IR" sz="2400" b="1" dirty="0">
                <a:solidFill>
                  <a:srgbClr val="C00000"/>
                </a:solidFill>
                <a:cs typeface="B Nazanin" pitchFamily="2" charset="-78"/>
              </a:rPr>
              <a:t>جذابیت بین ایشان </a:t>
            </a:r>
            <a:r>
              <a:rPr lang="fa-IR" sz="2400" b="1" dirty="0">
                <a:solidFill>
                  <a:srgbClr val="FFC000"/>
                </a:solidFill>
                <a:cs typeface="B Nazanin" pitchFamily="2" charset="-78"/>
              </a:rPr>
              <a:t>شروع شده و با گذراندن </a:t>
            </a:r>
            <a:r>
              <a:rPr lang="fa-IR" sz="2400" b="1" dirty="0">
                <a:solidFill>
                  <a:srgbClr val="C00000"/>
                </a:solidFill>
                <a:cs typeface="B Nazanin" pitchFamily="2" charset="-78"/>
              </a:rPr>
              <a:t>دوره آشنایی </a:t>
            </a:r>
            <a:r>
              <a:rPr lang="fa-IR" sz="2400" b="1" dirty="0">
                <a:solidFill>
                  <a:srgbClr val="FFC000"/>
                </a:solidFill>
                <a:cs typeface="B Nazanin" pitchFamily="2" charset="-78"/>
              </a:rPr>
              <a:t>بر اساس عرف برخی شرایط قانونی را تحقق بخشیده تا به رابطه ای پایدار منجر می شود.</a:t>
            </a:r>
            <a:endParaRPr lang="en-US" sz="2400" b="1" dirty="0">
              <a:solidFill>
                <a:srgbClr val="FFC000"/>
              </a:solidFill>
              <a:cs typeface="B Nazanin" pitchFamily="2" charset="-78"/>
            </a:endParaRPr>
          </a:p>
        </p:txBody>
      </p:sp>
      <p:sp>
        <p:nvSpPr>
          <p:cNvPr id="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5000628" y="1"/>
            <a:ext cx="4286280" cy="1071546"/>
          </a:xfrm>
        </p:spPr>
        <p:txBody>
          <a:bodyPr>
            <a:normAutofit fontScale="90000"/>
          </a:bodyPr>
          <a:lstStyle/>
          <a:p>
            <a:r>
              <a:rPr lang="fa-IR" sz="4800" b="1" dirty="0">
                <a:solidFill>
                  <a:srgbClr val="FFFF00"/>
                </a:solidFill>
                <a:cs typeface="B Titr" pitchFamily="2" charset="-78"/>
              </a:rPr>
              <a:t>چیستی  ازدواج ؟؟؟</a:t>
            </a:r>
            <a:endParaRPr lang="en-US" sz="4800" b="1" dirty="0">
              <a:solidFill>
                <a:srgbClr val="FFFF00"/>
              </a:solidFill>
              <a:cs typeface="B Titr" pitchFamily="2" charset="-78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2273300" y="223838"/>
            <a:ext cx="6870700" cy="468312"/>
          </a:xfrm>
        </p:spPr>
        <p:txBody>
          <a:bodyPr>
            <a:normAutofit fontScale="90000"/>
          </a:bodyPr>
          <a:lstStyle/>
          <a:p>
            <a:pPr rtl="1" eaLnBrk="1" hangingPunct="1"/>
            <a:r>
              <a:rPr lang="ar-SA" sz="2000" dirty="0">
                <a:solidFill>
                  <a:schemeClr val="accent2"/>
                </a:solidFill>
                <a:ea typeface="Times New Roman" pitchFamily="18" charset="0"/>
                <a:cs typeface="B Titr" pitchFamily="2" charset="-78"/>
              </a:rPr>
              <a:t>"</a:t>
            </a:r>
            <a:r>
              <a:rPr lang="ar-SA" sz="3200" dirty="0">
                <a:solidFill>
                  <a:schemeClr val="accent5">
                    <a:lumMod val="50000"/>
                  </a:schemeClr>
                </a:solidFill>
                <a:ea typeface="Times New Roman" pitchFamily="18" charset="0"/>
                <a:cs typeface="B Titr" pitchFamily="2" charset="-78"/>
              </a:rPr>
              <a:t>کسانی که نباید با آنها ازدواج کرد</a:t>
            </a:r>
            <a:endParaRPr lang="en-US" sz="3200" dirty="0">
              <a:solidFill>
                <a:schemeClr val="accent5">
                  <a:lumMod val="50000"/>
                </a:schemeClr>
              </a:solidFill>
              <a:ea typeface="Times New Roman" pitchFamily="18" charset="0"/>
              <a:cs typeface="B Titr" pitchFamily="2" charset="-78"/>
            </a:endParaRPr>
          </a:p>
        </p:txBody>
      </p:sp>
      <p:sp>
        <p:nvSpPr>
          <p:cNvPr id="39939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0" y="1000108"/>
            <a:ext cx="9144000" cy="5857892"/>
          </a:xfrm>
        </p:spPr>
        <p:txBody>
          <a:bodyPr>
            <a:normAutofit fontScale="85000" lnSpcReduction="10000"/>
          </a:bodyPr>
          <a:lstStyle/>
          <a:p>
            <a:pPr marL="609600" indent="-609600" algn="r" rtl="1" eaLnBrk="1" hangingPunct="1">
              <a:lnSpc>
                <a:spcPct val="200000"/>
              </a:lnSpc>
              <a:buFontTx/>
              <a:buAutoNum type="arabicParenR"/>
            </a:pPr>
            <a:r>
              <a:rPr lang="ar-SA" sz="2000" dirty="0">
                <a:solidFill>
                  <a:schemeClr val="accent2"/>
                </a:solidFill>
                <a:ea typeface="Times New Roman" pitchFamily="18" charset="0"/>
                <a:cs typeface="B Titr" pitchFamily="2" charset="-78"/>
              </a:rPr>
              <a:t>اگر مدام جملاتی مانند این در سرتان میچرخد: "شاید همه چیز بعد از ازدواج درست شود"</a:t>
            </a:r>
            <a:endParaRPr lang="fa-IR" sz="2000" dirty="0">
              <a:solidFill>
                <a:schemeClr val="accent2"/>
              </a:solidFill>
              <a:ea typeface="Times New Roman" pitchFamily="18" charset="0"/>
              <a:cs typeface="B Titr" pitchFamily="2" charset="-78"/>
            </a:endParaRPr>
          </a:p>
          <a:p>
            <a:pPr marL="609600" indent="-609600" algn="r" rtl="1" eaLnBrk="1" hangingPunct="1">
              <a:lnSpc>
                <a:spcPct val="200000"/>
              </a:lnSpc>
              <a:buFontTx/>
              <a:buAutoNum type="arabicParenR"/>
            </a:pPr>
            <a:r>
              <a:rPr lang="ar-SA" sz="2000" dirty="0">
                <a:solidFill>
                  <a:schemeClr val="accent2"/>
                </a:solidFill>
                <a:ea typeface="Times New Roman" pitchFamily="18" charset="0"/>
                <a:cs typeface="B Titr" pitchFamily="2" charset="-78"/>
              </a:rPr>
              <a:t> اگر فرد مورد نظرتان میخواهد که همه دوستان قدیمی خود را ترک کنید و یک زندگی اجتماعی تازه برپا کنید. (تیپ مالکیت طلب)</a:t>
            </a:r>
            <a:endParaRPr lang="fa-IR" sz="2000" dirty="0">
              <a:solidFill>
                <a:schemeClr val="accent2"/>
              </a:solidFill>
              <a:ea typeface="Times New Roman" pitchFamily="18" charset="0"/>
              <a:cs typeface="B Titr" pitchFamily="2" charset="-78"/>
            </a:endParaRPr>
          </a:p>
          <a:p>
            <a:pPr marL="609600" indent="-609600" algn="r" rtl="1" eaLnBrk="1" hangingPunct="1">
              <a:lnSpc>
                <a:spcPct val="200000"/>
              </a:lnSpc>
              <a:buFontTx/>
              <a:buAutoNum type="arabicParenR"/>
            </a:pPr>
            <a:r>
              <a:rPr lang="ar-SA" sz="2000" dirty="0">
                <a:solidFill>
                  <a:schemeClr val="accent2"/>
                </a:solidFill>
                <a:ea typeface="Times New Roman" pitchFamily="18" charset="0"/>
                <a:cs typeface="B Titr" pitchFamily="2" charset="-78"/>
              </a:rPr>
              <a:t> اگر او همه تصمیمهای مهم در رابطه با شما را به تنهایی اتخاذ میکند و شما از این کار بسیار ناخشنودید. (تیپ فرمانده)</a:t>
            </a:r>
            <a:endParaRPr lang="fa-IR" sz="2000" dirty="0">
              <a:solidFill>
                <a:schemeClr val="accent2"/>
              </a:solidFill>
              <a:ea typeface="Times New Roman" pitchFamily="18" charset="0"/>
              <a:cs typeface="B Titr" pitchFamily="2" charset="-78"/>
            </a:endParaRPr>
          </a:p>
          <a:p>
            <a:pPr marL="609600" indent="-609600" algn="r" rtl="1" eaLnBrk="1" hangingPunct="1">
              <a:lnSpc>
                <a:spcPct val="200000"/>
              </a:lnSpc>
              <a:buFontTx/>
              <a:buAutoNum type="arabicParenR"/>
            </a:pPr>
            <a:r>
              <a:rPr lang="ar-SA" sz="2000" dirty="0">
                <a:solidFill>
                  <a:schemeClr val="accent2"/>
                </a:solidFill>
                <a:ea typeface="Times New Roman" pitchFamily="18" charset="0"/>
                <a:cs typeface="B Titr" pitchFamily="2" charset="-78"/>
              </a:rPr>
              <a:t> اگر بعد از یک گفتگوی رو راست با خودتان به این نتیجه رسیدید که تنها به خاطر مسائل جنسی با او ازدواج میکنید.</a:t>
            </a:r>
            <a:endParaRPr lang="fa-IR" sz="2000" dirty="0">
              <a:solidFill>
                <a:schemeClr val="accent2"/>
              </a:solidFill>
              <a:ea typeface="Times New Roman" pitchFamily="18" charset="0"/>
              <a:cs typeface="B Titr" pitchFamily="2" charset="-78"/>
            </a:endParaRPr>
          </a:p>
          <a:p>
            <a:pPr marL="609600" indent="-609600" algn="r" rtl="1" eaLnBrk="1" hangingPunct="1">
              <a:lnSpc>
                <a:spcPct val="200000"/>
              </a:lnSpc>
              <a:buFontTx/>
              <a:buAutoNum type="arabicParenR"/>
            </a:pPr>
            <a:r>
              <a:rPr lang="ar-SA" sz="2000" dirty="0">
                <a:solidFill>
                  <a:schemeClr val="accent2"/>
                </a:solidFill>
                <a:ea typeface="Times New Roman" pitchFamily="18" charset="0"/>
                <a:cs typeface="B Titr" pitchFamily="2" charset="-78"/>
              </a:rPr>
              <a:t> اگر او بارها "از کوره در میرود" و در کنترل خلق و خوی خود ناموفق است.</a:t>
            </a:r>
            <a:endParaRPr lang="fa-IR" sz="2000" dirty="0">
              <a:solidFill>
                <a:schemeClr val="accent2"/>
              </a:solidFill>
              <a:ea typeface="Times New Roman" pitchFamily="18" charset="0"/>
              <a:cs typeface="B Titr" pitchFamily="2" charset="-78"/>
            </a:endParaRPr>
          </a:p>
          <a:p>
            <a:pPr marL="609600" indent="-609600" algn="r" rtl="1" eaLnBrk="1" hangingPunct="1">
              <a:lnSpc>
                <a:spcPct val="200000"/>
              </a:lnSpc>
              <a:buFontTx/>
              <a:buAutoNum type="arabicParenR"/>
            </a:pPr>
            <a:r>
              <a:rPr lang="ar-SA" sz="2000" dirty="0">
                <a:solidFill>
                  <a:schemeClr val="accent2"/>
                </a:solidFill>
                <a:ea typeface="Times New Roman" pitchFamily="18" charset="0"/>
                <a:cs typeface="B Titr" pitchFamily="2" charset="-78"/>
              </a:rPr>
              <a:t> اگر احساس میکنید برای ازدواج، توسط فرد مورد نظرتان تحت فشار قرار گرفته اید.</a:t>
            </a:r>
            <a:endParaRPr lang="fa-IR" sz="2000" dirty="0">
              <a:solidFill>
                <a:schemeClr val="accent2"/>
              </a:solidFill>
              <a:ea typeface="Times New Roman" pitchFamily="18" charset="0"/>
              <a:cs typeface="B Titr" pitchFamily="2" charset="-78"/>
            </a:endParaRPr>
          </a:p>
          <a:p>
            <a:pPr marL="609600" indent="-609600" algn="r" rtl="1" eaLnBrk="1" hangingPunct="1">
              <a:lnSpc>
                <a:spcPct val="200000"/>
              </a:lnSpc>
              <a:buFontTx/>
              <a:buAutoNum type="arabicParenR"/>
            </a:pPr>
            <a:r>
              <a:rPr lang="ar-SA" sz="2000" dirty="0">
                <a:solidFill>
                  <a:schemeClr val="accent2"/>
                </a:solidFill>
                <a:ea typeface="Times New Roman" pitchFamily="18" charset="0"/>
                <a:cs typeface="B Titr" pitchFamily="2" charset="-78"/>
              </a:rPr>
              <a:t> اگر این فرد شما را از نظر جسمی یا روحی آزار میدهد.</a:t>
            </a:r>
            <a:endParaRPr lang="fa-IR" sz="2000" dirty="0">
              <a:solidFill>
                <a:schemeClr val="accent2"/>
              </a:solidFill>
              <a:ea typeface="Times New Roman" pitchFamily="18" charset="0"/>
              <a:cs typeface="B Titr" pitchFamily="2" charset="-78"/>
            </a:endParaRPr>
          </a:p>
          <a:p>
            <a:pPr marL="609600" indent="-609600" algn="r" rtl="1" eaLnBrk="1" hangingPunct="1">
              <a:lnSpc>
                <a:spcPct val="200000"/>
              </a:lnSpc>
              <a:buFontTx/>
              <a:buAutoNum type="arabicParenR"/>
            </a:pPr>
            <a:r>
              <a:rPr lang="ar-SA" sz="2000" dirty="0">
                <a:solidFill>
                  <a:schemeClr val="accent2"/>
                </a:solidFill>
                <a:ea typeface="Times New Roman" pitchFamily="18" charset="0"/>
                <a:cs typeface="B Titr" pitchFamily="2" charset="-78"/>
              </a:rPr>
              <a:t> اگر یک روز کامل را تنها با این شخص گذرانده اید و متوجه شده اید که روزی غیرقابل تحمل داشته اید.</a:t>
            </a:r>
            <a:endParaRPr lang="en-US" sz="2000" dirty="0">
              <a:solidFill>
                <a:schemeClr val="accent2"/>
              </a:solidFill>
              <a:ea typeface="Times New Roman" pitchFamily="18" charset="0"/>
              <a:cs typeface="B Titr" pitchFamily="2" charset="-78"/>
            </a:endParaRPr>
          </a:p>
        </p:txBody>
      </p:sp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4"/>
          <p:cNvSpPr>
            <a:spLocks noGrp="1" noChangeArrowheads="1"/>
          </p:cNvSpPr>
          <p:nvPr>
            <p:ph type="title" idx="4294967295"/>
          </p:nvPr>
        </p:nvSpPr>
        <p:spPr>
          <a:xfrm>
            <a:off x="1042988" y="2205038"/>
            <a:ext cx="6870700" cy="1600200"/>
          </a:xfrm>
        </p:spPr>
        <p:txBody>
          <a:bodyPr>
            <a:normAutofit fontScale="90000"/>
          </a:bodyPr>
          <a:lstStyle/>
          <a:p>
            <a:pPr rtl="1" eaLnBrk="1" hangingPunct="1"/>
            <a:r>
              <a:rPr lang="fa-IR" sz="4000">
                <a:cs typeface="B Titr" pitchFamily="2" charset="-78"/>
              </a:rPr>
              <a:t>دوران عقد: </a:t>
            </a:r>
            <a:br>
              <a:rPr lang="fa-IR" sz="4000">
                <a:cs typeface="B Titr" pitchFamily="2" charset="-78"/>
              </a:rPr>
            </a:br>
            <a:r>
              <a:rPr lang="fa-IR" sz="4000">
                <a:cs typeface="B Titr" pitchFamily="2" charset="-78"/>
              </a:rPr>
              <a:t>دوره اي كه با جاري شدن صيغه عقد شروع و با شروع زندگي مشترك پايان مي يابد.</a:t>
            </a:r>
            <a:endParaRPr lang="en-US" sz="4000">
              <a:cs typeface="B Titr" pitchFamily="2" charset="-78"/>
            </a:endParaRPr>
          </a:p>
        </p:txBody>
      </p:sp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fa-IR">
                <a:cs typeface="B Titr" pitchFamily="2" charset="-78"/>
              </a:rPr>
              <a:t>عقد پيماني سه گانه</a:t>
            </a:r>
            <a:endParaRPr lang="en-US">
              <a:cs typeface="B Titr" pitchFamily="2" charset="-78"/>
            </a:endParaRPr>
          </a:p>
        </p:txBody>
      </p:sp>
      <p:sp>
        <p:nvSpPr>
          <p:cNvPr id="44035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539750" y="1773238"/>
            <a:ext cx="7696200" cy="3657600"/>
          </a:xfrm>
        </p:spPr>
        <p:txBody>
          <a:bodyPr/>
          <a:lstStyle/>
          <a:p>
            <a:pPr algn="r" rtl="1" eaLnBrk="1" hangingPunct="1"/>
            <a:r>
              <a:rPr lang="fa-IR">
                <a:cs typeface="B Titr" pitchFamily="2" charset="-78"/>
              </a:rPr>
              <a:t>شرعي </a:t>
            </a:r>
          </a:p>
          <a:p>
            <a:pPr algn="r" rtl="1" eaLnBrk="1" hangingPunct="1"/>
            <a:r>
              <a:rPr lang="fa-IR">
                <a:cs typeface="B Titr" pitchFamily="2" charset="-78"/>
              </a:rPr>
              <a:t>قانوني </a:t>
            </a:r>
          </a:p>
          <a:p>
            <a:pPr algn="r" rtl="1" eaLnBrk="1" hangingPunct="1"/>
            <a:r>
              <a:rPr lang="fa-IR">
                <a:cs typeface="B Titr" pitchFamily="2" charset="-78"/>
              </a:rPr>
              <a:t>اجتماعي</a:t>
            </a:r>
            <a:endParaRPr lang="en-US">
              <a:cs typeface="B Titr" pitchFamily="2" charset="-78"/>
            </a:endParaRPr>
          </a:p>
        </p:txBody>
      </p:sp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fa-IR">
                <a:cs typeface="B Titr" pitchFamily="2" charset="-78"/>
              </a:rPr>
              <a:t>تفاوت دوران عقد با نامزدي</a:t>
            </a:r>
            <a:endParaRPr lang="en-US">
              <a:cs typeface="B Titr" pitchFamily="2" charset="-78"/>
            </a:endParaRPr>
          </a:p>
        </p:txBody>
      </p:sp>
      <p:sp>
        <p:nvSpPr>
          <p:cNvPr id="45059" name="Rectangle 3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pPr algn="r" rtl="1" eaLnBrk="1" hangingPunct="1">
              <a:lnSpc>
                <a:spcPct val="200000"/>
              </a:lnSpc>
            </a:pPr>
            <a:r>
              <a:rPr lang="fa-IR" dirty="0">
                <a:solidFill>
                  <a:schemeClr val="accent2">
                    <a:lumMod val="75000"/>
                  </a:schemeClr>
                </a:solidFill>
                <a:cs typeface="B Titr" pitchFamily="2" charset="-78"/>
              </a:rPr>
              <a:t>رابطه قطعيت يافته </a:t>
            </a:r>
          </a:p>
          <a:p>
            <a:pPr algn="r" rtl="1" eaLnBrk="1" hangingPunct="1">
              <a:lnSpc>
                <a:spcPct val="200000"/>
              </a:lnSpc>
            </a:pPr>
            <a:r>
              <a:rPr lang="fa-IR" dirty="0">
                <a:solidFill>
                  <a:schemeClr val="accent2">
                    <a:lumMod val="75000"/>
                  </a:schemeClr>
                </a:solidFill>
                <a:cs typeface="B Titr" pitchFamily="2" charset="-78"/>
              </a:rPr>
              <a:t>تعهد شكل گرفته </a:t>
            </a:r>
          </a:p>
          <a:p>
            <a:pPr algn="r" rtl="1" eaLnBrk="1" hangingPunct="1">
              <a:lnSpc>
                <a:spcPct val="200000"/>
              </a:lnSpc>
            </a:pPr>
            <a:r>
              <a:rPr lang="fa-IR" dirty="0">
                <a:solidFill>
                  <a:schemeClr val="accent2">
                    <a:lumMod val="75000"/>
                  </a:schemeClr>
                </a:solidFill>
                <a:cs typeface="B Titr" pitchFamily="2" charset="-78"/>
              </a:rPr>
              <a:t>امكان رابطه جنسي </a:t>
            </a:r>
          </a:p>
          <a:p>
            <a:pPr algn="r" rtl="1" eaLnBrk="1" hangingPunct="1">
              <a:lnSpc>
                <a:spcPct val="200000"/>
              </a:lnSpc>
            </a:pPr>
            <a:endParaRPr lang="fa-IR" dirty="0">
              <a:solidFill>
                <a:schemeClr val="accent2">
                  <a:lumMod val="75000"/>
                </a:schemeClr>
              </a:solidFill>
              <a:cs typeface="B Titr" pitchFamily="2" charset="-78"/>
            </a:endParaRPr>
          </a:p>
          <a:p>
            <a:pPr algn="r" rtl="1" eaLnBrk="1" hangingPunct="1">
              <a:lnSpc>
                <a:spcPct val="200000"/>
              </a:lnSpc>
            </a:pPr>
            <a:endParaRPr lang="en-US" dirty="0">
              <a:solidFill>
                <a:schemeClr val="accent2">
                  <a:lumMod val="75000"/>
                </a:schemeClr>
              </a:solidFill>
              <a:cs typeface="B Titr" pitchFamily="2" charset="-78"/>
            </a:endParaRPr>
          </a:p>
        </p:txBody>
      </p:sp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fa-IR" dirty="0">
                <a:cs typeface="B Titr" pitchFamily="2" charset="-78"/>
              </a:rPr>
              <a:t>كاركردهاي دوران عقد</a:t>
            </a:r>
            <a:endParaRPr lang="en-US" dirty="0">
              <a:cs typeface="B Titr" pitchFamily="2" charset="-78"/>
            </a:endParaRPr>
          </a:p>
        </p:txBody>
      </p:sp>
      <p:sp>
        <p:nvSpPr>
          <p:cNvPr id="46083" name="Rectangle 3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pPr algn="r" rtl="1" eaLnBrk="1" hangingPunct="1">
              <a:lnSpc>
                <a:spcPct val="200000"/>
              </a:lnSpc>
            </a:pPr>
            <a:r>
              <a:rPr lang="fa-IR" dirty="0">
                <a:solidFill>
                  <a:schemeClr val="accent2">
                    <a:lumMod val="75000"/>
                  </a:schemeClr>
                </a:solidFill>
                <a:cs typeface="B Titr" pitchFamily="2" charset="-78"/>
              </a:rPr>
              <a:t>آمادگي اقتصادي</a:t>
            </a:r>
          </a:p>
          <a:p>
            <a:pPr algn="r" rtl="1" eaLnBrk="1" hangingPunct="1">
              <a:lnSpc>
                <a:spcPct val="200000"/>
              </a:lnSpc>
            </a:pPr>
            <a:r>
              <a:rPr lang="fa-IR" dirty="0">
                <a:solidFill>
                  <a:schemeClr val="accent2">
                    <a:lumMod val="75000"/>
                  </a:schemeClr>
                </a:solidFill>
                <a:cs typeface="B Titr" pitchFamily="2" charset="-78"/>
              </a:rPr>
              <a:t>تعامل گسترده تر با خانواده ها(با خانواده همسر- بين خانواده ها- با خانواده اصلي)</a:t>
            </a:r>
          </a:p>
          <a:p>
            <a:pPr algn="r" rtl="1" eaLnBrk="1" hangingPunct="1">
              <a:lnSpc>
                <a:spcPct val="200000"/>
              </a:lnSpc>
            </a:pPr>
            <a:r>
              <a:rPr lang="fa-IR" dirty="0">
                <a:solidFill>
                  <a:schemeClr val="accent2">
                    <a:lumMod val="75000"/>
                  </a:schemeClr>
                </a:solidFill>
                <a:cs typeface="B Titr" pitchFamily="2" charset="-78"/>
              </a:rPr>
              <a:t>شناخت جنسي</a:t>
            </a:r>
            <a:endParaRPr lang="en-US" dirty="0">
              <a:solidFill>
                <a:schemeClr val="accent2">
                  <a:lumMod val="75000"/>
                </a:schemeClr>
              </a:solidFill>
              <a:cs typeface="B Titr" pitchFamily="2" charset="-78"/>
            </a:endParaRPr>
          </a:p>
        </p:txBody>
      </p:sp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60" name="Rectangle 4"/>
          <p:cNvSpPr>
            <a:spLocks noGrp="1" noChangeArrowheads="1"/>
          </p:cNvSpPr>
          <p:nvPr>
            <p:ph type="title"/>
          </p:nvPr>
        </p:nvSpPr>
        <p:spPr>
          <a:xfrm>
            <a:off x="468313" y="836613"/>
            <a:ext cx="8229600" cy="1384300"/>
          </a:xfrm>
        </p:spPr>
        <p:txBody>
          <a:bodyPr>
            <a:normAutofit fontScale="90000"/>
          </a:bodyPr>
          <a:lstStyle/>
          <a:p>
            <a:pPr marL="484632" indent="0" algn="ctr" eaLnBrk="1" fontAlgn="auto" hangingPunct="1">
              <a:spcAft>
                <a:spcPts val="0"/>
              </a:spcAft>
              <a:defRPr/>
            </a:pPr>
            <a:br>
              <a:rPr lang="fa-IR" sz="4000" b="1" dirty="0">
                <a:solidFill>
                  <a:schemeClr val="accent1">
                    <a:tint val="83000"/>
                    <a:satMod val="150000"/>
                  </a:schemeClr>
                </a:solidFill>
              </a:rPr>
            </a:br>
            <a:r>
              <a:rPr lang="fa-IR" sz="4000" b="1" dirty="0">
                <a:solidFill>
                  <a:schemeClr val="accent1">
                    <a:tint val="83000"/>
                    <a:satMod val="150000"/>
                  </a:schemeClr>
                </a:solidFill>
              </a:rPr>
              <a:t> زندگی در ازدواج خلاصه نمی شود </a:t>
            </a:r>
            <a:br>
              <a:rPr lang="fa-IR" sz="4000" b="1" dirty="0">
                <a:solidFill>
                  <a:schemeClr val="accent1">
                    <a:tint val="83000"/>
                    <a:satMod val="150000"/>
                  </a:schemeClr>
                </a:solidFill>
              </a:rPr>
            </a:br>
            <a:r>
              <a:rPr lang="fa-IR" sz="4000" b="1" dirty="0">
                <a:solidFill>
                  <a:schemeClr val="accent1">
                    <a:tint val="83000"/>
                    <a:satMod val="150000"/>
                  </a:schemeClr>
                </a:solidFill>
              </a:rPr>
              <a:t>اما ازدواج بخش مهمی از زندگی را شامل می شود</a:t>
            </a:r>
            <a:br>
              <a:rPr lang="fa-IR" sz="4000" b="1" dirty="0">
                <a:solidFill>
                  <a:schemeClr val="accent1">
                    <a:tint val="83000"/>
                    <a:satMod val="150000"/>
                  </a:schemeClr>
                </a:solidFill>
              </a:rPr>
            </a:br>
            <a:endParaRPr lang="en-US" sz="6000" b="1" dirty="0">
              <a:solidFill>
                <a:schemeClr val="accent1"/>
              </a:solidFill>
            </a:endParaRPr>
          </a:p>
        </p:txBody>
      </p:sp>
      <p:pic>
        <p:nvPicPr>
          <p:cNvPr id="96261" name="Picture 5" descr="PHOT021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9144000" cy="6858000"/>
          </a:xfrm>
          <a:noFill/>
        </p:spPr>
      </p:pic>
      <p:sp>
        <p:nvSpPr>
          <p:cNvPr id="4" name="Rectangle 3"/>
          <p:cNvSpPr/>
          <p:nvPr/>
        </p:nvSpPr>
        <p:spPr>
          <a:xfrm>
            <a:off x="1928794" y="1071546"/>
            <a:ext cx="5450531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a-IR" sz="5400" b="1" dirty="0">
                <a:solidFill>
                  <a:srgbClr val="FFFF00"/>
                </a:solidFill>
                <a:cs typeface="B Nazanin" pitchFamily="2" charset="-78"/>
              </a:rPr>
              <a:t>ملاکهای انتخاب همسر</a:t>
            </a:r>
            <a:endParaRPr lang="fa-IR" sz="5400" dirty="0">
              <a:solidFill>
                <a:srgbClr val="FFFF00"/>
              </a:solidFill>
              <a:cs typeface="B Nazanin" pitchFamily="2" charset="-7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9626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96260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96260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962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962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962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962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0"/>
                                        <p:tgtEl>
                                          <p:spTgt spid="9626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5000" fill="hold"/>
                                        <p:tgtEl>
                                          <p:spTgt spid="9626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0" fill="hold"/>
                                        <p:tgtEl>
                                          <p:spTgt spid="962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0" fill="hold"/>
                                        <p:tgtEl>
                                          <p:spTgt spid="962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266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260350"/>
            <a:ext cx="8229600" cy="1384300"/>
          </a:xfrm>
        </p:spPr>
        <p:txBody>
          <a:bodyPr/>
          <a:lstStyle/>
          <a:p>
            <a:pPr marL="484632" indent="0" algn="ctr" eaLnBrk="1" fontAlgn="auto" hangingPunct="1">
              <a:spcAft>
                <a:spcPts val="0"/>
              </a:spcAft>
              <a:defRPr/>
            </a:pPr>
            <a:r>
              <a:rPr lang="fa-IR" b="1">
                <a:solidFill>
                  <a:schemeClr val="accent1">
                    <a:tint val="83000"/>
                    <a:satMod val="150000"/>
                  </a:schemeClr>
                </a:solidFill>
              </a:rPr>
              <a:t>آمادگی های روانی لازم برای ازدواج</a:t>
            </a:r>
            <a:endParaRPr lang="en-US" b="1">
              <a:solidFill>
                <a:schemeClr val="accent1">
                  <a:tint val="83000"/>
                  <a:satMod val="150000"/>
                </a:schemeClr>
              </a:solidFill>
            </a:endParaRPr>
          </a:p>
        </p:txBody>
      </p:sp>
      <p:sp>
        <p:nvSpPr>
          <p:cNvPr id="267267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882775"/>
            <a:ext cx="8229600" cy="4572000"/>
          </a:xfrm>
        </p:spPr>
        <p:txBody>
          <a:bodyPr/>
          <a:lstStyle/>
          <a:p>
            <a:pPr eaLnBrk="1" hangingPunct="1"/>
            <a:r>
              <a:rPr lang="fa-IR" b="1"/>
              <a:t>رسیدن به بلوغ و رشد کافی</a:t>
            </a:r>
          </a:p>
          <a:p>
            <a:pPr eaLnBrk="1" hangingPunct="1"/>
            <a:r>
              <a:rPr lang="fa-IR" b="1"/>
              <a:t>رسیدن به استقلال عاطفی وروانی</a:t>
            </a:r>
          </a:p>
          <a:p>
            <a:pPr eaLnBrk="1" hangingPunct="1"/>
            <a:r>
              <a:rPr lang="fa-IR" b="1"/>
              <a:t>رسیدن به خود آگاهی لازم</a:t>
            </a:r>
          </a:p>
          <a:p>
            <a:pPr eaLnBrk="1" hangingPunct="1"/>
            <a:r>
              <a:rPr lang="fa-IR" b="1"/>
              <a:t>دوست داشتن خود و دیگری</a:t>
            </a:r>
          </a:p>
          <a:p>
            <a:pPr eaLnBrk="1" hangingPunct="1"/>
            <a:r>
              <a:rPr lang="fa-IR" b="1"/>
              <a:t>توان ابراز خود </a:t>
            </a:r>
          </a:p>
          <a:p>
            <a:pPr eaLnBrk="1" hangingPunct="1"/>
            <a:r>
              <a:rPr lang="fa-IR" b="1"/>
              <a:t>لذت از تنهایی همچون با هم بودن</a:t>
            </a:r>
          </a:p>
          <a:p>
            <a:pPr eaLnBrk="1" hangingPunct="1"/>
            <a:r>
              <a:rPr lang="fa-IR" b="1"/>
              <a:t>ثبات شغلی و مالی</a:t>
            </a:r>
            <a:endParaRPr lang="en-US" b="1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7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267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7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800" decel="100000"/>
                                        <p:tgtEl>
                                          <p:spTgt spid="267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800" decel="100000" fill="hold"/>
                                        <p:tgtEl>
                                          <p:spTgt spid="267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800" decel="100000" fill="hold"/>
                                        <p:tgtEl>
                                          <p:spTgt spid="267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800" decel="100000" fill="hold"/>
                                        <p:tgtEl>
                                          <p:spTgt spid="267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67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67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72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800" decel="100000"/>
                                        <p:tgtEl>
                                          <p:spTgt spid="2672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800" decel="100000" fill="hold"/>
                                        <p:tgtEl>
                                          <p:spTgt spid="2672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800" decel="100000" fill="hold"/>
                                        <p:tgtEl>
                                          <p:spTgt spid="2672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800" decel="100000" fill="hold"/>
                                        <p:tgtEl>
                                          <p:spTgt spid="2672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672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672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72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800" decel="100000"/>
                                        <p:tgtEl>
                                          <p:spTgt spid="2672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800" decel="100000" fill="hold"/>
                                        <p:tgtEl>
                                          <p:spTgt spid="2672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800" decel="100000" fill="hold"/>
                                        <p:tgtEl>
                                          <p:spTgt spid="2672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800" decel="100000" fill="hold"/>
                                        <p:tgtEl>
                                          <p:spTgt spid="2672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672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672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72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800" decel="100000"/>
                                        <p:tgtEl>
                                          <p:spTgt spid="2672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800" decel="100000" fill="hold"/>
                                        <p:tgtEl>
                                          <p:spTgt spid="2672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800" decel="100000" fill="hold"/>
                                        <p:tgtEl>
                                          <p:spTgt spid="2672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800" decel="100000" fill="hold"/>
                                        <p:tgtEl>
                                          <p:spTgt spid="2672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672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672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72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800" decel="100000"/>
                                        <p:tgtEl>
                                          <p:spTgt spid="2672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800" decel="100000" fill="hold"/>
                                        <p:tgtEl>
                                          <p:spTgt spid="2672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800" decel="100000" fill="hold"/>
                                        <p:tgtEl>
                                          <p:spTgt spid="2672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800" decel="100000" fill="hold"/>
                                        <p:tgtEl>
                                          <p:spTgt spid="2672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672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672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72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800" decel="100000"/>
                                        <p:tgtEl>
                                          <p:spTgt spid="2672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800" decel="100000" fill="hold"/>
                                        <p:tgtEl>
                                          <p:spTgt spid="2672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800" decel="100000" fill="hold"/>
                                        <p:tgtEl>
                                          <p:spTgt spid="2672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800" decel="100000" fill="hold"/>
                                        <p:tgtEl>
                                          <p:spTgt spid="2672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672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672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726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800" decel="100000"/>
                                        <p:tgtEl>
                                          <p:spTgt spid="26726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800" decel="100000" fill="hold"/>
                                        <p:tgtEl>
                                          <p:spTgt spid="26726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800" decel="100000" fill="hold"/>
                                        <p:tgtEl>
                                          <p:spTgt spid="26726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800" decel="100000" fill="hold"/>
                                        <p:tgtEl>
                                          <p:spTgt spid="26726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6726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6726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7267" grpId="0" build="p"/>
    </p:bld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2.bmp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  <p:sp>
        <p:nvSpPr>
          <p:cNvPr id="5" name="Rectangle 4"/>
          <p:cNvSpPr txBox="1">
            <a:spLocks noChangeArrowheads="1"/>
          </p:cNvSpPr>
          <p:nvPr/>
        </p:nvSpPr>
        <p:spPr>
          <a:xfrm>
            <a:off x="-71470" y="285728"/>
            <a:ext cx="8229600" cy="1928826"/>
          </a:xfrm>
          <a:prstGeom prst="rect">
            <a:avLst/>
          </a:prstGeom>
        </p:spPr>
        <p:txBody>
          <a:bodyPr vert="horz" lIns="91440" tIns="45720" rIns="91440" bIns="45720" rtlCol="1" anchor="ctr">
            <a:noAutofit/>
          </a:bodyPr>
          <a:lstStyle/>
          <a:p>
            <a:pPr marL="484632" marR="0" lvl="0" indent="0" algn="r" defTabSz="914400" rtl="1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3200" b="1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+mj-lt"/>
                <a:ea typeface="+mj-ea"/>
                <a:cs typeface="B Titr" pitchFamily="2" charset="-78"/>
              </a:rPr>
              <a:t>همسر کسی نیست که به او تکیه می کنیم، بلکه کسی است که ما را از تکیه کردن به دیگران بی نیاز می سازد.                      </a:t>
            </a:r>
          </a:p>
          <a:p>
            <a:pPr marL="484632" marR="0" lvl="0" indent="0" algn="r" defTabSz="914400" rtl="1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3200" b="1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+mj-lt"/>
                <a:ea typeface="+mj-ea"/>
                <a:cs typeface="B Titr" pitchFamily="2" charset="-78"/>
              </a:rPr>
              <a:t>        </a:t>
            </a:r>
            <a:r>
              <a:rPr kumimoji="0" lang="fa-IR" sz="32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+mj-lt"/>
                <a:ea typeface="+mj-ea"/>
                <a:cs typeface="B Titr" pitchFamily="2" charset="-78"/>
              </a:rPr>
              <a:t>کانفیلد فیشر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+mj-lt"/>
              <a:ea typeface="+mj-ea"/>
              <a:cs typeface="B Titr" pitchFamily="2" charset="-78"/>
            </a:endParaRPr>
          </a:p>
        </p:txBody>
      </p:sp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628" name="Rectangle 4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marL="484632" indent="0" algn="ctr" eaLnBrk="1" fontAlgn="auto" hangingPunct="1">
              <a:spcAft>
                <a:spcPts val="0"/>
              </a:spcAft>
              <a:defRPr/>
            </a:pPr>
            <a:r>
              <a:rPr lang="fa-IR" sz="2800" b="1" dirty="0">
                <a:solidFill>
                  <a:srgbClr val="FF66FF"/>
                </a:solidFill>
                <a:latin typeface="AlMutanabi" pitchFamily="2" charset="2"/>
                <a:cs typeface="B Nazanin" pitchFamily="2" charset="-78"/>
              </a:rPr>
              <a:t>در بررسی های بعمل آمده:</a:t>
            </a:r>
            <a:endParaRPr lang="en-US" sz="2800" b="1" dirty="0">
              <a:solidFill>
                <a:srgbClr val="FF66FF"/>
              </a:solidFill>
              <a:latin typeface="AlMutanabi" pitchFamily="2" charset="2"/>
              <a:cs typeface="B Nazanin" pitchFamily="2" charset="-78"/>
            </a:endParaRPr>
          </a:p>
        </p:txBody>
      </p:sp>
      <p:sp>
        <p:nvSpPr>
          <p:cNvPr id="26627" name="Rectangle 6"/>
          <p:cNvSpPr>
            <a:spLocks noGrp="1" noChangeArrowheads="1"/>
          </p:cNvSpPr>
          <p:nvPr>
            <p:ph idx="1"/>
          </p:nvPr>
        </p:nvSpPr>
        <p:spPr>
          <a:xfrm>
            <a:off x="214282" y="1882775"/>
            <a:ext cx="8715436" cy="1903415"/>
          </a:xfrm>
        </p:spPr>
        <p:txBody>
          <a:bodyPr>
            <a:normAutofit fontScale="92500" lnSpcReduction="20000"/>
          </a:bodyPr>
          <a:lstStyle/>
          <a:p>
            <a:pPr eaLnBrk="1" hangingPunct="1"/>
            <a:r>
              <a:rPr lang="fa-IR" sz="2800" dirty="0">
                <a:cs typeface="B Nazanin" pitchFamily="2" charset="-78"/>
              </a:rPr>
              <a:t>آن دسته از افرادی که همسر خود را برتر از خود می پنداشتند احساس ناامنی می کردند.</a:t>
            </a:r>
          </a:p>
          <a:p>
            <a:pPr eaLnBrk="1" hangingPunct="1"/>
            <a:r>
              <a:rPr lang="fa-IR" sz="2800" dirty="0">
                <a:cs typeface="B Nazanin" pitchFamily="2" charset="-78"/>
              </a:rPr>
              <a:t>آن دسته از افرادی که همسر خود راپایین تر از خود می دانستند احساس خشم می کردند.</a:t>
            </a:r>
          </a:p>
          <a:p>
            <a:pPr eaLnBrk="1" hangingPunct="1"/>
            <a:r>
              <a:rPr lang="fa-IR" sz="2800" dirty="0">
                <a:cs typeface="B Nazanin" pitchFamily="2" charset="-78"/>
              </a:rPr>
              <a:t>و آنانی که یکدیگر را برابر می دانستنداز روابطی باثبات برخوردار بودند .</a:t>
            </a:r>
          </a:p>
          <a:p>
            <a:pPr eaLnBrk="1" hangingPunct="1"/>
            <a:endParaRPr lang="en-US" dirty="0">
              <a:cs typeface="B Titr" pitchFamily="2" charset="-78"/>
            </a:endParaRPr>
          </a:p>
        </p:txBody>
      </p:sp>
      <p:pic>
        <p:nvPicPr>
          <p:cNvPr id="4" name="Picture 3" descr="100908309607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43636" y="3929066"/>
            <a:ext cx="2762250" cy="2571750"/>
          </a:xfrm>
          <a:prstGeom prst="rect">
            <a:avLst/>
          </a:prstGeom>
        </p:spPr>
      </p:pic>
      <p:pic>
        <p:nvPicPr>
          <p:cNvPr id="5" name="Picture 4" descr="1cwibh8tefzinhm80d1[1]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28926" y="4000504"/>
            <a:ext cx="3278186" cy="2664271"/>
          </a:xfrm>
          <a:prstGeom prst="rect">
            <a:avLst/>
          </a:prstGeom>
        </p:spPr>
      </p:pic>
      <p:pic>
        <p:nvPicPr>
          <p:cNvPr id="6" name="Picture 5" descr="29خواستگاری[1]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8596" y="4286256"/>
            <a:ext cx="2712835" cy="214314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6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6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6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500" accel="50000" fill="hold">
                                          <p:stCondLst>
                                            <p:cond delay="1500"/>
                                          </p:stCondLst>
                                        </p:cTn>
                                        <p:tgtEl>
                                          <p:spTgt spid="1546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3000" fill="hold"/>
                                        <p:tgtEl>
                                          <p:spTgt spid="1546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6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6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500" accel="50000" fill="hold">
                                          <p:stCondLst>
                                            <p:cond delay="1500"/>
                                          </p:stCondLst>
                                        </p:cTn>
                                        <p:tgtEl>
                                          <p:spTgt spid="1546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3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6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2553047186117212225842088145356221180167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Rectangle 3"/>
          <p:cNvSpPr>
            <a:spLocks noGrp="1" noChangeArrowheads="1"/>
          </p:cNvSpPr>
          <p:nvPr>
            <p:ph idx="1"/>
          </p:nvPr>
        </p:nvSpPr>
        <p:spPr>
          <a:xfrm>
            <a:off x="3857620" y="1357298"/>
            <a:ext cx="3543296" cy="4525963"/>
          </a:xfrm>
        </p:spPr>
        <p:txBody>
          <a:bodyPr>
            <a:normAutofit/>
          </a:bodyPr>
          <a:lstStyle/>
          <a:p>
            <a:pPr eaLnBrk="1" hangingPunct="1"/>
            <a:r>
              <a:rPr lang="fa-IR" b="1" dirty="0">
                <a:cs typeface="B Titr" pitchFamily="2" charset="-78"/>
              </a:rPr>
              <a:t>وجود والدین</a:t>
            </a:r>
          </a:p>
          <a:p>
            <a:pPr eaLnBrk="1" hangingPunct="1"/>
            <a:r>
              <a:rPr lang="fa-IR" b="1" dirty="0">
                <a:cs typeface="B Titr" pitchFamily="2" charset="-78"/>
              </a:rPr>
              <a:t>روابط والدین و اعضاء خانواده</a:t>
            </a:r>
          </a:p>
          <a:p>
            <a:pPr eaLnBrk="1" hangingPunct="1"/>
            <a:r>
              <a:rPr lang="fa-IR" b="1" dirty="0">
                <a:cs typeface="B Titr" pitchFamily="2" charset="-78"/>
              </a:rPr>
              <a:t>تعداد اعضاء</a:t>
            </a:r>
          </a:p>
          <a:p>
            <a:pPr eaLnBrk="1" hangingPunct="1"/>
            <a:r>
              <a:rPr lang="fa-IR" b="1" dirty="0">
                <a:cs typeface="B Titr" pitchFamily="2" charset="-78"/>
              </a:rPr>
              <a:t>ترتیب تولد</a:t>
            </a:r>
          </a:p>
          <a:p>
            <a:pPr eaLnBrk="1" hangingPunct="1"/>
            <a:r>
              <a:rPr lang="fa-IR" b="1" dirty="0">
                <a:cs typeface="B Titr" pitchFamily="2" charset="-78"/>
              </a:rPr>
              <a:t>حمایت خانوادگی</a:t>
            </a:r>
          </a:p>
          <a:p>
            <a:pPr eaLnBrk="1" hangingPunct="1"/>
            <a:r>
              <a:rPr lang="fa-IR" b="1" dirty="0">
                <a:cs typeface="B Titr" pitchFamily="2" charset="-78"/>
              </a:rPr>
              <a:t>استقلال</a:t>
            </a:r>
            <a:endParaRPr lang="en-US" b="1" dirty="0">
              <a:cs typeface="B Titr" pitchFamily="2" charset="-78"/>
            </a:endParaRPr>
          </a:p>
        </p:txBody>
      </p:sp>
      <p:sp>
        <p:nvSpPr>
          <p:cNvPr id="8" name="Rectangle 2"/>
          <p:cNvSpPr txBox="1">
            <a:spLocks noChangeArrowheads="1"/>
          </p:cNvSpPr>
          <p:nvPr/>
        </p:nvSpPr>
        <p:spPr>
          <a:xfrm>
            <a:off x="5072066" y="214290"/>
            <a:ext cx="3767134" cy="858822"/>
          </a:xfrm>
          <a:prstGeom prst="rect">
            <a:avLst/>
          </a:prstGeom>
        </p:spPr>
        <p:txBody>
          <a:bodyPr vert="horz" lIns="91440" tIns="45720" rIns="91440" bIns="45720" rtlCol="1" anchor="ctr">
            <a:normAutofit fontScale="77500" lnSpcReduction="20000"/>
          </a:bodyPr>
          <a:lstStyle/>
          <a:p>
            <a:pPr marL="484632" marR="0" lvl="0" indent="0" algn="r" defTabSz="914400" rtl="1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Wingdings" pitchFamily="2" charset="2"/>
              <a:buChar char="ü"/>
              <a:tabLst/>
              <a:defRPr/>
            </a:pPr>
            <a:r>
              <a:rPr kumimoji="0" lang="fa-IR" sz="4400" b="1" i="0" u="none" strike="noStrike" kern="1200" cap="none" spc="0" normalizeH="0" baseline="0" noProof="0" dirty="0">
                <a:ln>
                  <a:noFill/>
                </a:ln>
                <a:solidFill>
                  <a:srgbClr val="FF6699"/>
                </a:solidFill>
                <a:effectLst/>
                <a:uLnTx/>
                <a:uFillTx/>
                <a:latin typeface="+mj-lt"/>
                <a:ea typeface="+mj-ea"/>
                <a:cs typeface="B Titr" pitchFamily="2" charset="-78"/>
              </a:rPr>
              <a:t>تناسب خانوادگی</a:t>
            </a:r>
            <a:endParaRPr kumimoji="0" lang="en-US" sz="4400" b="1" i="0" u="none" strike="noStrike" kern="1200" cap="none" spc="0" normalizeH="0" baseline="0" noProof="0" dirty="0">
              <a:ln>
                <a:noFill/>
              </a:ln>
              <a:solidFill>
                <a:srgbClr val="FF6699"/>
              </a:solidFill>
              <a:effectLst/>
              <a:uLnTx/>
              <a:uFillTx/>
              <a:latin typeface="+mj-lt"/>
              <a:ea typeface="+mj-ea"/>
              <a:cs typeface="B Titr" pitchFamily="2" charset="-7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1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1.bmp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Rectangle 3"/>
          <p:cNvSpPr>
            <a:spLocks noGrp="1" noChangeArrowheads="1"/>
          </p:cNvSpPr>
          <p:nvPr>
            <p:ph idx="1"/>
          </p:nvPr>
        </p:nvSpPr>
        <p:spPr>
          <a:xfrm>
            <a:off x="0" y="1000108"/>
            <a:ext cx="9144000" cy="785818"/>
          </a:xfrm>
        </p:spPr>
        <p:txBody>
          <a:bodyPr>
            <a:noAutofit/>
          </a:bodyPr>
          <a:lstStyle/>
          <a:p>
            <a:pPr algn="r" rtl="1">
              <a:lnSpc>
                <a:spcPct val="90000"/>
              </a:lnSpc>
              <a:buNone/>
            </a:pPr>
            <a:r>
              <a:rPr lang="fa-IR" sz="3600" b="1" dirty="0">
                <a:solidFill>
                  <a:srgbClr val="FF0000"/>
                </a:solidFill>
                <a:cs typeface="B Homa" pitchFamily="2" charset="-78"/>
              </a:rPr>
              <a:t>ازدواج موجب سلامتی جسمانی ، روانی و افزایش طول عمر می گردد.</a:t>
            </a: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1500166" y="0"/>
            <a:ext cx="6543692" cy="1142984"/>
          </a:xfrm>
        </p:spPr>
        <p:txBody>
          <a:bodyPr>
            <a:normAutofit fontScale="90000"/>
          </a:bodyPr>
          <a:lstStyle/>
          <a:p>
            <a:pPr lvl="0"/>
            <a:r>
              <a:rPr lang="fa-IR" sz="5300" dirty="0">
                <a:solidFill>
                  <a:srgbClr val="FFC000"/>
                </a:solidFill>
                <a:cs typeface="B Titr" pitchFamily="2" charset="-78"/>
              </a:rPr>
              <a:t>فواید  و چرایی ازدواج</a:t>
            </a:r>
            <a:br>
              <a:rPr lang="en-US" dirty="0">
                <a:solidFill>
                  <a:srgbClr val="FFC000"/>
                </a:solidFill>
                <a:cs typeface="B Titr" pitchFamily="2" charset="-78"/>
              </a:rPr>
            </a:br>
            <a:endParaRPr lang="fa-IR" dirty="0">
              <a:solidFill>
                <a:srgbClr val="FFC000"/>
              </a:solidFill>
            </a:endParaRPr>
          </a:p>
        </p:txBody>
      </p:sp>
      <p:sp>
        <p:nvSpPr>
          <p:cNvPr id="8" name="Rectangle 2"/>
          <p:cNvSpPr txBox="1">
            <a:spLocks noChangeArrowheads="1"/>
          </p:cNvSpPr>
          <p:nvPr/>
        </p:nvSpPr>
        <p:spPr>
          <a:xfrm>
            <a:off x="571472" y="2285992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B Titr" pitchFamily="2" charset="-78"/>
            </a:endParaRPr>
          </a:p>
        </p:txBody>
      </p:sp>
      <p:sp>
        <p:nvSpPr>
          <p:cNvPr id="9" name="Rectangle 8"/>
          <p:cNvSpPr/>
          <p:nvPr/>
        </p:nvSpPr>
        <p:spPr>
          <a:xfrm rot="19637635">
            <a:off x="-1450618" y="3444812"/>
            <a:ext cx="5863202" cy="4801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</a:pPr>
            <a:r>
              <a:rPr lang="fa-IR" sz="2800" b="1" dirty="0">
                <a:solidFill>
                  <a:srgbClr val="FF0000"/>
                </a:solidFill>
                <a:cs typeface="B Titr" pitchFamily="2" charset="-78"/>
              </a:rPr>
              <a:t>سبک زندگی  متأهلی سالمتر از مجردی است.</a:t>
            </a:r>
            <a:endParaRPr lang="en-US" sz="2800" b="1" dirty="0">
              <a:solidFill>
                <a:srgbClr val="FF0000"/>
              </a:solidFill>
              <a:cs typeface="B Titr" pitchFamily="2" charset="-78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2357422" y="4500570"/>
            <a:ext cx="6500858" cy="7663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</a:pPr>
            <a:r>
              <a:rPr lang="fa-IR" sz="2400" b="1" dirty="0">
                <a:cs typeface="B Titr" pitchFamily="2" charset="-78"/>
              </a:rPr>
              <a:t>کودکان در خانواده با حضور والدین ازسلامت جسمی، رشد روانی ، اجتماعی و پیشرفت بیشتری برخوردارند.</a:t>
            </a:r>
          </a:p>
        </p:txBody>
      </p:sp>
      <p:sp>
        <p:nvSpPr>
          <p:cNvPr id="12" name="Rectangle 11"/>
          <p:cNvSpPr/>
          <p:nvPr/>
        </p:nvSpPr>
        <p:spPr>
          <a:xfrm>
            <a:off x="-32" y="6223715"/>
            <a:ext cx="9144032" cy="5355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</a:pPr>
            <a:r>
              <a:rPr lang="fa-IR" sz="3200" b="1" dirty="0">
                <a:solidFill>
                  <a:srgbClr val="FFC000"/>
                </a:solidFill>
                <a:cs typeface="B Jadid" pitchFamily="2" charset="-78"/>
              </a:rPr>
              <a:t>با ازدواج  بسیاری از آسیبهای اجتماعی قابل پیشگیری است</a:t>
            </a:r>
            <a:r>
              <a:rPr lang="fa-IR" sz="3200" b="1" dirty="0">
                <a:solidFill>
                  <a:srgbClr val="FFFF00"/>
                </a:solidFill>
                <a:cs typeface="B Nazanin" pitchFamily="2" charset="-78"/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  <p:bldP spid="7" grpId="0"/>
      <p:bldP spid="9" grpId="0" build="allAtOnce"/>
      <p:bldP spid="11" grpId="0" build="p"/>
      <p:bldP spid="12" grpId="0" build="p"/>
    </p:bld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553583-b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  <p:sp>
        <p:nvSpPr>
          <p:cNvPr id="8" name="Rectangle 3"/>
          <p:cNvSpPr>
            <a:spLocks noGrp="1" noChangeArrowheads="1"/>
          </p:cNvSpPr>
          <p:nvPr>
            <p:ph idx="1"/>
          </p:nvPr>
        </p:nvSpPr>
        <p:spPr>
          <a:xfrm>
            <a:off x="7100902" y="1500174"/>
            <a:ext cx="2043098" cy="4525963"/>
          </a:xfrm>
        </p:spPr>
        <p:txBody>
          <a:bodyPr>
            <a:normAutofit fontScale="92500" lnSpcReduction="20000"/>
          </a:bodyPr>
          <a:lstStyle/>
          <a:p>
            <a:pPr eaLnBrk="1" hangingPunct="1"/>
            <a:r>
              <a:rPr lang="fa-IR" dirty="0">
                <a:solidFill>
                  <a:srgbClr val="0033CC"/>
                </a:solidFill>
                <a:cs typeface="B Titr" pitchFamily="2" charset="-78"/>
              </a:rPr>
              <a:t>طبقه اجتماعی</a:t>
            </a:r>
          </a:p>
          <a:p>
            <a:pPr eaLnBrk="1" hangingPunct="1"/>
            <a:r>
              <a:rPr lang="fa-IR" dirty="0">
                <a:solidFill>
                  <a:srgbClr val="0033CC"/>
                </a:solidFill>
                <a:cs typeface="B Titr" pitchFamily="2" charset="-78"/>
              </a:rPr>
              <a:t>شغل</a:t>
            </a:r>
          </a:p>
          <a:p>
            <a:pPr eaLnBrk="1" hangingPunct="1"/>
            <a:r>
              <a:rPr lang="fa-IR" dirty="0">
                <a:solidFill>
                  <a:srgbClr val="0033CC"/>
                </a:solidFill>
                <a:cs typeface="B Titr" pitchFamily="2" charset="-78"/>
              </a:rPr>
              <a:t>درآمد</a:t>
            </a:r>
          </a:p>
          <a:p>
            <a:pPr eaLnBrk="1" hangingPunct="1"/>
            <a:r>
              <a:rPr lang="fa-IR" dirty="0">
                <a:solidFill>
                  <a:srgbClr val="0033CC"/>
                </a:solidFill>
                <a:cs typeface="B Titr" pitchFamily="2" charset="-78"/>
              </a:rPr>
              <a:t>قومیت</a:t>
            </a:r>
          </a:p>
          <a:p>
            <a:pPr eaLnBrk="1" hangingPunct="1"/>
            <a:r>
              <a:rPr lang="fa-IR" dirty="0">
                <a:solidFill>
                  <a:srgbClr val="0033CC"/>
                </a:solidFill>
                <a:cs typeface="B Titr" pitchFamily="2" charset="-78"/>
              </a:rPr>
              <a:t>زبان</a:t>
            </a:r>
          </a:p>
          <a:p>
            <a:pPr eaLnBrk="1" hangingPunct="1"/>
            <a:r>
              <a:rPr lang="fa-IR" dirty="0">
                <a:solidFill>
                  <a:srgbClr val="0033CC"/>
                </a:solidFill>
                <a:cs typeface="B Titr" pitchFamily="2" charset="-78"/>
              </a:rPr>
              <a:t>محل سکونت</a:t>
            </a:r>
          </a:p>
          <a:p>
            <a:pPr eaLnBrk="1" hangingPunct="1"/>
            <a:r>
              <a:rPr lang="fa-IR" dirty="0">
                <a:solidFill>
                  <a:srgbClr val="0033CC"/>
                </a:solidFill>
                <a:cs typeface="B Titr" pitchFamily="2" charset="-78"/>
              </a:rPr>
              <a:t>نوگرا-سنتی</a:t>
            </a:r>
          </a:p>
        </p:txBody>
      </p:sp>
      <p:sp>
        <p:nvSpPr>
          <p:cNvPr id="10" name="Rectangle 2"/>
          <p:cNvSpPr txBox="1">
            <a:spLocks noChangeArrowheads="1"/>
          </p:cNvSpPr>
          <p:nvPr/>
        </p:nvSpPr>
        <p:spPr>
          <a:xfrm>
            <a:off x="5214942" y="571480"/>
            <a:ext cx="3929058" cy="939784"/>
          </a:xfrm>
          <a:prstGeom prst="rect">
            <a:avLst/>
          </a:prstGeom>
        </p:spPr>
        <p:txBody>
          <a:bodyPr vert="horz" lIns="91440" tIns="45720" rIns="91440" bIns="45720" rtlCol="1" anchor="ctr">
            <a:normAutofit fontScale="70000" lnSpcReduction="20000"/>
          </a:bodyPr>
          <a:lstStyle/>
          <a:p>
            <a:pPr marL="484632" marR="0" lvl="0" indent="0" algn="r" defTabSz="914400" rtl="1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Wingdings" pitchFamily="2" charset="2"/>
              <a:buChar char="ü"/>
              <a:tabLst/>
              <a:defRPr/>
            </a:pPr>
            <a:r>
              <a:rPr kumimoji="0" lang="fa-IR" sz="4400" b="1" i="0" u="none" strike="noStrike" kern="1200" cap="none" spc="0" normalizeH="0" baseline="0" noProof="0" dirty="0">
                <a:ln>
                  <a:noFill/>
                </a:ln>
                <a:solidFill>
                  <a:srgbClr val="FF6699"/>
                </a:solidFill>
                <a:effectLst/>
                <a:uLnTx/>
                <a:uFillTx/>
                <a:latin typeface="+mj-lt"/>
                <a:ea typeface="+mj-ea"/>
                <a:cs typeface="B Titr" pitchFamily="2" charset="-78"/>
              </a:rPr>
              <a:t>تناسب فرهنگی و اجتماعی</a:t>
            </a:r>
            <a:endParaRPr kumimoji="0" lang="en-US" sz="4400" b="1" i="0" u="none" strike="noStrike" kern="1200" cap="none" spc="0" normalizeH="0" baseline="0" noProof="0" dirty="0">
              <a:ln>
                <a:noFill/>
              </a:ln>
              <a:solidFill>
                <a:srgbClr val="FF6699"/>
              </a:solidFill>
              <a:effectLst/>
              <a:uLnTx/>
              <a:uFillTx/>
              <a:latin typeface="+mj-lt"/>
              <a:ea typeface="+mj-ea"/>
              <a:cs typeface="B Titr" pitchFamily="2" charset="-7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0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</p:bld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674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0"/>
            <a:ext cx="8229600" cy="1384300"/>
          </a:xfrm>
        </p:spPr>
        <p:txBody>
          <a:bodyPr/>
          <a:lstStyle/>
          <a:p>
            <a:pPr marL="484632" indent="0" algn="ctr" eaLnBrk="1" fontAlgn="auto" hangingPunct="1">
              <a:spcAft>
                <a:spcPts val="0"/>
              </a:spcAft>
              <a:defRPr/>
            </a:pPr>
            <a:r>
              <a:rPr lang="fa-IR" b="1">
                <a:solidFill>
                  <a:srgbClr val="66FF33"/>
                </a:solidFill>
                <a:cs typeface="B Titr" pitchFamily="2" charset="-78"/>
              </a:rPr>
              <a:t>تناسب سنی</a:t>
            </a:r>
            <a:endParaRPr lang="en-US" b="1">
              <a:solidFill>
                <a:srgbClr val="66FF33"/>
              </a:solidFill>
              <a:cs typeface="B Titr" pitchFamily="2" charset="-78"/>
            </a:endParaRPr>
          </a:p>
        </p:txBody>
      </p:sp>
      <p:sp>
        <p:nvSpPr>
          <p:cNvPr id="156675" name="Rectangle 3"/>
          <p:cNvSpPr>
            <a:spLocks noGrp="1" noChangeArrowheads="1"/>
          </p:cNvSpPr>
          <p:nvPr>
            <p:ph idx="1"/>
          </p:nvPr>
        </p:nvSpPr>
        <p:spPr>
          <a:xfrm>
            <a:off x="0" y="1125538"/>
            <a:ext cx="9144000" cy="5732462"/>
          </a:xfrm>
        </p:spPr>
        <p:txBody>
          <a:bodyPr/>
          <a:lstStyle/>
          <a:p>
            <a:pPr eaLnBrk="1" hangingPunct="1">
              <a:lnSpc>
                <a:spcPct val="200000"/>
              </a:lnSpc>
              <a:buClr>
                <a:srgbClr val="FF0066"/>
              </a:buClr>
              <a:buFont typeface="Wingdings" pitchFamily="2" charset="2"/>
              <a:buChar char="ü"/>
            </a:pPr>
            <a:r>
              <a:rPr lang="fa-IR" b="1" dirty="0"/>
              <a:t>سن مناسب برای ازدواج دختران22 تا 25</a:t>
            </a:r>
          </a:p>
          <a:p>
            <a:pPr eaLnBrk="1" hangingPunct="1">
              <a:lnSpc>
                <a:spcPct val="200000"/>
              </a:lnSpc>
              <a:buClr>
                <a:srgbClr val="FF0066"/>
              </a:buClr>
              <a:buFont typeface="Wingdings" pitchFamily="2" charset="2"/>
              <a:buChar char="ü"/>
            </a:pPr>
            <a:r>
              <a:rPr lang="fa-IR" b="1" dirty="0"/>
              <a:t>سن مناسب برای ازدواج پسران25 تا 28</a:t>
            </a:r>
          </a:p>
          <a:p>
            <a:pPr eaLnBrk="1" hangingPunct="1">
              <a:lnSpc>
                <a:spcPct val="200000"/>
              </a:lnSpc>
              <a:buClr>
                <a:srgbClr val="FF0066"/>
              </a:buClr>
              <a:buFont typeface="Wingdings" pitchFamily="2" charset="2"/>
              <a:buChar char="ü"/>
            </a:pPr>
            <a:r>
              <a:rPr lang="fa-IR" b="1" dirty="0"/>
              <a:t>ابعاد سنی:سن زیستی-اجتماعی-عاطفی-روانی-اخلاقی-عقلی</a:t>
            </a:r>
          </a:p>
          <a:p>
            <a:pPr eaLnBrk="1" hangingPunct="1">
              <a:lnSpc>
                <a:spcPct val="200000"/>
              </a:lnSpc>
              <a:buClr>
                <a:srgbClr val="FF0066"/>
              </a:buClr>
              <a:buFont typeface="Wingdings" pitchFamily="2" charset="2"/>
              <a:buChar char="ü"/>
            </a:pPr>
            <a:r>
              <a:rPr lang="fa-IR" b="1" dirty="0"/>
              <a:t>متغییر سن متناسب با شرایط تغییر پذیر است.</a:t>
            </a:r>
          </a:p>
          <a:p>
            <a:pPr eaLnBrk="1" hangingPunct="1">
              <a:lnSpc>
                <a:spcPct val="200000"/>
              </a:lnSpc>
              <a:buClr>
                <a:srgbClr val="FF0066"/>
              </a:buClr>
              <a:buFont typeface="Wingdings" pitchFamily="2" charset="2"/>
              <a:buNone/>
            </a:pPr>
            <a:endParaRPr lang="fa-IR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6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1566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15667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1566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1566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566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566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6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7" dur="2000"/>
                                        <p:tgtEl>
                                          <p:spTgt spid="1566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6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22" dur="2000"/>
                                        <p:tgtEl>
                                          <p:spTgt spid="1566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6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27" dur="2000"/>
                                        <p:tgtEl>
                                          <p:spTgt spid="1566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6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32" dur="2000"/>
                                        <p:tgtEl>
                                          <p:spTgt spid="1566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6675" grpId="0" build="p"/>
    </p:bld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67494"/>
            <a:ext cx="8229600" cy="1399032"/>
          </a:xfrm>
        </p:spPr>
        <p:txBody>
          <a:bodyPr/>
          <a:lstStyle/>
          <a:p>
            <a:pPr indent="0" eaLnBrk="1" fontAlgn="auto" hangingPunct="1">
              <a:spcAft>
                <a:spcPts val="0"/>
              </a:spcAft>
              <a:defRPr/>
            </a:pPr>
            <a:r>
              <a:rPr lang="fa-IR" sz="4000" b="1" dirty="0">
                <a:solidFill>
                  <a:srgbClr val="0033CC"/>
                </a:solidFill>
                <a:cs typeface="B Titr" pitchFamily="2" charset="-78"/>
              </a:rPr>
              <a:t>تناسب شخصیتی مناسب برای ازدواج</a:t>
            </a:r>
            <a:endParaRPr lang="en-US" sz="4000" b="1" dirty="0">
              <a:solidFill>
                <a:srgbClr val="0033CC"/>
              </a:solidFill>
              <a:cs typeface="B Titr" pitchFamily="2" charset="-78"/>
            </a:endParaRPr>
          </a:p>
        </p:txBody>
      </p:sp>
      <p:sp>
        <p:nvSpPr>
          <p:cNvPr id="108547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539750" y="1412875"/>
            <a:ext cx="4038600" cy="4895850"/>
          </a:xfrm>
        </p:spPr>
        <p:txBody>
          <a:bodyPr>
            <a:normAutofit fontScale="92500" lnSpcReduction="20000"/>
          </a:bodyPr>
          <a:lstStyle/>
          <a:p>
            <a:pPr eaLnBrk="1" hangingPunct="1">
              <a:lnSpc>
                <a:spcPct val="80000"/>
              </a:lnSpc>
            </a:pPr>
            <a:endParaRPr lang="fa-IR" sz="2400" b="1" dirty="0">
              <a:solidFill>
                <a:schemeClr val="accent2">
                  <a:lumMod val="75000"/>
                </a:schemeClr>
              </a:solidFill>
              <a:cs typeface="B Jadid" pitchFamily="2" charset="-78"/>
            </a:endParaRPr>
          </a:p>
          <a:p>
            <a:pPr eaLnBrk="1" hangingPunct="1">
              <a:lnSpc>
                <a:spcPct val="80000"/>
              </a:lnSpc>
            </a:pPr>
            <a:r>
              <a:rPr lang="fa-IR" sz="2400" b="1" dirty="0">
                <a:solidFill>
                  <a:schemeClr val="accent2">
                    <a:lumMod val="75000"/>
                  </a:schemeClr>
                </a:solidFill>
                <a:cs typeface="B Jadid" pitchFamily="2" charset="-78"/>
              </a:rPr>
              <a:t>صبوری</a:t>
            </a:r>
          </a:p>
          <a:p>
            <a:pPr eaLnBrk="1" hangingPunct="1">
              <a:lnSpc>
                <a:spcPct val="80000"/>
              </a:lnSpc>
              <a:buNone/>
            </a:pPr>
            <a:endParaRPr lang="fa-IR" sz="2400" b="1" dirty="0">
              <a:solidFill>
                <a:schemeClr val="accent2">
                  <a:lumMod val="75000"/>
                </a:schemeClr>
              </a:solidFill>
              <a:cs typeface="B Jadid" pitchFamily="2" charset="-78"/>
            </a:endParaRPr>
          </a:p>
          <a:p>
            <a:pPr eaLnBrk="1" hangingPunct="1">
              <a:lnSpc>
                <a:spcPct val="80000"/>
              </a:lnSpc>
            </a:pPr>
            <a:r>
              <a:rPr lang="fa-IR" sz="2400" b="1" dirty="0">
                <a:solidFill>
                  <a:schemeClr val="accent2">
                    <a:lumMod val="75000"/>
                  </a:schemeClr>
                </a:solidFill>
                <a:cs typeface="B Jadid" pitchFamily="2" charset="-78"/>
              </a:rPr>
              <a:t>هوشمندی</a:t>
            </a:r>
          </a:p>
          <a:p>
            <a:pPr eaLnBrk="1" hangingPunct="1">
              <a:lnSpc>
                <a:spcPct val="80000"/>
              </a:lnSpc>
              <a:buNone/>
            </a:pPr>
            <a:endParaRPr lang="en-US" sz="2400" b="1" dirty="0">
              <a:solidFill>
                <a:schemeClr val="accent2">
                  <a:lumMod val="75000"/>
                </a:schemeClr>
              </a:solidFill>
              <a:cs typeface="B Jadid" pitchFamily="2" charset="-78"/>
            </a:endParaRPr>
          </a:p>
          <a:p>
            <a:pPr eaLnBrk="1" hangingPunct="1">
              <a:lnSpc>
                <a:spcPct val="80000"/>
              </a:lnSpc>
            </a:pPr>
            <a:r>
              <a:rPr lang="fa-IR" sz="2400" b="1" dirty="0">
                <a:solidFill>
                  <a:schemeClr val="accent2">
                    <a:lumMod val="75000"/>
                  </a:schemeClr>
                </a:solidFill>
                <a:cs typeface="B Jadid" pitchFamily="2" charset="-78"/>
              </a:rPr>
              <a:t>انعطاف پذیری</a:t>
            </a:r>
          </a:p>
          <a:p>
            <a:pPr eaLnBrk="1" hangingPunct="1">
              <a:lnSpc>
                <a:spcPct val="80000"/>
              </a:lnSpc>
              <a:buNone/>
            </a:pPr>
            <a:endParaRPr lang="fa-IR" sz="2400" b="1" dirty="0">
              <a:solidFill>
                <a:schemeClr val="accent2">
                  <a:lumMod val="75000"/>
                </a:schemeClr>
              </a:solidFill>
              <a:cs typeface="B Jadid" pitchFamily="2" charset="-78"/>
            </a:endParaRPr>
          </a:p>
          <a:p>
            <a:pPr eaLnBrk="1" hangingPunct="1">
              <a:lnSpc>
                <a:spcPct val="80000"/>
              </a:lnSpc>
            </a:pPr>
            <a:r>
              <a:rPr lang="fa-IR" sz="2400" b="1" dirty="0">
                <a:solidFill>
                  <a:schemeClr val="accent2">
                    <a:lumMod val="75000"/>
                  </a:schemeClr>
                </a:solidFill>
                <a:cs typeface="B Jadid" pitchFamily="2" charset="-78"/>
              </a:rPr>
              <a:t>احساس رضایت از زندگی</a:t>
            </a:r>
          </a:p>
          <a:p>
            <a:pPr eaLnBrk="1" hangingPunct="1">
              <a:lnSpc>
                <a:spcPct val="80000"/>
              </a:lnSpc>
              <a:buNone/>
            </a:pPr>
            <a:endParaRPr lang="fa-IR" sz="2400" b="1" dirty="0">
              <a:solidFill>
                <a:schemeClr val="accent2">
                  <a:lumMod val="75000"/>
                </a:schemeClr>
              </a:solidFill>
              <a:cs typeface="B Jadid" pitchFamily="2" charset="-78"/>
            </a:endParaRPr>
          </a:p>
          <a:p>
            <a:pPr eaLnBrk="1" hangingPunct="1">
              <a:lnSpc>
                <a:spcPct val="80000"/>
              </a:lnSpc>
            </a:pPr>
            <a:r>
              <a:rPr lang="fa-IR" sz="2400" b="1" dirty="0">
                <a:solidFill>
                  <a:schemeClr val="accent2">
                    <a:lumMod val="75000"/>
                  </a:schemeClr>
                </a:solidFill>
                <a:cs typeface="B Jadid" pitchFamily="2" charset="-78"/>
              </a:rPr>
              <a:t>اعتمادپذیری</a:t>
            </a:r>
          </a:p>
          <a:p>
            <a:pPr eaLnBrk="1" hangingPunct="1">
              <a:lnSpc>
                <a:spcPct val="80000"/>
              </a:lnSpc>
              <a:buNone/>
            </a:pPr>
            <a:endParaRPr lang="fa-IR" sz="2400" b="1" dirty="0">
              <a:solidFill>
                <a:schemeClr val="accent2">
                  <a:lumMod val="75000"/>
                </a:schemeClr>
              </a:solidFill>
              <a:cs typeface="B Jadid" pitchFamily="2" charset="-78"/>
            </a:endParaRPr>
          </a:p>
          <a:p>
            <a:pPr eaLnBrk="1" hangingPunct="1">
              <a:lnSpc>
                <a:spcPct val="80000"/>
              </a:lnSpc>
            </a:pPr>
            <a:r>
              <a:rPr lang="fa-IR" sz="2400" b="1" dirty="0">
                <a:solidFill>
                  <a:schemeClr val="accent2">
                    <a:lumMod val="75000"/>
                  </a:schemeClr>
                </a:solidFill>
                <a:cs typeface="B Jadid" pitchFamily="2" charset="-78"/>
              </a:rPr>
              <a:t>گذشت</a:t>
            </a:r>
          </a:p>
          <a:p>
            <a:pPr eaLnBrk="1" hangingPunct="1">
              <a:lnSpc>
                <a:spcPct val="80000"/>
              </a:lnSpc>
              <a:buNone/>
            </a:pPr>
            <a:endParaRPr lang="fa-IR" sz="2400" b="1" dirty="0">
              <a:solidFill>
                <a:schemeClr val="accent2">
                  <a:lumMod val="75000"/>
                </a:schemeClr>
              </a:solidFill>
              <a:cs typeface="B Jadid" pitchFamily="2" charset="-78"/>
            </a:endParaRPr>
          </a:p>
          <a:p>
            <a:pPr eaLnBrk="1" hangingPunct="1">
              <a:lnSpc>
                <a:spcPct val="80000"/>
              </a:lnSpc>
            </a:pPr>
            <a:r>
              <a:rPr lang="fa-IR" sz="2400" b="1" dirty="0">
                <a:solidFill>
                  <a:schemeClr val="accent2">
                    <a:lumMod val="75000"/>
                  </a:schemeClr>
                </a:solidFill>
                <a:cs typeface="B Jadid" pitchFamily="2" charset="-78"/>
              </a:rPr>
              <a:t>دلسوزی</a:t>
            </a:r>
          </a:p>
          <a:p>
            <a:pPr eaLnBrk="1" hangingPunct="1">
              <a:lnSpc>
                <a:spcPct val="80000"/>
              </a:lnSpc>
              <a:buNone/>
            </a:pPr>
            <a:endParaRPr lang="fa-IR" sz="2400" b="1" dirty="0">
              <a:solidFill>
                <a:schemeClr val="accent2">
                  <a:lumMod val="75000"/>
                </a:schemeClr>
              </a:solidFill>
              <a:cs typeface="B Jadid" pitchFamily="2" charset="-78"/>
            </a:endParaRPr>
          </a:p>
          <a:p>
            <a:pPr eaLnBrk="1" hangingPunct="1">
              <a:lnSpc>
                <a:spcPct val="80000"/>
              </a:lnSpc>
            </a:pPr>
            <a:r>
              <a:rPr lang="fa-IR" sz="2400" b="1" dirty="0">
                <a:solidFill>
                  <a:schemeClr val="accent2">
                    <a:lumMod val="75000"/>
                  </a:schemeClr>
                </a:solidFill>
                <a:cs typeface="B Jadid" pitchFamily="2" charset="-78"/>
              </a:rPr>
              <a:t>اجتماعی</a:t>
            </a:r>
          </a:p>
          <a:p>
            <a:pPr eaLnBrk="1" hangingPunct="1">
              <a:lnSpc>
                <a:spcPct val="80000"/>
              </a:lnSpc>
              <a:buNone/>
            </a:pPr>
            <a:endParaRPr lang="fa-IR" sz="2400" b="1" dirty="0">
              <a:solidFill>
                <a:schemeClr val="accent2">
                  <a:lumMod val="75000"/>
                </a:schemeClr>
              </a:solidFill>
              <a:cs typeface="B Jadid" pitchFamily="2" charset="-78"/>
            </a:endParaRPr>
          </a:p>
          <a:p>
            <a:pPr eaLnBrk="1" hangingPunct="1">
              <a:lnSpc>
                <a:spcPct val="80000"/>
              </a:lnSpc>
            </a:pPr>
            <a:r>
              <a:rPr lang="fa-IR" sz="2400" b="1" dirty="0">
                <a:solidFill>
                  <a:schemeClr val="accent2">
                    <a:lumMod val="75000"/>
                  </a:schemeClr>
                </a:solidFill>
                <a:cs typeface="B Jadid" pitchFamily="2" charset="-78"/>
              </a:rPr>
              <a:t>شاد وبشاش</a:t>
            </a:r>
          </a:p>
        </p:txBody>
      </p:sp>
      <p:sp>
        <p:nvSpPr>
          <p:cNvPr id="36868" name="Rectangle 4"/>
          <p:cNvSpPr>
            <a:spLocks noGrp="1" noChangeArrowheads="1"/>
          </p:cNvSpPr>
          <p:nvPr>
            <p:ph sz="half" idx="2"/>
          </p:nvPr>
        </p:nvSpPr>
        <p:spPr>
          <a:xfrm>
            <a:off x="4648200" y="1930400"/>
            <a:ext cx="4038600" cy="3992563"/>
          </a:xfrm>
        </p:spPr>
        <p:txBody>
          <a:bodyPr>
            <a:normAutofit fontScale="92500" lnSpcReduction="20000"/>
          </a:bodyPr>
          <a:lstStyle/>
          <a:p>
            <a:pPr eaLnBrk="1" hangingPunct="1"/>
            <a:r>
              <a:rPr lang="fa-IR" b="1" dirty="0">
                <a:solidFill>
                  <a:schemeClr val="accent2">
                    <a:lumMod val="75000"/>
                  </a:schemeClr>
                </a:solidFill>
                <a:cs typeface="B Jadid" pitchFamily="2" charset="-78"/>
              </a:rPr>
              <a:t> ایمان</a:t>
            </a:r>
          </a:p>
          <a:p>
            <a:pPr eaLnBrk="1" hangingPunct="1"/>
            <a:r>
              <a:rPr lang="fa-IR" b="1" dirty="0">
                <a:solidFill>
                  <a:schemeClr val="accent2">
                    <a:lumMod val="75000"/>
                  </a:schemeClr>
                </a:solidFill>
                <a:cs typeface="B Jadid" pitchFamily="2" charset="-78"/>
              </a:rPr>
              <a:t>خودآگاهی</a:t>
            </a:r>
          </a:p>
          <a:p>
            <a:pPr eaLnBrk="1" hangingPunct="1"/>
            <a:r>
              <a:rPr lang="fa-IR" b="1" dirty="0">
                <a:solidFill>
                  <a:schemeClr val="accent2">
                    <a:lumMod val="75000"/>
                  </a:schemeClr>
                </a:solidFill>
                <a:cs typeface="B Jadid" pitchFamily="2" charset="-78"/>
              </a:rPr>
              <a:t>صداقت</a:t>
            </a:r>
          </a:p>
          <a:p>
            <a:pPr eaLnBrk="1" hangingPunct="1"/>
            <a:r>
              <a:rPr lang="fa-IR" b="1" dirty="0">
                <a:solidFill>
                  <a:schemeClr val="accent2">
                    <a:lumMod val="75000"/>
                  </a:schemeClr>
                </a:solidFill>
                <a:cs typeface="B Jadid" pitchFamily="2" charset="-78"/>
              </a:rPr>
              <a:t>اعتماد به نفس</a:t>
            </a:r>
          </a:p>
          <a:p>
            <a:pPr eaLnBrk="1" hangingPunct="1"/>
            <a:r>
              <a:rPr lang="fa-IR" b="1" dirty="0">
                <a:solidFill>
                  <a:schemeClr val="accent2">
                    <a:lumMod val="75000"/>
                  </a:schemeClr>
                </a:solidFill>
                <a:cs typeface="B Jadid" pitchFamily="2" charset="-78"/>
              </a:rPr>
              <a:t>رشد و استقلال هویت </a:t>
            </a:r>
          </a:p>
          <a:p>
            <a:pPr eaLnBrk="1" hangingPunct="1"/>
            <a:r>
              <a:rPr lang="fa-IR" b="1" dirty="0">
                <a:solidFill>
                  <a:schemeClr val="accent2">
                    <a:lumMod val="75000"/>
                  </a:schemeClr>
                </a:solidFill>
                <a:cs typeface="B Jadid" pitchFamily="2" charset="-78"/>
              </a:rPr>
              <a:t>حسن خلق</a:t>
            </a:r>
          </a:p>
          <a:p>
            <a:pPr eaLnBrk="1" hangingPunct="1"/>
            <a:r>
              <a:rPr lang="fa-IR" b="1" dirty="0">
                <a:solidFill>
                  <a:schemeClr val="accent2">
                    <a:lumMod val="75000"/>
                  </a:schemeClr>
                </a:solidFill>
                <a:cs typeface="B Jadid" pitchFamily="2" charset="-78"/>
              </a:rPr>
              <a:t>مسئولیت پذیری</a:t>
            </a:r>
          </a:p>
          <a:p>
            <a:pPr eaLnBrk="1" hangingPunct="1"/>
            <a:r>
              <a:rPr lang="fa-IR" b="1" dirty="0">
                <a:solidFill>
                  <a:schemeClr val="accent2">
                    <a:lumMod val="75000"/>
                  </a:schemeClr>
                </a:solidFill>
                <a:cs typeface="B Jadid" pitchFamily="2" charset="-78"/>
              </a:rPr>
              <a:t>هدفمندی</a:t>
            </a:r>
          </a:p>
          <a:p>
            <a:pPr eaLnBrk="1" hangingPunct="1"/>
            <a:r>
              <a:rPr lang="fa-IR" b="1" dirty="0">
                <a:solidFill>
                  <a:schemeClr val="accent2">
                    <a:lumMod val="75000"/>
                  </a:schemeClr>
                </a:solidFill>
                <a:cs typeface="B Jadid" pitchFamily="2" charset="-78"/>
              </a:rPr>
              <a:t>خوشبینی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10854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108546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08546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1085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085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1085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085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8" dur="2000"/>
                                        <p:tgtEl>
                                          <p:spTgt spid="1085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23" dur="2000"/>
                                        <p:tgtEl>
                                          <p:spTgt spid="1085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28" dur="2000"/>
                                        <p:tgtEl>
                                          <p:spTgt spid="1085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4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33" dur="2000"/>
                                        <p:tgtEl>
                                          <p:spTgt spid="10854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4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38" dur="2000"/>
                                        <p:tgtEl>
                                          <p:spTgt spid="10854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4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43" dur="2000"/>
                                        <p:tgtEl>
                                          <p:spTgt spid="10854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47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48" dur="2000"/>
                                        <p:tgtEl>
                                          <p:spTgt spid="108547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47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53" dur="2000"/>
                                        <p:tgtEl>
                                          <p:spTgt spid="108547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47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58" dur="2000"/>
                                        <p:tgtEl>
                                          <p:spTgt spid="108547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8547" grpId="0" build="p"/>
    </p:bld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67494"/>
            <a:ext cx="8229600" cy="1399032"/>
          </a:xfrm>
        </p:spPr>
        <p:txBody>
          <a:bodyPr/>
          <a:lstStyle/>
          <a:p>
            <a:pPr indent="0" algn="ctr" eaLnBrk="1" fontAlgn="auto" hangingPunct="1">
              <a:spcAft>
                <a:spcPts val="0"/>
              </a:spcAft>
              <a:defRPr/>
            </a:pPr>
            <a:r>
              <a:rPr lang="fa-IR" sz="4000" b="1" dirty="0">
                <a:solidFill>
                  <a:srgbClr val="0033CC"/>
                </a:solidFill>
                <a:cs typeface="B Titr" pitchFamily="2" charset="-78"/>
              </a:rPr>
              <a:t>تناسب فکری</a:t>
            </a:r>
            <a:endParaRPr lang="en-US" sz="4000" b="1" dirty="0">
              <a:solidFill>
                <a:srgbClr val="0033CC"/>
              </a:solidFill>
              <a:cs typeface="B Titr" pitchFamily="2" charset="-78"/>
            </a:endParaRPr>
          </a:p>
        </p:txBody>
      </p:sp>
      <p:sp>
        <p:nvSpPr>
          <p:cNvPr id="38915" name="Rectangle 4"/>
          <p:cNvSpPr>
            <a:spLocks noGrp="1" noChangeArrowheads="1"/>
          </p:cNvSpPr>
          <p:nvPr>
            <p:ph sz="half" idx="1"/>
          </p:nvPr>
        </p:nvSpPr>
        <p:spPr>
          <a:xfrm>
            <a:off x="500063" y="1500188"/>
            <a:ext cx="8181975" cy="5000625"/>
          </a:xfrm>
        </p:spPr>
        <p:txBody>
          <a:bodyPr/>
          <a:lstStyle/>
          <a:p>
            <a:pPr eaLnBrk="1" hangingPunct="1"/>
            <a:r>
              <a:rPr lang="fa-IR" sz="2400" b="1" dirty="0">
                <a:solidFill>
                  <a:schemeClr val="accent6">
                    <a:lumMod val="75000"/>
                  </a:schemeClr>
                </a:solidFill>
                <a:cs typeface="B Mitra" pitchFamily="2" charset="-78"/>
              </a:rPr>
              <a:t>تفکر سنجیده</a:t>
            </a:r>
          </a:p>
          <a:p>
            <a:pPr eaLnBrk="1" hangingPunct="1"/>
            <a:r>
              <a:rPr lang="fa-IR" sz="2400" b="1" dirty="0">
                <a:solidFill>
                  <a:schemeClr val="accent6">
                    <a:lumMod val="75000"/>
                  </a:schemeClr>
                </a:solidFill>
                <a:cs typeface="B Mitra" pitchFamily="2" charset="-78"/>
              </a:rPr>
              <a:t>دوراندیشی</a:t>
            </a:r>
          </a:p>
          <a:p>
            <a:pPr eaLnBrk="1" hangingPunct="1"/>
            <a:r>
              <a:rPr lang="fa-IR" sz="2400" b="1" dirty="0">
                <a:solidFill>
                  <a:schemeClr val="accent6">
                    <a:lumMod val="75000"/>
                  </a:schemeClr>
                </a:solidFill>
                <a:cs typeface="B Mitra" pitchFamily="2" charset="-78"/>
              </a:rPr>
              <a:t>نکته سنجی</a:t>
            </a:r>
          </a:p>
          <a:p>
            <a:pPr eaLnBrk="1" hangingPunct="1"/>
            <a:r>
              <a:rPr lang="fa-IR" sz="2400" b="1" dirty="0">
                <a:solidFill>
                  <a:schemeClr val="accent6">
                    <a:lumMod val="75000"/>
                  </a:schemeClr>
                </a:solidFill>
                <a:cs typeface="B Mitra" pitchFamily="2" charset="-78"/>
              </a:rPr>
              <a:t>قدرت تشخیص مناسب</a:t>
            </a:r>
          </a:p>
          <a:p>
            <a:pPr eaLnBrk="1" hangingPunct="1"/>
            <a:r>
              <a:rPr lang="fa-IR" sz="2400" b="1" dirty="0">
                <a:solidFill>
                  <a:schemeClr val="accent6">
                    <a:lumMod val="75000"/>
                  </a:schemeClr>
                </a:solidFill>
                <a:cs typeface="B Mitra" pitchFamily="2" charset="-78"/>
              </a:rPr>
              <a:t>سرعت پردازش</a:t>
            </a:r>
          </a:p>
          <a:p>
            <a:pPr eaLnBrk="1" hangingPunct="1"/>
            <a:r>
              <a:rPr lang="fa-IR" sz="2400" b="1" dirty="0">
                <a:solidFill>
                  <a:schemeClr val="accent6">
                    <a:lumMod val="75000"/>
                  </a:schemeClr>
                </a:solidFill>
                <a:cs typeface="B Mitra" pitchFamily="2" charset="-78"/>
              </a:rPr>
              <a:t>توان تصمیم گیری</a:t>
            </a:r>
          </a:p>
          <a:p>
            <a:pPr eaLnBrk="1" hangingPunct="1"/>
            <a:r>
              <a:rPr lang="fa-IR" sz="2400" b="1" dirty="0">
                <a:solidFill>
                  <a:schemeClr val="accent6">
                    <a:lumMod val="75000"/>
                  </a:schemeClr>
                </a:solidFill>
                <a:cs typeface="B Mitra" pitchFamily="2" charset="-78"/>
              </a:rPr>
              <a:t>توان حل مسأله</a:t>
            </a:r>
          </a:p>
          <a:p>
            <a:pPr eaLnBrk="1" hangingPunct="1"/>
            <a:r>
              <a:rPr lang="fa-IR" sz="2400" b="1" dirty="0">
                <a:solidFill>
                  <a:schemeClr val="accent6">
                    <a:lumMod val="75000"/>
                  </a:schemeClr>
                </a:solidFill>
                <a:cs typeface="B Mitra" pitchFamily="2" charset="-78"/>
              </a:rPr>
              <a:t>عدم تعصب و پیشداوری</a:t>
            </a:r>
          </a:p>
          <a:p>
            <a:pPr eaLnBrk="1" hangingPunct="1"/>
            <a:r>
              <a:rPr lang="fa-IR" sz="2400" b="1" dirty="0">
                <a:solidFill>
                  <a:schemeClr val="accent6">
                    <a:lumMod val="75000"/>
                  </a:schemeClr>
                </a:solidFill>
                <a:cs typeface="B Mitra" pitchFamily="2" charset="-78"/>
              </a:rPr>
              <a:t>مثبت اندیشی</a:t>
            </a:r>
          </a:p>
          <a:p>
            <a:pPr eaLnBrk="1" hangingPunct="1"/>
            <a:r>
              <a:rPr lang="fa-IR" sz="2400" b="1" dirty="0">
                <a:solidFill>
                  <a:schemeClr val="accent6">
                    <a:lumMod val="75000"/>
                  </a:schemeClr>
                </a:solidFill>
                <a:cs typeface="B Mitra" pitchFamily="2" charset="-78"/>
              </a:rPr>
              <a:t>احترام به نظرات دیگران</a:t>
            </a:r>
          </a:p>
          <a:p>
            <a:pPr eaLnBrk="1" hangingPunct="1"/>
            <a:r>
              <a:rPr lang="fa-IR" sz="2400" b="1" dirty="0">
                <a:solidFill>
                  <a:schemeClr val="accent6">
                    <a:lumMod val="75000"/>
                  </a:schemeClr>
                </a:solidFill>
                <a:cs typeface="B Mitra" pitchFamily="2" charset="-78"/>
              </a:rPr>
              <a:t>انعطاف پذیری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10854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108546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08546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1085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085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1085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085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8B018B-874B-2A06-FADC-F075738417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178698"/>
          </a:xfrm>
        </p:spPr>
        <p:txBody>
          <a:bodyPr>
            <a:normAutofit/>
          </a:bodyPr>
          <a:lstStyle/>
          <a:p>
            <a:r>
              <a:rPr lang="fa-IR" sz="6000" dirty="0">
                <a:solidFill>
                  <a:srgbClr val="C00000"/>
                </a:solidFill>
                <a:cs typeface="2  Elham" panose="00000400000000000000" pitchFamily="2" charset="-78"/>
              </a:rPr>
              <a:t>مهارت های بعد از ازدواج</a:t>
            </a:r>
            <a:endParaRPr lang="en-US" sz="6000" dirty="0">
              <a:solidFill>
                <a:srgbClr val="C00000"/>
              </a:solidFill>
              <a:cs typeface="2  Elham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658304516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08C7A3-E2E4-75AC-E147-0CD64D5A48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fa-IR" sz="4800" dirty="0">
                <a:solidFill>
                  <a:schemeClr val="accent3"/>
                </a:solidFill>
                <a:cs typeface="0 Titr Bold" pitchFamily="2" charset="-78"/>
              </a:rPr>
              <a:t>اصول مهم</a:t>
            </a:r>
            <a:endParaRPr lang="en-US" sz="4800" dirty="0">
              <a:solidFill>
                <a:schemeClr val="accent3"/>
              </a:solidFill>
              <a:cs typeface="0 Titr Bold" pitchFamily="2" charset="-78"/>
            </a:endParaRPr>
          </a:p>
        </p:txBody>
      </p:sp>
      <p:sp>
        <p:nvSpPr>
          <p:cNvPr id="10243" name="Content Placeholder 2">
            <a:extLst>
              <a:ext uri="{FF2B5EF4-FFF2-40B4-BE49-F238E27FC236}">
                <a16:creationId xmlns:a16="http://schemas.microsoft.com/office/drawing/2014/main" id="{861184B2-14A7-C467-F3C6-9B5A63D6F3E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algn="r" rtl="1" eaLnBrk="1" hangingPunct="1"/>
            <a:r>
              <a:rPr lang="fa-IR" altLang="en-US" b="1">
                <a:cs typeface="B Lotus" panose="00000400000000000000" pitchFamily="2" charset="-78"/>
              </a:rPr>
              <a:t>تعیین هدف از زندگی زناشویی</a:t>
            </a:r>
          </a:p>
          <a:p>
            <a:pPr algn="r" rtl="1" eaLnBrk="1" hangingPunct="1"/>
            <a:r>
              <a:rPr lang="fa-IR" altLang="en-US" b="1">
                <a:cs typeface="B Lotus" panose="00000400000000000000" pitchFamily="2" charset="-78"/>
              </a:rPr>
              <a:t>اولویت گذاری ها در زندگی زناشویی</a:t>
            </a:r>
          </a:p>
          <a:p>
            <a:pPr algn="r" rtl="1" eaLnBrk="1" hangingPunct="1"/>
            <a:r>
              <a:rPr lang="fa-IR" altLang="en-US" b="1">
                <a:cs typeface="B Lotus" panose="00000400000000000000" pitchFamily="2" charset="-78"/>
              </a:rPr>
              <a:t>سطح انتظار،باورها و تصورات</a:t>
            </a:r>
          </a:p>
          <a:p>
            <a:pPr algn="r" rtl="1" eaLnBrk="1" hangingPunct="1"/>
            <a:r>
              <a:rPr lang="fa-IR" altLang="en-US" b="1">
                <a:cs typeface="B Lotus" panose="00000400000000000000" pitchFamily="2" charset="-78"/>
              </a:rPr>
              <a:t>مهارت های ارتباطی</a:t>
            </a:r>
          </a:p>
          <a:p>
            <a:pPr algn="r" rtl="1" eaLnBrk="1" hangingPunct="1"/>
            <a:r>
              <a:rPr lang="fa-IR" altLang="en-US" b="1">
                <a:cs typeface="B Lotus" panose="00000400000000000000" pitchFamily="2" charset="-78"/>
              </a:rPr>
              <a:t>نحوه واکنش به مشکلات و  روش حل مساله</a:t>
            </a:r>
          </a:p>
          <a:p>
            <a:pPr algn="r" rtl="1" eaLnBrk="1" hangingPunct="1"/>
            <a:r>
              <a:rPr lang="fa-IR" altLang="en-US" b="1">
                <a:cs typeface="B Lotus" panose="00000400000000000000" pitchFamily="2" charset="-78"/>
              </a:rPr>
              <a:t>آگاهی،شناخت و توجه به نیازهای اساسی</a:t>
            </a:r>
          </a:p>
          <a:p>
            <a:pPr algn="r" rtl="1" eaLnBrk="1" hangingPunct="1"/>
            <a:r>
              <a:rPr lang="fa-IR" altLang="en-US" b="1">
                <a:cs typeface="B Lotus" panose="00000400000000000000" pitchFamily="2" charset="-78"/>
              </a:rPr>
              <a:t>عملي كردن اعتقادات اخلاقي و مذهبي در خانواده( عامل شدن)</a:t>
            </a:r>
          </a:p>
          <a:p>
            <a:pPr algn="r" rtl="1" eaLnBrk="1" hangingPunct="1"/>
            <a:endParaRPr lang="en-US" altLang="en-US" b="1">
              <a:cs typeface="B Lotus" panose="00000400000000000000" pitchFamily="2" charset="-78"/>
            </a:endParaRPr>
          </a:p>
        </p:txBody>
      </p:sp>
    </p:spTree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CE22555-10A7-8E4D-5DA8-ABA8B62E0BF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19200" y="404664"/>
            <a:ext cx="7715250" cy="6453336"/>
          </a:xfrm>
        </p:spPr>
        <p:txBody>
          <a:bodyPr>
            <a:normAutofit/>
          </a:bodyPr>
          <a:lstStyle/>
          <a:p>
            <a:pPr marL="0" indent="0" algn="ctr">
              <a:buNone/>
              <a:defRPr/>
            </a:pPr>
            <a:r>
              <a:rPr lang="fa-IR" sz="4800" dirty="0">
                <a:solidFill>
                  <a:srgbClr val="FF0000"/>
                </a:solidFill>
              </a:rPr>
              <a:t>هدف از زندگی مشترک </a:t>
            </a:r>
          </a:p>
          <a:p>
            <a:pPr algn="r">
              <a:defRPr/>
            </a:pPr>
            <a:endParaRPr lang="fa-IR" dirty="0"/>
          </a:p>
          <a:p>
            <a:pPr algn="r">
              <a:defRPr/>
            </a:pPr>
            <a:r>
              <a:rPr lang="fa-IR" dirty="0"/>
              <a:t>1. هدف اصلی در زندگی مشترک , ایجاد </a:t>
            </a:r>
            <a:r>
              <a:rPr lang="fa-IR" b="1" dirty="0">
                <a:solidFill>
                  <a:srgbClr val="C00000"/>
                </a:solidFill>
              </a:rPr>
              <a:t>مای مشترک</a:t>
            </a:r>
          </a:p>
          <a:p>
            <a:pPr algn="r">
              <a:defRPr/>
            </a:pPr>
            <a:r>
              <a:rPr lang="fa-IR" b="1" dirty="0">
                <a:solidFill>
                  <a:srgbClr val="C00000"/>
                </a:solidFill>
              </a:rPr>
              <a:t> و خود شکوفایی </a:t>
            </a:r>
          </a:p>
          <a:p>
            <a:pPr marL="82550" indent="0" algn="r">
              <a:buFont typeface="Wingdings 2" panose="05020102010507070707" pitchFamily="18" charset="2"/>
              <a:buNone/>
              <a:defRPr/>
            </a:pPr>
            <a:r>
              <a:rPr lang="fa-IR" b="1" dirty="0"/>
              <a:t>. از 2 طریق ایجاد می شود :</a:t>
            </a:r>
          </a:p>
          <a:p>
            <a:pPr marL="82550" indent="0" algn="r">
              <a:buFont typeface="Wingdings 2" panose="05020102010507070707" pitchFamily="18" charset="2"/>
              <a:buNone/>
              <a:defRPr/>
            </a:pPr>
            <a:endParaRPr lang="fa-IR" b="1" dirty="0"/>
          </a:p>
          <a:p>
            <a:pPr marL="82550" indent="0" algn="r">
              <a:buFont typeface="Wingdings 2" panose="05020102010507070707" pitchFamily="18" charset="2"/>
              <a:buNone/>
              <a:defRPr/>
            </a:pPr>
            <a:r>
              <a:rPr lang="fa-IR" b="1" dirty="0"/>
              <a:t>          1. از طریق انتقال خانواده</a:t>
            </a:r>
          </a:p>
          <a:p>
            <a:pPr marL="82550" indent="0" algn="r">
              <a:buFont typeface="Wingdings 2" panose="05020102010507070707" pitchFamily="18" charset="2"/>
              <a:buNone/>
              <a:defRPr/>
            </a:pPr>
            <a:r>
              <a:rPr lang="fa-IR" b="1" dirty="0"/>
              <a:t>          2. کمک از طریق مشاور</a:t>
            </a:r>
          </a:p>
          <a:p>
            <a:pPr marL="82550" indent="0" algn="r">
              <a:buFont typeface="Wingdings 2" panose="05020102010507070707" pitchFamily="18" charset="2"/>
              <a:buNone/>
              <a:defRPr/>
            </a:pPr>
            <a:r>
              <a:rPr lang="fa-IR" b="1" dirty="0"/>
              <a:t>         </a:t>
            </a:r>
            <a:endParaRPr lang="en-US" b="1" dirty="0"/>
          </a:p>
        </p:txBody>
      </p:sp>
    </p:spTree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9211B7-8467-7E33-DD05-FA1D1C183D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fa-IR" dirty="0">
                <a:solidFill>
                  <a:schemeClr val="tx2">
                    <a:satMod val="130000"/>
                  </a:schemeClr>
                </a:solidFill>
                <a:cs typeface="0 Titr Bold" pitchFamily="2" charset="-78"/>
              </a:rPr>
              <a:t>اولویت گذاری ها در زندگی زناشویی</a:t>
            </a:r>
            <a:br>
              <a:rPr lang="fa-IR" dirty="0">
                <a:solidFill>
                  <a:schemeClr val="tx2">
                    <a:satMod val="130000"/>
                  </a:schemeClr>
                </a:solidFill>
                <a:cs typeface="0 Titr Bold" pitchFamily="2" charset="-78"/>
              </a:rPr>
            </a:br>
            <a:endParaRPr lang="en-US" dirty="0">
              <a:solidFill>
                <a:schemeClr val="tx2">
                  <a:satMod val="130000"/>
                </a:schemeClr>
              </a:solidFill>
              <a:cs typeface="0 Titr Bold" pitchFamily="2" charset="-78"/>
            </a:endParaRPr>
          </a:p>
        </p:txBody>
      </p:sp>
      <p:sp>
        <p:nvSpPr>
          <p:cNvPr id="13315" name="Content Placeholder 2">
            <a:extLst>
              <a:ext uri="{FF2B5EF4-FFF2-40B4-BE49-F238E27FC236}">
                <a16:creationId xmlns:a16="http://schemas.microsoft.com/office/drawing/2014/main" id="{0D4153F7-4059-D88A-6182-7B68E8CA279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29200" y="1447800"/>
            <a:ext cx="3905250" cy="3962400"/>
          </a:xfrm>
        </p:spPr>
        <p:txBody>
          <a:bodyPr/>
          <a:lstStyle/>
          <a:p>
            <a:pPr algn="r" rtl="1" eaLnBrk="1" hangingPunct="1"/>
            <a:r>
              <a:rPr lang="fa-IR" altLang="en-US" b="1">
                <a:cs typeface="B Lotus" panose="00000400000000000000" pitchFamily="2" charset="-78"/>
              </a:rPr>
              <a:t>خانواده پدری</a:t>
            </a:r>
          </a:p>
          <a:p>
            <a:pPr algn="r" rtl="1" eaLnBrk="1" hangingPunct="1"/>
            <a:r>
              <a:rPr lang="fa-IR" altLang="en-US" b="1">
                <a:cs typeface="B Lotus" panose="00000400000000000000" pitchFamily="2" charset="-78"/>
              </a:rPr>
              <a:t>شغل</a:t>
            </a:r>
          </a:p>
          <a:p>
            <a:pPr algn="r" rtl="1" eaLnBrk="1" hangingPunct="1"/>
            <a:r>
              <a:rPr lang="fa-IR" altLang="en-US" b="1">
                <a:cs typeface="B Lotus" panose="00000400000000000000" pitchFamily="2" charset="-78"/>
              </a:rPr>
              <a:t>سرمایه</a:t>
            </a:r>
          </a:p>
          <a:p>
            <a:pPr algn="r" rtl="1" eaLnBrk="1" hangingPunct="1"/>
            <a:r>
              <a:rPr lang="fa-IR" altLang="en-US" b="1">
                <a:cs typeface="B Lotus" panose="00000400000000000000" pitchFamily="2" charset="-78"/>
              </a:rPr>
              <a:t>خانواده (همسر – فرزند)</a:t>
            </a:r>
          </a:p>
          <a:p>
            <a:pPr algn="r" rtl="1" eaLnBrk="1" hangingPunct="1"/>
            <a:r>
              <a:rPr lang="fa-IR" altLang="en-US" b="1">
                <a:cs typeface="B Lotus" panose="00000400000000000000" pitchFamily="2" charset="-78"/>
              </a:rPr>
              <a:t>دوستان و آشنایان</a:t>
            </a:r>
          </a:p>
          <a:p>
            <a:pPr algn="r" rtl="1" eaLnBrk="1" hangingPunct="1"/>
            <a:r>
              <a:rPr lang="fa-IR" altLang="en-US" b="1">
                <a:cs typeface="B Lotus" panose="00000400000000000000" pitchFamily="2" charset="-78"/>
              </a:rPr>
              <a:t>.....</a:t>
            </a:r>
            <a:endParaRPr lang="en-US" altLang="en-US" b="1">
              <a:cs typeface="B Lotus" panose="00000400000000000000" pitchFamily="2" charset="-78"/>
            </a:endParaRPr>
          </a:p>
        </p:txBody>
      </p:sp>
    </p:spTree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1B4F84-F6BB-B972-C4CE-32B0FA0579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>
              <a:defRPr/>
            </a:pPr>
            <a:r>
              <a:rPr lang="fa-IR" dirty="0"/>
              <a:t>تصورات </a:t>
            </a:r>
            <a:r>
              <a:rPr lang="fa-IR" dirty="0">
                <a:solidFill>
                  <a:schemeClr val="accent3"/>
                </a:solidFill>
              </a:rPr>
              <a:t>نا درست </a:t>
            </a:r>
            <a:r>
              <a:rPr lang="fa-IR" dirty="0"/>
              <a:t>از زندگی زناشویی</a:t>
            </a:r>
            <a:br>
              <a:rPr lang="fa-IR" dirty="0"/>
            </a:b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085B6C0-361E-581C-58C6-2577AD52818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35100" y="1143000"/>
            <a:ext cx="7499350" cy="5715000"/>
          </a:xfrm>
        </p:spPr>
        <p:txBody>
          <a:bodyPr/>
          <a:lstStyle/>
          <a:p>
            <a:pPr algn="r">
              <a:defRPr/>
            </a:pPr>
            <a:endParaRPr lang="fa-IR" dirty="0"/>
          </a:p>
          <a:p>
            <a:pPr algn="r">
              <a:defRPr/>
            </a:pPr>
            <a:r>
              <a:rPr lang="fa-IR" dirty="0"/>
              <a:t>ازدواج یعنی در بند بودن و سرکوبی علایق و نیازها!</a:t>
            </a:r>
          </a:p>
          <a:p>
            <a:pPr marL="82550" indent="0" algn="r">
              <a:buFont typeface="Wingdings 2" panose="05020102010507070707" pitchFamily="18" charset="2"/>
              <a:buNone/>
              <a:defRPr/>
            </a:pPr>
            <a:endParaRPr lang="fa-IR" dirty="0"/>
          </a:p>
          <a:p>
            <a:pPr algn="r">
              <a:defRPr/>
            </a:pPr>
            <a:r>
              <a:rPr lang="fa-IR" dirty="0"/>
              <a:t>-همسرم نباید اشتباهی مرتکب شود!</a:t>
            </a:r>
          </a:p>
          <a:p>
            <a:pPr algn="r">
              <a:defRPr/>
            </a:pPr>
            <a:endParaRPr lang="fa-IR" dirty="0"/>
          </a:p>
          <a:p>
            <a:pPr algn="r">
              <a:defRPr/>
            </a:pPr>
            <a:r>
              <a:rPr lang="fa-IR" dirty="0"/>
              <a:t>دیدگاه رقابت جویانه نسبت به همسر</a:t>
            </a:r>
          </a:p>
          <a:p>
            <a:pPr algn="r">
              <a:defRPr/>
            </a:pPr>
            <a:endParaRPr lang="fa-IR" dirty="0"/>
          </a:p>
          <a:p>
            <a:pPr algn="r">
              <a:defRPr/>
            </a:pPr>
            <a:r>
              <a:rPr lang="fa-IR" dirty="0"/>
              <a:t>دیدگاه کورکورانه مبنی بر عادت های زندگی</a:t>
            </a:r>
          </a:p>
          <a:p>
            <a:pPr algn="r">
              <a:defRPr/>
            </a:pPr>
            <a:endParaRPr lang="en-US" dirty="0"/>
          </a:p>
        </p:txBody>
      </p:sp>
    </p:spTree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58EC56-8F14-31DD-7846-8761A2752E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fa-IR" sz="4800" dirty="0">
                <a:solidFill>
                  <a:schemeClr val="accent3"/>
                </a:solidFill>
                <a:cs typeface="0 Titr Bold" pitchFamily="2" charset="-78"/>
              </a:rPr>
              <a:t>سطح انتظار،باورها و تصورات</a:t>
            </a:r>
            <a:endParaRPr lang="en-US" sz="4800" dirty="0">
              <a:solidFill>
                <a:schemeClr val="accent3"/>
              </a:solidFill>
              <a:cs typeface="0 Titr Bold" pitchFamily="2" charset="-78"/>
            </a:endParaRPr>
          </a:p>
        </p:txBody>
      </p:sp>
      <p:sp>
        <p:nvSpPr>
          <p:cNvPr id="19459" name="Content Placeholder 2">
            <a:extLst>
              <a:ext uri="{FF2B5EF4-FFF2-40B4-BE49-F238E27FC236}">
                <a16:creationId xmlns:a16="http://schemas.microsoft.com/office/drawing/2014/main" id="{4C4490FF-9473-A55F-1E98-F070A1E4247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066800"/>
            <a:ext cx="8686800" cy="5943600"/>
          </a:xfrm>
        </p:spPr>
        <p:txBody>
          <a:bodyPr>
            <a:normAutofit lnSpcReduction="10000"/>
          </a:bodyPr>
          <a:lstStyle/>
          <a:p>
            <a:pPr algn="r" rtl="1" eaLnBrk="1" hangingPunct="1">
              <a:defRPr/>
            </a:pPr>
            <a:endParaRPr lang="fa-IR" b="1" dirty="0">
              <a:cs typeface="B Lotus" panose="00000400000000000000" pitchFamily="2" charset="-78"/>
            </a:endParaRPr>
          </a:p>
          <a:p>
            <a:pPr algn="r" rtl="1" eaLnBrk="1" hangingPunct="1">
              <a:defRPr/>
            </a:pPr>
            <a:r>
              <a:rPr lang="fa-IR" sz="4400" b="1" dirty="0">
                <a:cs typeface="B Lotus" panose="00000400000000000000" pitchFamily="2" charset="-78"/>
              </a:rPr>
              <a:t>تصورات</a:t>
            </a:r>
            <a:r>
              <a:rPr lang="fa-IR" sz="4400" b="1" dirty="0">
                <a:solidFill>
                  <a:schemeClr val="accent3"/>
                </a:solidFill>
                <a:cs typeface="B Lotus" panose="00000400000000000000" pitchFamily="2" charset="-78"/>
              </a:rPr>
              <a:t> درست </a:t>
            </a:r>
            <a:r>
              <a:rPr lang="fa-IR" sz="4400" b="1" dirty="0">
                <a:cs typeface="B Lotus" panose="00000400000000000000" pitchFamily="2" charset="-78"/>
              </a:rPr>
              <a:t>از زندگی زناشویی</a:t>
            </a:r>
          </a:p>
          <a:p>
            <a:pPr marL="82550" indent="0" algn="r" rtl="1" eaLnBrk="1" hangingPunct="1">
              <a:buFont typeface="Wingdings 2" panose="05020102010507070707" pitchFamily="18" charset="2"/>
              <a:buNone/>
              <a:defRPr/>
            </a:pPr>
            <a:r>
              <a:rPr lang="fa-IR" sz="2800" b="1" dirty="0">
                <a:cs typeface="B Lotus" panose="00000400000000000000" pitchFamily="2" charset="-78"/>
              </a:rPr>
              <a:t>-1.تصور نیمه گمشده!</a:t>
            </a:r>
          </a:p>
          <a:p>
            <a:pPr marL="82550" indent="0" algn="r" rtl="1" eaLnBrk="1" hangingPunct="1">
              <a:buFont typeface="Wingdings 2" panose="05020102010507070707" pitchFamily="18" charset="2"/>
              <a:buNone/>
              <a:defRPr/>
            </a:pPr>
            <a:r>
              <a:rPr lang="fa-IR" sz="2800" b="1" dirty="0">
                <a:cs typeface="B Lotus" panose="00000400000000000000" pitchFamily="2" charset="-78"/>
              </a:rPr>
              <a:t>2-همسران موفق همیشه در پی تکامل هستند و هرگز با هم دعوا </a:t>
            </a:r>
          </a:p>
          <a:p>
            <a:pPr marL="82550" indent="0" algn="r" rtl="1" eaLnBrk="1" hangingPunct="1">
              <a:buFont typeface="Wingdings 2" panose="05020102010507070707" pitchFamily="18" charset="2"/>
              <a:buNone/>
              <a:defRPr/>
            </a:pPr>
            <a:r>
              <a:rPr lang="fa-IR" sz="2800" b="1" dirty="0">
                <a:cs typeface="B Lotus" panose="00000400000000000000" pitchFamily="2" charset="-78"/>
              </a:rPr>
              <a:t>نمی کنند!</a:t>
            </a:r>
          </a:p>
          <a:p>
            <a:pPr marL="82550" indent="0" algn="r" rtl="1" eaLnBrk="1" hangingPunct="1">
              <a:buFont typeface="Wingdings 2" panose="05020102010507070707" pitchFamily="18" charset="2"/>
              <a:buNone/>
              <a:defRPr/>
            </a:pPr>
            <a:r>
              <a:rPr lang="fa-IR" sz="2800" b="1" dirty="0">
                <a:cs typeface="B Lotus" panose="00000400000000000000" pitchFamily="2" charset="-78"/>
              </a:rPr>
              <a:t>3-ازدواج یعنی سرمایه گذاری جهت خود شکوفایی همدیگر</a:t>
            </a:r>
          </a:p>
          <a:p>
            <a:pPr marL="82550" indent="0" algn="r" rtl="1" eaLnBrk="1" hangingPunct="1">
              <a:buFont typeface="Wingdings 2" panose="05020102010507070707" pitchFamily="18" charset="2"/>
              <a:buNone/>
              <a:defRPr/>
            </a:pPr>
            <a:endParaRPr lang="fa-IR" sz="2800" b="1" dirty="0">
              <a:cs typeface="B Lotus" panose="00000400000000000000" pitchFamily="2" charset="-78"/>
            </a:endParaRPr>
          </a:p>
          <a:p>
            <a:pPr marL="82550" indent="0" algn="r" rtl="1" eaLnBrk="1" hangingPunct="1">
              <a:buFont typeface="Wingdings 2" panose="05020102010507070707" pitchFamily="18" charset="2"/>
              <a:buNone/>
              <a:defRPr/>
            </a:pPr>
            <a:r>
              <a:rPr lang="fa-IR" sz="2800" b="1" dirty="0">
                <a:cs typeface="B Lotus" panose="00000400000000000000" pitchFamily="2" charset="-78"/>
              </a:rPr>
              <a:t> 4- از این پس شرایط جدید/فرد جدید</a:t>
            </a:r>
          </a:p>
          <a:p>
            <a:pPr marL="82550" indent="0" algn="r" rtl="1" eaLnBrk="1" hangingPunct="1">
              <a:buFont typeface="Wingdings 2" panose="05020102010507070707" pitchFamily="18" charset="2"/>
              <a:buNone/>
              <a:defRPr/>
            </a:pPr>
            <a:endParaRPr lang="fa-IR" sz="2800" b="1" dirty="0">
              <a:cs typeface="B Lotus" panose="00000400000000000000" pitchFamily="2" charset="-78"/>
            </a:endParaRPr>
          </a:p>
          <a:p>
            <a:pPr marL="82550" indent="0" algn="r" rtl="1" eaLnBrk="1" hangingPunct="1">
              <a:buFont typeface="Wingdings 2" panose="05020102010507070707" pitchFamily="18" charset="2"/>
              <a:buNone/>
              <a:defRPr/>
            </a:pPr>
            <a:r>
              <a:rPr lang="fa-IR" sz="2800" b="1" dirty="0">
                <a:cs typeface="B Lotus" panose="00000400000000000000" pitchFamily="2" charset="-78"/>
              </a:rPr>
              <a:t>5- قبول تفاوتها و عدم مقایسه ها</a:t>
            </a:r>
          </a:p>
          <a:p>
            <a:pPr marL="82550" indent="0" algn="r" rtl="1" eaLnBrk="1" hangingPunct="1">
              <a:buFont typeface="Wingdings 2" panose="05020102010507070707" pitchFamily="18" charset="2"/>
              <a:buNone/>
              <a:defRPr/>
            </a:pPr>
            <a:r>
              <a:rPr lang="fa-IR" sz="2800" b="1" dirty="0">
                <a:cs typeface="B Lotus" panose="00000400000000000000" pitchFamily="2" charset="-78"/>
              </a:rPr>
              <a:t>6- باورهای عینی نسبت به زندگی مشترک</a:t>
            </a:r>
          </a:p>
          <a:p>
            <a:pPr marL="82550" indent="0" algn="r" rtl="1" eaLnBrk="1" hangingPunct="1">
              <a:buFont typeface="Wingdings 2" panose="05020102010507070707" pitchFamily="18" charset="2"/>
              <a:buNone/>
              <a:defRPr/>
            </a:pPr>
            <a:endParaRPr lang="en-US" sz="2800" b="1" dirty="0">
              <a:cs typeface="B Lotus" panose="00000400000000000000" pitchFamily="2" charset="-78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ctrTitle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>
              <a:defRPr/>
            </a:pPr>
            <a:endParaRPr lang="en-US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subTitle" idx="1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>
              <a:defRPr/>
            </a:pPr>
            <a:endParaRPr lang="en-US"/>
          </a:p>
        </p:txBody>
      </p:sp>
      <p:pic>
        <p:nvPicPr>
          <p:cNvPr id="40964" name="Picture 4" descr="halghe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1143032"/>
            <a:ext cx="9467850" cy="8396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0965" name="Text Box 7"/>
          <p:cNvSpPr txBox="1">
            <a:spLocks noChangeArrowheads="1"/>
          </p:cNvSpPr>
          <p:nvPr/>
        </p:nvSpPr>
        <p:spPr bwMode="auto">
          <a:xfrm>
            <a:off x="1643043" y="785794"/>
            <a:ext cx="2713058" cy="56323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342900" indent="-342900"/>
            <a:r>
              <a:rPr lang="fa-IR" sz="3600" b="1" dirty="0">
                <a:solidFill>
                  <a:srgbClr val="009900"/>
                </a:solidFill>
                <a:cs typeface="B Jadid" pitchFamily="2" charset="-78"/>
              </a:rPr>
              <a:t>دلایل و چرایی ازدواج :</a:t>
            </a:r>
          </a:p>
          <a:p>
            <a:pPr marL="342900" indent="-342900"/>
            <a:endParaRPr lang="fa-IR" sz="3600" b="1" dirty="0">
              <a:solidFill>
                <a:srgbClr val="009900"/>
              </a:solidFill>
              <a:cs typeface="B Mitra" pitchFamily="2" charset="-78"/>
            </a:endParaRPr>
          </a:p>
          <a:p>
            <a:pPr marL="342900" indent="-342900" algn="r">
              <a:buFontTx/>
              <a:buAutoNum type="arabicPeriod"/>
            </a:pPr>
            <a:r>
              <a:rPr lang="fa-IR" sz="2800" b="1" dirty="0">
                <a:solidFill>
                  <a:srgbClr val="0033CC"/>
                </a:solidFill>
                <a:cs typeface="B Mitra" pitchFamily="2" charset="-78"/>
              </a:rPr>
              <a:t>عشق</a:t>
            </a:r>
          </a:p>
          <a:p>
            <a:pPr marL="342900" indent="-342900" algn="r">
              <a:buFontTx/>
              <a:buAutoNum type="arabicPeriod"/>
            </a:pPr>
            <a:r>
              <a:rPr lang="fa-IR" sz="2800" b="1" dirty="0">
                <a:solidFill>
                  <a:srgbClr val="0033CC"/>
                </a:solidFill>
                <a:cs typeface="B Mitra" pitchFamily="2" charset="-78"/>
              </a:rPr>
              <a:t>امنیت اقتصادی</a:t>
            </a:r>
          </a:p>
          <a:p>
            <a:pPr marL="342900" indent="-342900" algn="r">
              <a:buFontTx/>
              <a:buAutoNum type="arabicPeriod"/>
            </a:pPr>
            <a:r>
              <a:rPr lang="fa-IR" sz="2800" b="1" dirty="0">
                <a:solidFill>
                  <a:srgbClr val="0033CC"/>
                </a:solidFill>
                <a:cs typeface="B Mitra" pitchFamily="2" charset="-78"/>
              </a:rPr>
              <a:t>مجالست</a:t>
            </a:r>
          </a:p>
          <a:p>
            <a:pPr marL="342900" indent="-342900" algn="r">
              <a:buFontTx/>
              <a:buAutoNum type="arabicPeriod"/>
            </a:pPr>
            <a:r>
              <a:rPr lang="fa-IR" sz="2800" b="1" dirty="0">
                <a:solidFill>
                  <a:srgbClr val="0033CC"/>
                </a:solidFill>
                <a:cs typeface="B Mitra" pitchFamily="2" charset="-78"/>
              </a:rPr>
              <a:t>محافظت</a:t>
            </a:r>
          </a:p>
          <a:p>
            <a:pPr marL="342900" indent="-342900" algn="r">
              <a:buFontTx/>
              <a:buAutoNum type="arabicPeriod"/>
            </a:pPr>
            <a:r>
              <a:rPr lang="fa-IR" sz="2800" b="1" dirty="0">
                <a:solidFill>
                  <a:srgbClr val="0033CC"/>
                </a:solidFill>
                <a:cs typeface="B Mitra" pitchFamily="2" charset="-78"/>
              </a:rPr>
              <a:t>تمایلات جنسی</a:t>
            </a:r>
          </a:p>
          <a:p>
            <a:pPr marL="342900" indent="-342900" algn="r">
              <a:buFontTx/>
              <a:buAutoNum type="arabicPeriod"/>
            </a:pPr>
            <a:r>
              <a:rPr lang="fa-IR" sz="2800" b="1" dirty="0">
                <a:solidFill>
                  <a:srgbClr val="0033CC"/>
                </a:solidFill>
                <a:cs typeface="B Mitra" pitchFamily="2" charset="-78"/>
              </a:rPr>
              <a:t>امنیت عاطفی</a:t>
            </a:r>
          </a:p>
          <a:p>
            <a:pPr marL="342900" indent="-342900" algn="r">
              <a:buFontTx/>
              <a:buAutoNum type="arabicPeriod"/>
            </a:pPr>
            <a:r>
              <a:rPr lang="fa-IR" sz="2800" b="1" dirty="0">
                <a:solidFill>
                  <a:srgbClr val="0033CC"/>
                </a:solidFill>
                <a:cs typeface="B Mitra" pitchFamily="2" charset="-78"/>
              </a:rPr>
              <a:t>علایق مشترک</a:t>
            </a:r>
          </a:p>
          <a:p>
            <a:pPr marL="342900" indent="-342900" algn="r">
              <a:buFontTx/>
              <a:buAutoNum type="arabicPeriod"/>
            </a:pPr>
            <a:r>
              <a:rPr lang="fa-IR" sz="2800" b="1" dirty="0">
                <a:solidFill>
                  <a:srgbClr val="0033CC"/>
                </a:solidFill>
                <a:cs typeface="B Mitra" pitchFamily="2" charset="-78"/>
              </a:rPr>
              <a:t>داشتن فرزند</a:t>
            </a:r>
          </a:p>
          <a:p>
            <a:pPr marL="342900" indent="-342900" algn="r">
              <a:buFontTx/>
              <a:buAutoNum type="arabicPeriod"/>
            </a:pPr>
            <a:r>
              <a:rPr lang="fa-IR" sz="2800" b="1" dirty="0">
                <a:solidFill>
                  <a:srgbClr val="0033CC"/>
                </a:solidFill>
                <a:cs typeface="B Mitra" pitchFamily="2" charset="-78"/>
              </a:rPr>
              <a:t>...</a:t>
            </a:r>
            <a:endParaRPr lang="en-US" sz="2800" b="1" dirty="0">
              <a:solidFill>
                <a:srgbClr val="0033CC"/>
              </a:solidFill>
              <a:cs typeface="B Mitra" pitchFamily="2" charset="-78"/>
            </a:endParaRPr>
          </a:p>
        </p:txBody>
      </p:sp>
    </p:spTree>
  </p:cSld>
  <p:clrMapOvr>
    <a:masterClrMapping/>
  </p:clrMapOvr>
  <p:transition/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1" descr="untitled.bmp">
            <a:extLst>
              <a:ext uri="{FF2B5EF4-FFF2-40B4-BE49-F238E27FC236}">
                <a16:creationId xmlns:a16="http://schemas.microsoft.com/office/drawing/2014/main" id="{0FF8564B-B0E9-F15E-0FBC-3F6D52F8B94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304800"/>
            <a:ext cx="5410200" cy="6186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CB2C3C-598C-8812-36C6-6B948F3AF3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5536" y="209339"/>
            <a:ext cx="8229600" cy="536104"/>
          </a:xfrm>
        </p:spPr>
        <p:txBody>
          <a:bodyPr>
            <a:no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fa-IR" sz="5400" dirty="0">
                <a:solidFill>
                  <a:schemeClr val="tx2">
                    <a:satMod val="130000"/>
                  </a:schemeClr>
                </a:solidFill>
                <a:cs typeface="+mn-cs"/>
              </a:rPr>
              <a:t>مهارت های ارتباطی</a:t>
            </a:r>
            <a:endParaRPr lang="en-US" sz="5400" dirty="0">
              <a:solidFill>
                <a:schemeClr val="tx2">
                  <a:satMod val="130000"/>
                </a:schemeClr>
              </a:solidFill>
              <a:cs typeface="+mn-cs"/>
            </a:endParaRPr>
          </a:p>
        </p:txBody>
      </p:sp>
      <p:sp>
        <p:nvSpPr>
          <p:cNvPr id="22531" name="Content Placeholder 2">
            <a:extLst>
              <a:ext uri="{FF2B5EF4-FFF2-40B4-BE49-F238E27FC236}">
                <a16:creationId xmlns:a16="http://schemas.microsoft.com/office/drawing/2014/main" id="{BD09D077-BFE6-24CD-7E98-75ADB334AA9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91680" y="908720"/>
            <a:ext cx="7272808" cy="4320480"/>
          </a:xfrm>
        </p:spPr>
        <p:txBody>
          <a:bodyPr>
            <a:normAutofit/>
          </a:bodyPr>
          <a:lstStyle/>
          <a:p>
            <a:pPr algn="just" rtl="1" eaLnBrk="1" hangingPunct="1">
              <a:buFont typeface="Wingdings 2" panose="05020102010507070707" pitchFamily="18" charset="2"/>
              <a:buNone/>
              <a:defRPr/>
            </a:pPr>
            <a:endParaRPr lang="fa-IR" sz="2800" b="1" dirty="0">
              <a:cs typeface="B Lotus" panose="00000400000000000000" pitchFamily="2" charset="-78"/>
            </a:endParaRPr>
          </a:p>
          <a:p>
            <a:pPr marL="825500" indent="-742950" algn="ctr" rtl="1" eaLnBrk="1" hangingPunct="1">
              <a:buFont typeface="Wingdings 2" panose="05020102010507070707" pitchFamily="18" charset="2"/>
              <a:buAutoNum type="arabicPeriod"/>
              <a:defRPr/>
            </a:pPr>
            <a:r>
              <a:rPr lang="fa-IR" sz="4400" b="1" dirty="0">
                <a:solidFill>
                  <a:schemeClr val="accent2">
                    <a:lumMod val="75000"/>
                  </a:schemeClr>
                </a:solidFill>
                <a:cs typeface="B Lotus" panose="00000400000000000000" pitchFamily="2" charset="-78"/>
              </a:rPr>
              <a:t>توجه به سبک های ارتباطی</a:t>
            </a:r>
          </a:p>
          <a:p>
            <a:pPr marL="825500" indent="-742950" algn="ctr" rtl="1" eaLnBrk="1" hangingPunct="1">
              <a:buFont typeface="Wingdings 2" panose="05020102010507070707" pitchFamily="18" charset="2"/>
              <a:buAutoNum type="arabicPeriod"/>
              <a:defRPr/>
            </a:pPr>
            <a:r>
              <a:rPr lang="fa-IR" sz="4400" b="1" dirty="0">
                <a:solidFill>
                  <a:schemeClr val="accent2">
                    <a:lumMod val="75000"/>
                  </a:schemeClr>
                </a:solidFill>
                <a:cs typeface="B Lotus" panose="00000400000000000000" pitchFamily="2" charset="-78"/>
              </a:rPr>
              <a:t> شناسایی عوامل تخریب کننده گفتگو</a:t>
            </a:r>
          </a:p>
          <a:p>
            <a:pPr marL="825500" indent="-742950" algn="ctr" rtl="1" eaLnBrk="1" hangingPunct="1">
              <a:buFont typeface="Wingdings 2" panose="05020102010507070707" pitchFamily="18" charset="2"/>
              <a:buAutoNum type="arabicPeriod"/>
              <a:defRPr/>
            </a:pPr>
            <a:r>
              <a:rPr lang="fa-IR" sz="4400" b="1" dirty="0">
                <a:solidFill>
                  <a:schemeClr val="accent2">
                    <a:lumMod val="75000"/>
                  </a:schemeClr>
                </a:solidFill>
                <a:cs typeface="B Lotus" panose="00000400000000000000" pitchFamily="2" charset="-78"/>
              </a:rPr>
              <a:t>   تحریف های شناختی </a:t>
            </a:r>
          </a:p>
          <a:p>
            <a:pPr marL="82550" indent="0" algn="ctr" rtl="1" eaLnBrk="1" hangingPunct="1">
              <a:buFont typeface="Wingdings 2" panose="05020102010507070707" pitchFamily="18" charset="2"/>
              <a:buNone/>
              <a:defRPr/>
            </a:pPr>
            <a:endParaRPr lang="en-US" sz="4400" dirty="0">
              <a:solidFill>
                <a:schemeClr val="accent3"/>
              </a:solidFill>
            </a:endParaRPr>
          </a:p>
        </p:txBody>
      </p:sp>
      <p:pic>
        <p:nvPicPr>
          <p:cNvPr id="17412" name="Picture 3" descr="relationships01.jpg">
            <a:extLst>
              <a:ext uri="{FF2B5EF4-FFF2-40B4-BE49-F238E27FC236}">
                <a16:creationId xmlns:a16="http://schemas.microsoft.com/office/drawing/2014/main" id="{76EC40E1-0660-ED56-CEAD-6BACCB932AE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4572000"/>
            <a:ext cx="2592288" cy="2090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9BCC3B0-B02C-B1D0-EA3A-CBBF0AC8D04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66800" y="381000"/>
            <a:ext cx="7867650" cy="5867400"/>
          </a:xfrm>
        </p:spPr>
        <p:txBody>
          <a:bodyPr>
            <a:normAutofit lnSpcReduction="10000"/>
          </a:bodyPr>
          <a:lstStyle/>
          <a:p>
            <a:pPr algn="r">
              <a:defRPr/>
            </a:pPr>
            <a:r>
              <a:rPr lang="fa-IR" dirty="0">
                <a:solidFill>
                  <a:schemeClr val="accent3"/>
                </a:solidFill>
              </a:rPr>
              <a:t>سبک ارتباطی خصمانه</a:t>
            </a:r>
          </a:p>
          <a:p>
            <a:pPr marL="82550" indent="0" algn="r">
              <a:buFont typeface="Wingdings 2" panose="05020102010507070707" pitchFamily="18" charset="2"/>
              <a:buNone/>
              <a:defRPr/>
            </a:pPr>
            <a:endParaRPr lang="fa-IR" dirty="0"/>
          </a:p>
          <a:p>
            <a:pPr marL="82550" indent="0" algn="r">
              <a:buFont typeface="Wingdings 2" panose="05020102010507070707" pitchFamily="18" charset="2"/>
              <a:buNone/>
              <a:defRPr/>
            </a:pPr>
            <a:r>
              <a:rPr lang="fa-IR" dirty="0"/>
              <a:t>(لحن تحقیر آمیز،تهدید و ترساندن،انگ زدن،بازجویی کردن،ایرادگیری پی در پی و عدم قبول نقص های خود)</a:t>
            </a:r>
          </a:p>
          <a:p>
            <a:pPr marL="82550" indent="0" algn="r">
              <a:buFont typeface="Wingdings 2" panose="05020102010507070707" pitchFamily="18" charset="2"/>
              <a:buNone/>
              <a:defRPr/>
            </a:pPr>
            <a:endParaRPr lang="fa-IR" dirty="0"/>
          </a:p>
          <a:p>
            <a:pPr marL="82550" indent="0" algn="r">
              <a:buFont typeface="Wingdings 2" panose="05020102010507070707" pitchFamily="18" charset="2"/>
              <a:buNone/>
              <a:defRPr/>
            </a:pPr>
            <a:endParaRPr lang="fa-IR" dirty="0"/>
          </a:p>
          <a:p>
            <a:pPr marL="82550" indent="0" algn="r">
              <a:buFont typeface="Wingdings 2" panose="05020102010507070707" pitchFamily="18" charset="2"/>
              <a:buNone/>
              <a:defRPr/>
            </a:pPr>
            <a:endParaRPr lang="fa-IR" dirty="0"/>
          </a:p>
          <a:p>
            <a:pPr marL="82550" indent="0" algn="r">
              <a:buFont typeface="Wingdings 2" panose="05020102010507070707" pitchFamily="18" charset="2"/>
              <a:buNone/>
              <a:defRPr/>
            </a:pPr>
            <a:r>
              <a:rPr lang="fa-IR" dirty="0"/>
              <a:t>-هر چند ممکن است مصادیق رفتارهای نامطلوب فراموش شود ولی </a:t>
            </a:r>
            <a:r>
              <a:rPr lang="fa-IR" dirty="0">
                <a:solidFill>
                  <a:schemeClr val="accent3"/>
                </a:solidFill>
              </a:rPr>
              <a:t>سنگینی احساسات منفی </a:t>
            </a:r>
            <a:r>
              <a:rPr lang="fa-IR" dirty="0"/>
              <a:t>برای همسر باقی می ماند و در صورت حل نشدن با پرخاشگری،کم حوصلگی،بی تفاوتی و.. نمود می یابد.</a:t>
            </a:r>
          </a:p>
          <a:p>
            <a:pPr marL="82550" indent="0" algn="r">
              <a:buFont typeface="Wingdings 2" panose="05020102010507070707" pitchFamily="18" charset="2"/>
              <a:buNone/>
              <a:defRPr/>
            </a:pPr>
            <a:endParaRPr lang="en-US" dirty="0"/>
          </a:p>
        </p:txBody>
      </p:sp>
    </p:spTree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5062BF-9CDC-A281-E7BD-005503795E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35100" y="762000"/>
            <a:ext cx="7499350" cy="1219200"/>
          </a:xfrm>
        </p:spPr>
        <p:txBody>
          <a:bodyPr/>
          <a:lstStyle/>
          <a:p>
            <a:pPr marL="571500" indent="-571500" algn="ctr"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fa-IR" dirty="0">
                <a:solidFill>
                  <a:schemeClr val="accent3"/>
                </a:solidFill>
                <a:cs typeface="0 Titr Bold" pitchFamily="2" charset="-78"/>
              </a:rPr>
              <a:t>سبک منفعلانه</a:t>
            </a:r>
            <a:endParaRPr lang="en-US" dirty="0">
              <a:solidFill>
                <a:schemeClr val="accent3"/>
              </a:solidFill>
              <a:cs typeface="0 Titr Bold" pitchFamily="2" charset="-78"/>
            </a:endParaRPr>
          </a:p>
        </p:txBody>
      </p:sp>
      <p:sp>
        <p:nvSpPr>
          <p:cNvPr id="19459" name="Content Placeholder 2">
            <a:extLst>
              <a:ext uri="{FF2B5EF4-FFF2-40B4-BE49-F238E27FC236}">
                <a16:creationId xmlns:a16="http://schemas.microsoft.com/office/drawing/2014/main" id="{B8CFC8F9-2A6D-054F-CD6C-CE566ADB775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35100" y="2819400"/>
            <a:ext cx="7499350" cy="3657600"/>
          </a:xfrm>
        </p:spPr>
        <p:txBody>
          <a:bodyPr/>
          <a:lstStyle/>
          <a:p>
            <a:pPr algn="just" rtl="1" eaLnBrk="1" hangingPunct="1">
              <a:buFont typeface="Wingdings 2" panose="05020102010507070707" pitchFamily="18" charset="2"/>
              <a:buNone/>
            </a:pPr>
            <a:r>
              <a:rPr lang="fa-IR" altLang="en-US" sz="3600" b="1">
                <a:cs typeface="B Lotus" panose="00000400000000000000" pitchFamily="2" charset="-78"/>
              </a:rPr>
              <a:t>سبک منفعلانه(عدم توجه به حقوق خود،راضی نگه داشتن دیگران به هر قیمت)</a:t>
            </a:r>
          </a:p>
          <a:p>
            <a:pPr algn="just" rtl="1" eaLnBrk="1" hangingPunct="1">
              <a:buFont typeface="Wingdings 2" panose="05020102010507070707" pitchFamily="18" charset="2"/>
              <a:buNone/>
            </a:pPr>
            <a:endParaRPr lang="fa-IR" altLang="en-US" b="1">
              <a:cs typeface="B Lotus" panose="00000400000000000000" pitchFamily="2" charset="-78"/>
            </a:endParaRPr>
          </a:p>
          <a:p>
            <a:pPr algn="just" rtl="1" eaLnBrk="1" hangingPunct="1">
              <a:buFont typeface="Wingdings 2" panose="05020102010507070707" pitchFamily="18" charset="2"/>
              <a:buNone/>
            </a:pPr>
            <a:endParaRPr lang="fa-IR" altLang="en-US" b="1">
              <a:cs typeface="B Lotus" panose="00000400000000000000" pitchFamily="2" charset="-78"/>
            </a:endParaRPr>
          </a:p>
          <a:p>
            <a:pPr algn="just" rtl="1" eaLnBrk="1" hangingPunct="1">
              <a:buFont typeface="Wingdings 2" panose="05020102010507070707" pitchFamily="18" charset="2"/>
              <a:buNone/>
            </a:pPr>
            <a:endParaRPr lang="fa-IR" altLang="en-US" b="1">
              <a:cs typeface="B Lotus" panose="00000400000000000000" pitchFamily="2" charset="-78"/>
            </a:endParaRPr>
          </a:p>
          <a:p>
            <a:pPr algn="r" rtl="1" eaLnBrk="1" hangingPunct="1">
              <a:buFont typeface="Wingdings 2" panose="05020102010507070707" pitchFamily="18" charset="2"/>
              <a:buNone/>
            </a:pPr>
            <a:endParaRPr lang="en-US" altLang="en-US"/>
          </a:p>
        </p:txBody>
      </p:sp>
    </p:spTree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F00202-C5B4-C8A0-0960-8DFC69CA90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571500" indent="-571500" algn="ctr" rtl="1"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fa-IR" dirty="0">
                <a:solidFill>
                  <a:schemeClr val="accent3"/>
                </a:solidFill>
                <a:cs typeface="0 Titr Bold" pitchFamily="2" charset="-78"/>
              </a:rPr>
              <a:t>سبک صریح و محترمانه</a:t>
            </a:r>
            <a:endParaRPr lang="en-US" dirty="0">
              <a:solidFill>
                <a:schemeClr val="accent3"/>
              </a:solidFill>
            </a:endParaRPr>
          </a:p>
        </p:txBody>
      </p:sp>
      <p:sp>
        <p:nvSpPr>
          <p:cNvPr id="25603" name="Content Placeholder 2">
            <a:extLst>
              <a:ext uri="{FF2B5EF4-FFF2-40B4-BE49-F238E27FC236}">
                <a16:creationId xmlns:a16="http://schemas.microsoft.com/office/drawing/2014/main" id="{CE1C827A-1FBE-9B13-C988-92DB2ACE803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47800" y="2133600"/>
            <a:ext cx="7497763" cy="3352800"/>
          </a:xfrm>
        </p:spPr>
        <p:txBody>
          <a:bodyPr/>
          <a:lstStyle/>
          <a:p>
            <a:pPr algn="just" rtl="1" eaLnBrk="1" hangingPunct="1">
              <a:defRPr/>
            </a:pPr>
            <a:r>
              <a:rPr lang="fa-IR" b="1" dirty="0">
                <a:solidFill>
                  <a:schemeClr val="accent3"/>
                </a:solidFill>
                <a:cs typeface="B Lotus" panose="00000400000000000000" pitchFamily="2" charset="-78"/>
              </a:rPr>
              <a:t>3- سبک صریح و محترمانه یا جرات مند </a:t>
            </a:r>
          </a:p>
          <a:p>
            <a:pPr algn="just" rtl="1" eaLnBrk="1" hangingPunct="1">
              <a:defRPr/>
            </a:pPr>
            <a:r>
              <a:rPr lang="fa-IR" b="1" dirty="0">
                <a:cs typeface="B Lotus" panose="00000400000000000000" pitchFamily="2" charset="-78"/>
              </a:rPr>
              <a:t>(تمرکز بر مشکل،تصدیق تفاوت ها،درخواست بازخورد،قدردانی کردن،مسوولیت در برابر اعمال نقش،پوزش خواستن،حمایت کردن،عدم ارزیابی شخصیتی)</a:t>
            </a:r>
          </a:p>
          <a:p>
            <a:pPr algn="r" rtl="1" eaLnBrk="1" hangingPunct="1">
              <a:buFont typeface="Wingdings 2" panose="05020102010507070707" pitchFamily="18" charset="2"/>
              <a:buNone/>
              <a:defRPr/>
            </a:pPr>
            <a:endParaRPr lang="en-US" dirty="0"/>
          </a:p>
        </p:txBody>
      </p:sp>
    </p:spTree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3F8DB8-1EF1-F44D-2780-A9ED9CA041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1143000"/>
          </a:xfrm>
        </p:spPr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fa-IR" dirty="0">
                <a:solidFill>
                  <a:schemeClr val="tx2">
                    <a:satMod val="130000"/>
                  </a:schemeClr>
                </a:solidFill>
                <a:cs typeface="0 Titr Bold" pitchFamily="2" charset="-78"/>
              </a:rPr>
              <a:t>مهارت های ارتباطی (ادامه)</a:t>
            </a:r>
            <a:endParaRPr lang="en-US" dirty="0">
              <a:solidFill>
                <a:schemeClr val="tx2">
                  <a:satMod val="130000"/>
                </a:schemeClr>
              </a:solidFill>
              <a:cs typeface="0 Titr Bold" pitchFamily="2" charset="-78"/>
            </a:endParaRPr>
          </a:p>
        </p:txBody>
      </p:sp>
      <p:sp>
        <p:nvSpPr>
          <p:cNvPr id="22531" name="Content Placeholder 2">
            <a:extLst>
              <a:ext uri="{FF2B5EF4-FFF2-40B4-BE49-F238E27FC236}">
                <a16:creationId xmlns:a16="http://schemas.microsoft.com/office/drawing/2014/main" id="{08B02D22-F158-ECF5-6E50-34F28A5C3DE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143000"/>
            <a:ext cx="8229600" cy="4525963"/>
          </a:xfrm>
        </p:spPr>
        <p:txBody>
          <a:bodyPr/>
          <a:lstStyle/>
          <a:p>
            <a:pPr algn="r" rtl="1" eaLnBrk="1" hangingPunct="1"/>
            <a:r>
              <a:rPr lang="fa-IR" altLang="en-US" b="1">
                <a:cs typeface="B Lotus" panose="00000400000000000000" pitchFamily="2" charset="-78"/>
              </a:rPr>
              <a:t>به سبک عصبانیت خود توجه کنید</a:t>
            </a:r>
          </a:p>
          <a:p>
            <a:pPr algn="r" rtl="1" eaLnBrk="1" hangingPunct="1">
              <a:buFontTx/>
              <a:buChar char="-"/>
            </a:pPr>
            <a:r>
              <a:rPr lang="fa-IR" altLang="en-US" b="1">
                <a:cs typeface="B Lotus" panose="00000400000000000000" pitchFamily="2" charset="-78"/>
              </a:rPr>
              <a:t>زود عصبانی می شوید و زود پشیمان</a:t>
            </a:r>
          </a:p>
          <a:p>
            <a:pPr algn="r" rtl="1" eaLnBrk="1" hangingPunct="1">
              <a:buFontTx/>
              <a:buChar char="-"/>
            </a:pPr>
            <a:r>
              <a:rPr lang="fa-IR" altLang="en-US" b="1">
                <a:cs typeface="B Lotus" panose="00000400000000000000" pitchFamily="2" charset="-78"/>
              </a:rPr>
              <a:t>دیر عصبانی می شوید و دیر پشیمان</a:t>
            </a:r>
          </a:p>
          <a:p>
            <a:pPr algn="r" rtl="1" eaLnBrk="1" hangingPunct="1">
              <a:buFontTx/>
              <a:buChar char="-"/>
            </a:pPr>
            <a:r>
              <a:rPr lang="fa-IR" altLang="en-US" b="1">
                <a:cs typeface="B Lotus" panose="00000400000000000000" pitchFamily="2" charset="-78"/>
              </a:rPr>
              <a:t>زود عصبانی می شوید و دیر پشیمان </a:t>
            </a:r>
          </a:p>
          <a:p>
            <a:pPr algn="r" rtl="1" eaLnBrk="1" hangingPunct="1">
              <a:buFontTx/>
              <a:buChar char="-"/>
            </a:pPr>
            <a:r>
              <a:rPr lang="fa-IR" altLang="en-US" b="1">
                <a:cs typeface="B Lotus" panose="00000400000000000000" pitchFamily="2" charset="-78"/>
              </a:rPr>
              <a:t>دیر عصبانی می شوید و زود پشیمان</a:t>
            </a:r>
          </a:p>
          <a:p>
            <a:pPr algn="r" rtl="1" eaLnBrk="1" hangingPunct="1">
              <a:buFont typeface="Wingdings 2" panose="05020102010507070707" pitchFamily="18" charset="2"/>
              <a:buNone/>
            </a:pPr>
            <a:r>
              <a:rPr lang="fa-IR" altLang="en-US" b="1">
                <a:cs typeface="B Lotus" panose="00000400000000000000" pitchFamily="2" charset="-78"/>
              </a:rPr>
              <a:t>/ عکس العمل شما بعد از عصبانیت چیست؟</a:t>
            </a:r>
          </a:p>
          <a:p>
            <a:pPr algn="r" rtl="1" eaLnBrk="1" hangingPunct="1">
              <a:buFont typeface="Wingdings 2" panose="05020102010507070707" pitchFamily="18" charset="2"/>
              <a:buNone/>
            </a:pPr>
            <a:r>
              <a:rPr lang="fa-IR" altLang="en-US" b="1">
                <a:cs typeface="B Lotus" panose="00000400000000000000" pitchFamily="2" charset="-78"/>
              </a:rPr>
              <a:t>/ وقتی فهمیدید اشتباه کردید چه می کنید؟</a:t>
            </a:r>
          </a:p>
          <a:p>
            <a:pPr algn="r" rtl="1" eaLnBrk="1" hangingPunct="1">
              <a:buFont typeface="Wingdings 2" panose="05020102010507070707" pitchFamily="18" charset="2"/>
              <a:buNone/>
            </a:pPr>
            <a:endParaRPr lang="en-US" altLang="en-US"/>
          </a:p>
        </p:txBody>
      </p:sp>
      <p:sp>
        <p:nvSpPr>
          <p:cNvPr id="22532" name="Smiley Face 3">
            <a:extLst>
              <a:ext uri="{FF2B5EF4-FFF2-40B4-BE49-F238E27FC236}">
                <a16:creationId xmlns:a16="http://schemas.microsoft.com/office/drawing/2014/main" id="{E899A54A-C724-956E-C787-E7152335355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67000" y="3505200"/>
            <a:ext cx="304800" cy="304800"/>
          </a:xfrm>
          <a:prstGeom prst="smileyFace">
            <a:avLst>
              <a:gd name="adj" fmla="val 4653"/>
            </a:avLst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endParaRPr lang="fa-IR" altLang="en-US"/>
          </a:p>
        </p:txBody>
      </p:sp>
      <p:sp>
        <p:nvSpPr>
          <p:cNvPr id="5" name="&quot;No&quot; Symbol 4">
            <a:extLst>
              <a:ext uri="{FF2B5EF4-FFF2-40B4-BE49-F238E27FC236}">
                <a16:creationId xmlns:a16="http://schemas.microsoft.com/office/drawing/2014/main" id="{12273BC8-F660-0C28-1A46-2C6CE1209D16}"/>
              </a:ext>
            </a:extLst>
          </p:cNvPr>
          <p:cNvSpPr/>
          <p:nvPr/>
        </p:nvSpPr>
        <p:spPr bwMode="auto">
          <a:xfrm>
            <a:off x="2667000" y="2971800"/>
            <a:ext cx="304800" cy="304800"/>
          </a:xfrm>
          <a:prstGeom prst="noSmoking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latin typeface="Arial" charset="0"/>
              <a:cs typeface="+mn-cs"/>
            </a:endParaRPr>
          </a:p>
        </p:txBody>
      </p:sp>
    </p:spTree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310C02-6BE5-6F9F-5DB0-AE3DD39BBF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>
              <a:defRPr/>
            </a:pPr>
            <a:r>
              <a:rPr lang="fa-IR" dirty="0">
                <a:solidFill>
                  <a:schemeClr val="accent3"/>
                </a:solidFill>
              </a:rPr>
              <a:t>عوامل تخريب كننده گفتگو </a:t>
            </a:r>
            <a:endParaRPr lang="en-US" dirty="0">
              <a:solidFill>
                <a:schemeClr val="accent3"/>
              </a:solidFill>
            </a:endParaRPr>
          </a:p>
        </p:txBody>
      </p:sp>
      <p:sp>
        <p:nvSpPr>
          <p:cNvPr id="23555" name="Content Placeholder 2">
            <a:extLst>
              <a:ext uri="{FF2B5EF4-FFF2-40B4-BE49-F238E27FC236}">
                <a16:creationId xmlns:a16="http://schemas.microsoft.com/office/drawing/2014/main" id="{14517251-A671-7B99-459A-729845DEE96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r"/>
            <a:r>
              <a:rPr lang="fa-IR" altLang="en-US">
                <a:ea typeface="Majalla UI"/>
              </a:rPr>
              <a:t>تشديد </a:t>
            </a:r>
          </a:p>
          <a:p>
            <a:pPr algn="r"/>
            <a:r>
              <a:rPr lang="fa-IR" altLang="en-US">
                <a:ea typeface="Majalla UI"/>
              </a:rPr>
              <a:t>بي اعتبارسازي</a:t>
            </a:r>
          </a:p>
          <a:p>
            <a:pPr algn="r"/>
            <a:r>
              <a:rPr lang="fa-IR" altLang="en-US">
                <a:ea typeface="Majalla UI"/>
              </a:rPr>
              <a:t>كناره گيري و اجتناب </a:t>
            </a:r>
          </a:p>
          <a:p>
            <a:pPr algn="r"/>
            <a:r>
              <a:rPr lang="fa-IR" altLang="en-US">
                <a:ea typeface="Majalla UI"/>
              </a:rPr>
              <a:t>تفاسير منفي </a:t>
            </a:r>
          </a:p>
          <a:p>
            <a:pPr algn="r"/>
            <a:endParaRPr lang="en-US" altLang="en-US"/>
          </a:p>
        </p:txBody>
      </p:sp>
    </p:spTree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BB1EB9-55BC-C802-A39A-F392AB4C43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a-IR" sz="6000" dirty="0">
                <a:solidFill>
                  <a:srgbClr val="C00000"/>
                </a:solidFill>
                <a:cs typeface="+mn-cs"/>
              </a:rPr>
              <a:t>موانع گوش کردن</a:t>
            </a:r>
            <a:endParaRPr lang="en-US" sz="6000" dirty="0">
              <a:solidFill>
                <a:srgbClr val="C00000"/>
              </a:solidFill>
              <a:cs typeface="+mn-cs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55F4613-CC34-3FA6-E0F7-0F6B448A001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257800"/>
          </a:xfrm>
        </p:spPr>
        <p:txBody>
          <a:bodyPr>
            <a:normAutofit lnSpcReduction="10000"/>
          </a:bodyPr>
          <a:lstStyle/>
          <a:p>
            <a:endParaRPr lang="fa-IR" dirty="0">
              <a:solidFill>
                <a:schemeClr val="accent2">
                  <a:lumMod val="75000"/>
                </a:schemeClr>
              </a:solidFill>
            </a:endParaRPr>
          </a:p>
          <a:p>
            <a:pPr>
              <a:buFont typeface="Wingdings" panose="05000000000000000000" pitchFamily="2" charset="2"/>
              <a:buChar char="q"/>
            </a:pPr>
            <a:r>
              <a:rPr lang="fa-IR" dirty="0">
                <a:solidFill>
                  <a:schemeClr val="accent2">
                    <a:lumMod val="75000"/>
                  </a:schemeClr>
                </a:solidFill>
              </a:rPr>
              <a:t> ذهن خوانی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fa-IR" dirty="0">
                <a:solidFill>
                  <a:schemeClr val="accent2">
                    <a:lumMod val="75000"/>
                  </a:schemeClr>
                </a:solidFill>
              </a:rPr>
              <a:t>مرور ذهنی</a:t>
            </a:r>
          </a:p>
          <a:p>
            <a:pPr marL="0" indent="0">
              <a:buNone/>
            </a:pPr>
            <a:endParaRPr lang="fa-IR" dirty="0">
              <a:solidFill>
                <a:schemeClr val="accent2">
                  <a:lumMod val="75000"/>
                </a:schemeClr>
              </a:solidFill>
            </a:endParaRPr>
          </a:p>
          <a:p>
            <a:pPr>
              <a:buFont typeface="Wingdings" panose="05000000000000000000" pitchFamily="2" charset="2"/>
              <a:buChar char="q"/>
            </a:pPr>
            <a:r>
              <a:rPr lang="fa-IR" dirty="0">
                <a:solidFill>
                  <a:schemeClr val="accent2">
                    <a:lumMod val="75000"/>
                  </a:schemeClr>
                </a:solidFill>
              </a:rPr>
              <a:t>غربال کردن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fa-IR" dirty="0">
                <a:solidFill>
                  <a:schemeClr val="accent2">
                    <a:lumMod val="75000"/>
                  </a:schemeClr>
                </a:solidFill>
              </a:rPr>
              <a:t>قضاوت کردن</a:t>
            </a:r>
          </a:p>
          <a:p>
            <a:pPr marL="0" indent="0">
              <a:buNone/>
            </a:pPr>
            <a:endParaRPr lang="fa-IR" dirty="0">
              <a:solidFill>
                <a:schemeClr val="accent2">
                  <a:lumMod val="75000"/>
                </a:schemeClr>
              </a:solidFill>
            </a:endParaRPr>
          </a:p>
          <a:p>
            <a:pPr>
              <a:buFont typeface="Wingdings" panose="05000000000000000000" pitchFamily="2" charset="2"/>
              <a:buChar char="q"/>
            </a:pPr>
            <a:r>
              <a:rPr lang="fa-IR" dirty="0">
                <a:solidFill>
                  <a:schemeClr val="accent2">
                    <a:lumMod val="75000"/>
                  </a:schemeClr>
                </a:solidFill>
              </a:rPr>
              <a:t>خیال پردازی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fa-IR" dirty="0">
                <a:solidFill>
                  <a:schemeClr val="accent2">
                    <a:lumMod val="75000"/>
                  </a:schemeClr>
                </a:solidFill>
              </a:rPr>
              <a:t>نصیحت کردن              </a:t>
            </a:r>
            <a:endParaRPr lang="en-US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3345720"/>
      </p:ext>
    </p:extLst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9BA344-3CC4-24DB-D25F-3C1FFB87FA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a-IR" sz="6000" dirty="0">
                <a:solidFill>
                  <a:srgbClr val="C00000"/>
                </a:solidFill>
              </a:rPr>
              <a:t>موانع گوش کردن </a:t>
            </a:r>
            <a:endParaRPr lang="en-US" sz="6000" dirty="0">
              <a:solidFill>
                <a:srgbClr val="C00000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A20E73D-3420-8CDD-9862-3A2C5420DC6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a-IR" dirty="0">
              <a:solidFill>
                <a:schemeClr val="accent2">
                  <a:lumMod val="75000"/>
                </a:schemeClr>
              </a:solidFill>
            </a:endParaRPr>
          </a:p>
          <a:p>
            <a:pPr>
              <a:buFont typeface="Wingdings" panose="05000000000000000000" pitchFamily="2" charset="2"/>
              <a:buChar char="q"/>
            </a:pPr>
            <a:r>
              <a:rPr lang="fa-IR" dirty="0">
                <a:solidFill>
                  <a:schemeClr val="accent2">
                    <a:lumMod val="75000"/>
                  </a:schemeClr>
                </a:solidFill>
              </a:rPr>
              <a:t> یکی به دو کردن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fa-IR" dirty="0">
                <a:solidFill>
                  <a:schemeClr val="accent2">
                    <a:lumMod val="75000"/>
                  </a:schemeClr>
                </a:solidFill>
              </a:rPr>
              <a:t> حق به جانب بودن</a:t>
            </a:r>
          </a:p>
          <a:p>
            <a:pPr>
              <a:buFont typeface="Wingdings" panose="05000000000000000000" pitchFamily="2" charset="2"/>
              <a:buChar char="q"/>
            </a:pPr>
            <a:endParaRPr lang="fa-IR" dirty="0">
              <a:solidFill>
                <a:schemeClr val="accent2">
                  <a:lumMod val="75000"/>
                </a:schemeClr>
              </a:solidFill>
            </a:endParaRPr>
          </a:p>
          <a:p>
            <a:pPr>
              <a:buFont typeface="Wingdings" panose="05000000000000000000" pitchFamily="2" charset="2"/>
              <a:buChar char="q"/>
            </a:pPr>
            <a:r>
              <a:rPr lang="fa-IR" dirty="0">
                <a:solidFill>
                  <a:schemeClr val="accent2">
                    <a:lumMod val="75000"/>
                  </a:schemeClr>
                </a:solidFill>
              </a:rPr>
              <a:t> عوض کردن موضوع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fa-IR" dirty="0">
                <a:solidFill>
                  <a:schemeClr val="accent2">
                    <a:lumMod val="75000"/>
                  </a:schemeClr>
                </a:solidFill>
              </a:rPr>
              <a:t>آرام کردن</a:t>
            </a:r>
          </a:p>
        </p:txBody>
      </p:sp>
    </p:spTree>
    <p:extLst>
      <p:ext uri="{BB962C8B-B14F-4D97-AF65-F5344CB8AC3E}">
        <p14:creationId xmlns:p14="http://schemas.microsoft.com/office/powerpoint/2010/main" val="1934280664"/>
      </p:ext>
    </p:extLst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774D53-491E-3BAE-324B-4FB98F4DD4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a-IR" sz="4800" dirty="0">
                <a:solidFill>
                  <a:srgbClr val="C00000"/>
                </a:solidFill>
              </a:rPr>
              <a:t>تحریف  های شناختی</a:t>
            </a:r>
            <a:endParaRPr lang="en-US" sz="4800" dirty="0">
              <a:solidFill>
                <a:srgbClr val="C00000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5A02B5B-B0A1-92A4-E03D-AF5520BF0AF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988840"/>
            <a:ext cx="8229600" cy="4137323"/>
          </a:xfrm>
        </p:spPr>
        <p:txBody>
          <a:bodyPr/>
          <a:lstStyle/>
          <a:p>
            <a:pPr>
              <a:buFont typeface="Wingdings" panose="05000000000000000000" pitchFamily="2" charset="2"/>
              <a:buChar char="§"/>
            </a:pPr>
            <a:r>
              <a:rPr lang="fa-IR" dirty="0">
                <a:solidFill>
                  <a:srgbClr val="002060"/>
                </a:solidFill>
              </a:rPr>
              <a:t> بی توجهی به جنبه های مثبت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fa-IR" dirty="0">
                <a:solidFill>
                  <a:srgbClr val="002060"/>
                </a:solidFill>
              </a:rPr>
              <a:t>فرضیه سازی و ذهن خوانی درباره قصد فرد</a:t>
            </a:r>
          </a:p>
          <a:p>
            <a:pPr marL="0" indent="0">
              <a:buNone/>
            </a:pPr>
            <a:endParaRPr lang="fa-IR" dirty="0">
              <a:solidFill>
                <a:srgbClr val="002060"/>
              </a:solidFill>
            </a:endParaRPr>
          </a:p>
          <a:p>
            <a:pPr marL="0" indent="0">
              <a:buNone/>
            </a:pPr>
            <a:endParaRPr lang="fa-IR" dirty="0">
              <a:solidFill>
                <a:srgbClr val="002060"/>
              </a:solidFill>
            </a:endParaRPr>
          </a:p>
          <a:p>
            <a:pPr>
              <a:buFont typeface="Wingdings" panose="05000000000000000000" pitchFamily="2" charset="2"/>
              <a:buChar char="§"/>
            </a:pPr>
            <a:r>
              <a:rPr lang="fa-IR" dirty="0">
                <a:solidFill>
                  <a:srgbClr val="002060"/>
                </a:solidFill>
              </a:rPr>
              <a:t>بزرگنمایی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fa-IR" dirty="0">
                <a:solidFill>
                  <a:srgbClr val="002060"/>
                </a:solidFill>
              </a:rPr>
              <a:t>برچسب زدن</a:t>
            </a:r>
            <a:endParaRPr lang="en-US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66971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br>
              <a:rPr lang="fa-IR" dirty="0"/>
            </a:br>
            <a:r>
              <a:rPr lang="fa-IR" dirty="0">
                <a:solidFill>
                  <a:srgbClr val="C00000"/>
                </a:solidFill>
                <a:cs typeface="B Titr" pitchFamily="2" charset="-78"/>
              </a:rPr>
              <a:t>چگونگی  ازدواج موفق؟؟؟</a:t>
            </a:r>
            <a:br>
              <a:rPr lang="fa-IR" dirty="0">
                <a:solidFill>
                  <a:srgbClr val="C00000"/>
                </a:solidFill>
                <a:cs typeface="B Titr" pitchFamily="2" charset="-78"/>
              </a:rPr>
            </a:br>
            <a:endParaRPr lang="fa-I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/>
            <a:endParaRPr lang="fa-IR" dirty="0"/>
          </a:p>
          <a:p>
            <a:pPr algn="ctr">
              <a:buNone/>
            </a:pPr>
            <a:endParaRPr lang="fa-IR" dirty="0"/>
          </a:p>
          <a:p>
            <a:pPr algn="ctr"/>
            <a:r>
              <a:rPr lang="fa-IR" dirty="0"/>
              <a:t> </a:t>
            </a:r>
            <a:r>
              <a:rPr lang="fa-IR" sz="4800" b="1" dirty="0">
                <a:solidFill>
                  <a:schemeClr val="accent4">
                    <a:lumMod val="75000"/>
                  </a:schemeClr>
                </a:solidFill>
                <a:cs typeface="B Jadid" pitchFamily="2" charset="-78"/>
              </a:rPr>
              <a:t>آمادگی پیش ازدواج</a:t>
            </a:r>
          </a:p>
          <a:p>
            <a:pPr algn="ctr">
              <a:buNone/>
            </a:pPr>
            <a:endParaRPr lang="fa-IR" sz="4800" b="1" dirty="0">
              <a:solidFill>
                <a:schemeClr val="accent4">
                  <a:lumMod val="75000"/>
                </a:schemeClr>
              </a:solidFill>
              <a:cs typeface="B Jadid" pitchFamily="2" charset="-78"/>
            </a:endParaRPr>
          </a:p>
          <a:p>
            <a:pPr algn="ctr"/>
            <a:r>
              <a:rPr lang="fa-IR" sz="4800" b="1" dirty="0">
                <a:solidFill>
                  <a:schemeClr val="accent4">
                    <a:lumMod val="75000"/>
                  </a:schemeClr>
                </a:solidFill>
                <a:cs typeface="B Jadid" pitchFamily="2" charset="-78"/>
              </a:rPr>
              <a:t>آشنایی و حین ازدواج </a:t>
            </a:r>
          </a:p>
        </p:txBody>
      </p:sp>
    </p:spTree>
  </p:cSld>
  <p:clrMapOvr>
    <a:masterClrMapping/>
  </p:clrMapOvr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674ABC-0A3E-DC78-457F-EBDCDCB12D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a-IR" sz="4800" dirty="0">
                <a:solidFill>
                  <a:srgbClr val="C00000"/>
                </a:solidFill>
              </a:rPr>
              <a:t>تحریف های شناختی</a:t>
            </a:r>
            <a:endParaRPr lang="en-US" sz="4800" dirty="0">
              <a:solidFill>
                <a:srgbClr val="C00000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DF25198-904D-9523-6B13-9D9B2CC33A5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2060848"/>
            <a:ext cx="8229600" cy="4065315"/>
          </a:xfrm>
        </p:spPr>
        <p:txBody>
          <a:bodyPr/>
          <a:lstStyle/>
          <a:p>
            <a:pPr>
              <a:buFont typeface="Wingdings" panose="05000000000000000000" pitchFamily="2" charset="2"/>
              <a:buChar char="§"/>
            </a:pPr>
            <a:r>
              <a:rPr lang="fa-IR" dirty="0">
                <a:solidFill>
                  <a:srgbClr val="002060"/>
                </a:solidFill>
              </a:rPr>
              <a:t> تفکر دوقطبی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fa-IR" dirty="0">
                <a:solidFill>
                  <a:srgbClr val="002060"/>
                </a:solidFill>
              </a:rPr>
              <a:t>منطق شکسته</a:t>
            </a:r>
          </a:p>
          <a:p>
            <a:pPr>
              <a:buFont typeface="Wingdings" panose="05000000000000000000" pitchFamily="2" charset="2"/>
              <a:buChar char="§"/>
            </a:pPr>
            <a:endParaRPr lang="fa-IR" dirty="0">
              <a:solidFill>
                <a:srgbClr val="002060"/>
              </a:solidFill>
            </a:endParaRPr>
          </a:p>
          <a:p>
            <a:pPr>
              <a:buFont typeface="Wingdings" panose="05000000000000000000" pitchFamily="2" charset="2"/>
              <a:buChar char="§"/>
            </a:pPr>
            <a:r>
              <a:rPr lang="fa-IR" dirty="0">
                <a:solidFill>
                  <a:srgbClr val="002060"/>
                </a:solidFill>
              </a:rPr>
              <a:t>تصورات اشتباه درباره کنترل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fa-IR" dirty="0">
                <a:solidFill>
                  <a:srgbClr val="002060"/>
                </a:solidFill>
              </a:rPr>
              <a:t>سرزنش کردن دیگران</a:t>
            </a:r>
            <a:endParaRPr lang="en-US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120231"/>
      </p:ext>
    </p:extLst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EA291F-3155-9FCD-0348-E54CF4DB15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>
              <a:defRPr/>
            </a:pPr>
            <a:r>
              <a:rPr lang="fa-IR" sz="5400" dirty="0">
                <a:solidFill>
                  <a:schemeClr val="accent3"/>
                </a:solidFill>
              </a:rPr>
              <a:t>مهارت سازنده</a:t>
            </a:r>
            <a:endParaRPr lang="en-US" sz="5400" dirty="0">
              <a:solidFill>
                <a:schemeClr val="accent3"/>
              </a:solidFill>
            </a:endParaRPr>
          </a:p>
        </p:txBody>
      </p:sp>
      <p:pic>
        <p:nvPicPr>
          <p:cNvPr id="28675" name="Content Placeholder 3">
            <a:extLst>
              <a:ext uri="{FF2B5EF4-FFF2-40B4-BE49-F238E27FC236}">
                <a16:creationId xmlns:a16="http://schemas.microsoft.com/office/drawing/2014/main" id="{2AFC6ACB-BB0A-8139-CF6B-6610AC09E9E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1143000"/>
            <a:ext cx="8934450" cy="5715000"/>
          </a:xfrm>
        </p:spPr>
      </p:pic>
    </p:spTree>
  </p:cSld>
  <p:clrMapOvr>
    <a:masterClrMapping/>
  </p:clrMapOvr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Content Placeholder 2">
            <a:extLst>
              <a:ext uri="{FF2B5EF4-FFF2-40B4-BE49-F238E27FC236}">
                <a16:creationId xmlns:a16="http://schemas.microsoft.com/office/drawing/2014/main" id="{FBBB137B-C6ED-8BA9-ACD9-72E6504984C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35100" y="762000"/>
            <a:ext cx="7499350" cy="5486400"/>
          </a:xfrm>
        </p:spPr>
        <p:txBody>
          <a:bodyPr/>
          <a:lstStyle/>
          <a:p>
            <a:pPr algn="r"/>
            <a:r>
              <a:rPr lang="fa-IR" altLang="en-US">
                <a:ea typeface="Majalla UI"/>
              </a:rPr>
              <a:t>برنده برنده فكر كنيد</a:t>
            </a:r>
          </a:p>
          <a:p>
            <a:pPr algn="r"/>
            <a:endParaRPr lang="fa-IR" altLang="en-US">
              <a:ea typeface="Majalla UI"/>
            </a:endParaRPr>
          </a:p>
          <a:p>
            <a:pPr algn="r"/>
            <a:r>
              <a:rPr lang="fa-IR" altLang="en-US">
                <a:ea typeface="Majalla UI"/>
              </a:rPr>
              <a:t>- تفكر برنده برنده ، جستجوي منفعت دو طرفه يا"قانون طلايي«</a:t>
            </a:r>
          </a:p>
          <a:p>
            <a:pPr algn="r"/>
            <a:endParaRPr lang="fa-IR" altLang="en-US">
              <a:ea typeface="Majalla UI"/>
            </a:endParaRPr>
          </a:p>
          <a:p>
            <a:pPr algn="r"/>
            <a:endParaRPr lang="fa-IR" altLang="en-US">
              <a:ea typeface="Majalla UI"/>
            </a:endParaRPr>
          </a:p>
          <a:p>
            <a:pPr algn="r"/>
            <a:r>
              <a:rPr lang="fa-IR" altLang="en-US">
                <a:ea typeface="Majalla UI"/>
              </a:rPr>
              <a:t>- انگيزه زيربنايي و نگرش پرورشي كه سبب درك و هم افزايي </a:t>
            </a:r>
          </a:p>
          <a:p>
            <a:endParaRPr lang="en-US" altLang="en-US"/>
          </a:p>
        </p:txBody>
      </p:sp>
    </p:spTree>
  </p:cSld>
  <p:clrMapOvr>
    <a:masterClrMapping/>
  </p:clrMapOvr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F8DB93-CAFB-FF13-F46A-98D7770FC5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fa-IR" sz="3600" dirty="0">
                <a:solidFill>
                  <a:schemeClr val="accent3"/>
                </a:solidFill>
                <a:cs typeface="0 Titr Bold" pitchFamily="2" charset="-78"/>
              </a:rPr>
              <a:t>5. نحوه واکنش به مشکلات و  روش حل مساله</a:t>
            </a:r>
            <a:endParaRPr lang="en-US" sz="3600" dirty="0">
              <a:solidFill>
                <a:schemeClr val="accent3"/>
              </a:solidFill>
              <a:cs typeface="0 Titr Bold" pitchFamily="2" charset="-78"/>
            </a:endParaRPr>
          </a:p>
        </p:txBody>
      </p:sp>
      <p:sp>
        <p:nvSpPr>
          <p:cNvPr id="29699" name="Content Placeholder 2">
            <a:extLst>
              <a:ext uri="{FF2B5EF4-FFF2-40B4-BE49-F238E27FC236}">
                <a16:creationId xmlns:a16="http://schemas.microsoft.com/office/drawing/2014/main" id="{BD33F668-4FFE-BAAA-36AC-4ADCDC5FBA1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43000" y="1219200"/>
            <a:ext cx="7696200" cy="5257800"/>
          </a:xfrm>
        </p:spPr>
        <p:txBody>
          <a:bodyPr/>
          <a:lstStyle/>
          <a:p>
            <a:pPr algn="just" rtl="1" eaLnBrk="1" hangingPunct="1">
              <a:defRPr/>
            </a:pPr>
            <a:r>
              <a:rPr lang="fa-IR" dirty="0">
                <a:solidFill>
                  <a:schemeClr val="accent3"/>
                </a:solidFill>
                <a:cs typeface="B Lotus" panose="00000400000000000000" pitchFamily="2" charset="-78"/>
              </a:rPr>
              <a:t>با مشکلات پیش آمده چه می کنید؟</a:t>
            </a:r>
          </a:p>
          <a:p>
            <a:pPr algn="just" rtl="1" eaLnBrk="1" hangingPunct="1">
              <a:buFont typeface="Wingdings 2" panose="05020102010507070707" pitchFamily="18" charset="2"/>
              <a:buNone/>
              <a:defRPr/>
            </a:pPr>
            <a:r>
              <a:rPr lang="fa-IR" sz="2600" dirty="0">
                <a:cs typeface="B Lotus" panose="00000400000000000000" pitchFamily="2" charset="-78"/>
              </a:rPr>
              <a:t>1- بی خیال شدن و اجتناب از مشکل 2- دست پاچه شدن و بلوا به پا کردن 3- یکی پی گیر یکی بی تفاوت 4-مشارکت جویی و تلاش دوطرفه برای حل مساله</a:t>
            </a:r>
          </a:p>
          <a:p>
            <a:pPr algn="just" rtl="1" eaLnBrk="1" hangingPunct="1">
              <a:buFontTx/>
              <a:buChar char="-"/>
              <a:defRPr/>
            </a:pPr>
            <a:r>
              <a:rPr lang="fa-IR" sz="2600" dirty="0">
                <a:cs typeface="B Lotus" panose="00000400000000000000" pitchFamily="2" charset="-78"/>
              </a:rPr>
              <a:t>وقتی ما اشتباه می کنیم چه می کنیم؟وقتی همسرتان اشتباهی می کند؟ (خودمیان بینی!)</a:t>
            </a:r>
          </a:p>
          <a:p>
            <a:pPr algn="just" rtl="1" eaLnBrk="1" hangingPunct="1">
              <a:buFontTx/>
              <a:buChar char="-"/>
              <a:defRPr/>
            </a:pPr>
            <a:r>
              <a:rPr lang="fa-IR" sz="2600" dirty="0">
                <a:cs typeface="B Lotus" panose="00000400000000000000" pitchFamily="2" charset="-78"/>
              </a:rPr>
              <a:t>مثال:دعوتی دارید با همسرتان صحبت می کنید عمه ها ،خاله ها و دایی ها .... اما ...</a:t>
            </a:r>
          </a:p>
          <a:p>
            <a:pPr algn="just" rtl="1" eaLnBrk="1" hangingPunct="1">
              <a:buFontTx/>
              <a:buChar char="-"/>
              <a:defRPr/>
            </a:pPr>
            <a:r>
              <a:rPr lang="fa-IR" sz="2600" dirty="0">
                <a:cs typeface="B Lotus" panose="00000400000000000000" pitchFamily="2" charset="-78"/>
              </a:rPr>
              <a:t>چگونه واکنش نشان می دهید؟</a:t>
            </a:r>
          </a:p>
          <a:p>
            <a:pPr algn="r" rtl="1" eaLnBrk="1" hangingPunct="1">
              <a:buFontTx/>
              <a:buChar char="-"/>
              <a:defRPr/>
            </a:pPr>
            <a:endParaRPr lang="fa-IR" sz="2600" dirty="0">
              <a:ea typeface="Majalla UI"/>
            </a:endParaRPr>
          </a:p>
          <a:p>
            <a:pPr algn="r" rtl="1" eaLnBrk="1" hangingPunct="1">
              <a:buFont typeface="Wingdings 2" panose="05020102010507070707" pitchFamily="18" charset="2"/>
              <a:buNone/>
              <a:defRPr/>
            </a:pPr>
            <a:endParaRPr lang="fa-IR" sz="2800" dirty="0">
              <a:ea typeface="Majalla UI"/>
            </a:endParaRPr>
          </a:p>
          <a:p>
            <a:pPr algn="r" rtl="1" eaLnBrk="1" hangingPunct="1">
              <a:buFont typeface="Wingdings 2" panose="05020102010507070707" pitchFamily="18" charset="2"/>
              <a:buNone/>
              <a:defRPr/>
            </a:pPr>
            <a:endParaRPr lang="en-US" dirty="0"/>
          </a:p>
        </p:txBody>
      </p:sp>
      <p:pic>
        <p:nvPicPr>
          <p:cNvPr id="30724" name="Picture 3" descr="Image31.gif">
            <a:extLst>
              <a:ext uri="{FF2B5EF4-FFF2-40B4-BE49-F238E27FC236}">
                <a16:creationId xmlns:a16="http://schemas.microsoft.com/office/drawing/2014/main" id="{457B6BFD-4FC5-CA66-ED9C-F73D1E2C855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4391025"/>
            <a:ext cx="2286000" cy="2390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0AEEFC-E1F9-07C1-E81E-55BD49BA46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fa-IR" sz="3600" dirty="0">
                <a:solidFill>
                  <a:schemeClr val="accent3"/>
                </a:solidFill>
                <a:cs typeface="0 Titr Bold" pitchFamily="2" charset="-78"/>
              </a:rPr>
              <a:t>نحوه واکنش به مشکلات و  روش حل مساله</a:t>
            </a:r>
            <a:endParaRPr lang="en-US" sz="3600" dirty="0">
              <a:solidFill>
                <a:schemeClr val="accent3"/>
              </a:solidFill>
              <a:cs typeface="0 Titr Bold" pitchFamily="2" charset="-78"/>
            </a:endParaRPr>
          </a:p>
        </p:txBody>
      </p:sp>
      <p:sp>
        <p:nvSpPr>
          <p:cNvPr id="31747" name="Content Placeholder 2">
            <a:extLst>
              <a:ext uri="{FF2B5EF4-FFF2-40B4-BE49-F238E27FC236}">
                <a16:creationId xmlns:a16="http://schemas.microsoft.com/office/drawing/2014/main" id="{DC47C054-5C64-CC44-30E6-59B2F9E56BE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43000" y="1447800"/>
            <a:ext cx="7791450" cy="4419600"/>
          </a:xfrm>
        </p:spPr>
        <p:txBody>
          <a:bodyPr/>
          <a:lstStyle/>
          <a:p>
            <a:pPr algn="just" rtl="1" eaLnBrk="1" hangingPunct="1">
              <a:buFont typeface="Wingdings 2" panose="05020102010507070707" pitchFamily="18" charset="2"/>
              <a:buNone/>
            </a:pPr>
            <a:r>
              <a:rPr lang="fa-IR" altLang="en-US" sz="2400" b="1">
                <a:cs typeface="B Lotus" panose="00000400000000000000" pitchFamily="2" charset="-78"/>
              </a:rPr>
              <a:t>نکته مهم:آماده بروز مشکلات باشید</a:t>
            </a:r>
          </a:p>
          <a:p>
            <a:pPr algn="just" rtl="1" eaLnBrk="1" hangingPunct="1">
              <a:buFont typeface="Wingdings 2" panose="05020102010507070707" pitchFamily="18" charset="2"/>
              <a:buNone/>
            </a:pPr>
            <a:r>
              <a:rPr lang="fa-IR" altLang="en-US" sz="2400" b="1">
                <a:cs typeface="B Lotus" panose="00000400000000000000" pitchFamily="2" charset="-78"/>
              </a:rPr>
              <a:t>-گام اول: تعریف دقیق مشکل:چیست؟برای چه کسی؟از کی ایجاد شده؟ از کجا شروع شده؟</a:t>
            </a:r>
          </a:p>
          <a:p>
            <a:pPr algn="just" rtl="1" eaLnBrk="1" hangingPunct="1">
              <a:buFont typeface="Wingdings 2" panose="05020102010507070707" pitchFamily="18" charset="2"/>
              <a:buNone/>
            </a:pPr>
            <a:r>
              <a:rPr lang="fa-IR" altLang="en-US" sz="2400" b="1">
                <a:cs typeface="B Lotus" panose="00000400000000000000" pitchFamily="2" charset="-78"/>
              </a:rPr>
              <a:t>-گام دوم:متعهد به حل مشکل و تمرکز بر حل نه محکوم سازی و سرزنش</a:t>
            </a:r>
          </a:p>
          <a:p>
            <a:pPr algn="just" rtl="1" eaLnBrk="1" hangingPunct="1">
              <a:buFont typeface="Wingdings 2" panose="05020102010507070707" pitchFamily="18" charset="2"/>
              <a:buNone/>
            </a:pPr>
            <a:r>
              <a:rPr lang="fa-IR" altLang="en-US" sz="2400" b="1">
                <a:cs typeface="B Lotus" panose="00000400000000000000" pitchFamily="2" charset="-78"/>
              </a:rPr>
              <a:t>-گام سوم:بررسی تواناییها و محدودیتها در حل مشکل تعریف شده</a:t>
            </a:r>
          </a:p>
          <a:p>
            <a:pPr algn="just" rtl="1" eaLnBrk="1" hangingPunct="1">
              <a:buFont typeface="Wingdings 2" panose="05020102010507070707" pitchFamily="18" charset="2"/>
              <a:buNone/>
            </a:pPr>
            <a:r>
              <a:rPr lang="fa-IR" altLang="en-US" sz="2400" b="1">
                <a:cs typeface="B Lotus" panose="00000400000000000000" pitchFamily="2" charset="-78"/>
              </a:rPr>
              <a:t>-گام چهارم:پیشنهاد راه حل های گوناگون و تفاهم بر گزینه های بهتر</a:t>
            </a:r>
          </a:p>
          <a:p>
            <a:pPr algn="just" rtl="1" eaLnBrk="1" hangingPunct="1">
              <a:buFont typeface="Wingdings 2" panose="05020102010507070707" pitchFamily="18" charset="2"/>
              <a:buNone/>
            </a:pPr>
            <a:r>
              <a:rPr lang="fa-IR" altLang="en-US" sz="2400" b="1">
                <a:cs typeface="B Lotus" panose="00000400000000000000" pitchFamily="2" charset="-78"/>
              </a:rPr>
              <a:t>-گام پنجم:وارد عمل شوید و فرایند را با طرف مقابل هم زیر نظر داشته باشید</a:t>
            </a:r>
          </a:p>
          <a:p>
            <a:pPr algn="just" rtl="1" eaLnBrk="1" hangingPunct="1">
              <a:buFont typeface="Wingdings 2" panose="05020102010507070707" pitchFamily="18" charset="2"/>
              <a:buNone/>
            </a:pPr>
            <a:r>
              <a:rPr lang="fa-IR" altLang="en-US" sz="2400" b="1">
                <a:cs typeface="B Lotus" panose="00000400000000000000" pitchFamily="2" charset="-78"/>
              </a:rPr>
              <a:t>-گام ششم:پیامد ها را بررسی کنید.در صورت شکست مجددا برنامه ریزی کنید.</a:t>
            </a:r>
          </a:p>
          <a:p>
            <a:pPr algn="r" rtl="1" eaLnBrk="1" hangingPunct="1"/>
            <a:endParaRPr lang="en-US" altLang="en-US" sz="2600"/>
          </a:p>
        </p:txBody>
      </p:sp>
      <p:pic>
        <p:nvPicPr>
          <p:cNvPr id="31748" name="Picture 3" descr="aa--d8-b2-d9-86-d8-a7-d8-b4-d9-88-db-8c-db-8c--d8-a8-d8-af-d9-88-d9-86--d9-85-d8-b1-d8-a7-d8-ac-d8-b9-d9-87--d8-a8-d9-87--d9-85-d8-b4-d8-a7-d9-88.jpg">
            <a:extLst>
              <a:ext uri="{FF2B5EF4-FFF2-40B4-BE49-F238E27FC236}">
                <a16:creationId xmlns:a16="http://schemas.microsoft.com/office/drawing/2014/main" id="{C67AE9FF-1D54-EDCC-4FF1-E1E0E14CF3F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4876800"/>
            <a:ext cx="6172200" cy="198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4396B2-8CBA-5875-58C0-485AE5F74F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fa-IR" b="1" dirty="0">
                <a:solidFill>
                  <a:schemeClr val="accent3"/>
                </a:solidFill>
                <a:cs typeface="B Lotus" pitchFamily="2" charset="-78"/>
              </a:rPr>
              <a:t>آگاهی،شناخت و توجه به نیازهای اساسی</a:t>
            </a:r>
            <a:endParaRPr lang="en-US" b="1" dirty="0">
              <a:solidFill>
                <a:schemeClr val="accent3"/>
              </a:solidFill>
              <a:cs typeface="B Lotus" pitchFamily="2" charset="-78"/>
            </a:endParaRPr>
          </a:p>
        </p:txBody>
      </p:sp>
      <p:sp>
        <p:nvSpPr>
          <p:cNvPr id="31747" name="Content Placeholder 2">
            <a:extLst>
              <a:ext uri="{FF2B5EF4-FFF2-40B4-BE49-F238E27FC236}">
                <a16:creationId xmlns:a16="http://schemas.microsoft.com/office/drawing/2014/main" id="{49163E37-0343-59D7-74FB-18C7214F2F4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35100" y="1905000"/>
            <a:ext cx="7499350" cy="4038600"/>
          </a:xfrm>
        </p:spPr>
        <p:txBody>
          <a:bodyPr/>
          <a:lstStyle/>
          <a:p>
            <a:pPr algn="r" rtl="1" eaLnBrk="1" hangingPunct="1">
              <a:defRPr/>
            </a:pPr>
            <a:r>
              <a:rPr lang="fa-IR" dirty="0">
                <a:cs typeface="B Lotus" panose="00000400000000000000" pitchFamily="2" charset="-78"/>
              </a:rPr>
              <a:t>شناخت حساسیت ها</a:t>
            </a:r>
          </a:p>
          <a:p>
            <a:pPr marL="82550" indent="0" algn="r" rtl="1" eaLnBrk="1" hangingPunct="1">
              <a:buFont typeface="Wingdings 2" panose="05020102010507070707" pitchFamily="18" charset="2"/>
              <a:buNone/>
              <a:defRPr/>
            </a:pPr>
            <a:endParaRPr lang="fa-IR" dirty="0">
              <a:cs typeface="B Lotus" panose="00000400000000000000" pitchFamily="2" charset="-78"/>
            </a:endParaRPr>
          </a:p>
          <a:p>
            <a:pPr algn="r" rtl="1" eaLnBrk="1" hangingPunct="1">
              <a:defRPr/>
            </a:pPr>
            <a:r>
              <a:rPr lang="fa-IR" dirty="0">
                <a:cs typeface="B Lotus" panose="00000400000000000000" pitchFamily="2" charset="-78"/>
              </a:rPr>
              <a:t>شرایط فیزیکی و روانی همسر(ویژگی های خاص زنانه – مردانه)</a:t>
            </a:r>
          </a:p>
          <a:p>
            <a:pPr marL="82550" indent="0" algn="r" rtl="1" eaLnBrk="1" hangingPunct="1">
              <a:buFont typeface="Wingdings 2" panose="05020102010507070707" pitchFamily="18" charset="2"/>
              <a:buNone/>
              <a:defRPr/>
            </a:pPr>
            <a:endParaRPr lang="fa-IR" dirty="0">
              <a:cs typeface="B Lotus" panose="00000400000000000000" pitchFamily="2" charset="-78"/>
            </a:endParaRPr>
          </a:p>
          <a:p>
            <a:pPr algn="r" rtl="1" eaLnBrk="1" hangingPunct="1">
              <a:defRPr/>
            </a:pPr>
            <a:r>
              <a:rPr lang="fa-IR" dirty="0">
                <a:cs typeface="B Lotus" panose="00000400000000000000" pitchFamily="2" charset="-78"/>
              </a:rPr>
              <a:t>سلسله مراتب نیازها از زیستی تا خودشکوفایی</a:t>
            </a:r>
          </a:p>
          <a:p>
            <a:pPr algn="r" rtl="1" eaLnBrk="1" hangingPunct="1">
              <a:buFont typeface="Wingdings 2" panose="05020102010507070707" pitchFamily="18" charset="2"/>
              <a:buNone/>
              <a:defRPr/>
            </a:pPr>
            <a:endParaRPr lang="fa-IR" dirty="0">
              <a:cs typeface="B Lotus" panose="00000400000000000000" pitchFamily="2" charset="-78"/>
            </a:endParaRPr>
          </a:p>
        </p:txBody>
      </p:sp>
      <p:pic>
        <p:nvPicPr>
          <p:cNvPr id="3" name="Content Placeholder 6">
            <a:extLst>
              <a:ext uri="{FF2B5EF4-FFF2-40B4-BE49-F238E27FC236}">
                <a16:creationId xmlns:a16="http://schemas.microsoft.com/office/drawing/2014/main" id="{05599A41-51D8-4ACB-25B1-40D7A5DCB89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171575" y="0"/>
            <a:ext cx="7823200" cy="7086600"/>
          </a:xfrm>
          <a:prstGeom prst="rect">
            <a:avLst/>
          </a:prstGeom>
        </p:spPr>
      </p:pic>
    </p:spTree>
  </p:cSld>
  <p:clrMapOvr>
    <a:masterClrMapping/>
  </p:clrMapOvr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699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214282" y="1052513"/>
            <a:ext cx="8643998" cy="5448321"/>
          </a:xfrm>
        </p:spPr>
        <p:txBody>
          <a:bodyPr>
            <a:normAutofit lnSpcReduction="10000"/>
          </a:bodyPr>
          <a:lstStyle/>
          <a:p>
            <a:pPr marL="448056" indent="-384048" algn="justLow" eaLnBrk="1" fontAlgn="auto" hangingPunct="1">
              <a:lnSpc>
                <a:spcPct val="80000"/>
              </a:lnSpc>
              <a:spcAft>
                <a:spcPts val="0"/>
              </a:spcAft>
              <a:buFontTx/>
              <a:buNone/>
              <a:defRPr/>
            </a:pPr>
            <a:r>
              <a:rPr lang="fa-IR" sz="2400" b="1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cs typeface="B Titr" pitchFamily="2" charset="-78"/>
              </a:rPr>
              <a:t>1- عدم تناسب فرهنگي، اجتماعي، شخصيتي و اقتصادي</a:t>
            </a:r>
          </a:p>
          <a:p>
            <a:pPr marL="448056" indent="-384048" algn="justLow" eaLnBrk="1" fontAlgn="auto" hangingPunct="1">
              <a:lnSpc>
                <a:spcPct val="80000"/>
              </a:lnSpc>
              <a:spcAft>
                <a:spcPts val="0"/>
              </a:spcAft>
              <a:buFontTx/>
              <a:buNone/>
              <a:defRPr/>
            </a:pPr>
            <a:r>
              <a:rPr lang="fa-IR" sz="2400" b="1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cs typeface="B Titr" pitchFamily="2" charset="-78"/>
              </a:rPr>
              <a:t>2-عدم آشنایی زوجین به برقراری ارتباط مناسب و تعاملات سازنده</a:t>
            </a:r>
          </a:p>
          <a:p>
            <a:pPr marL="448056" indent="-384048" algn="justLow" eaLnBrk="1" fontAlgn="auto" hangingPunct="1">
              <a:lnSpc>
                <a:spcPct val="80000"/>
              </a:lnSpc>
              <a:spcAft>
                <a:spcPts val="0"/>
              </a:spcAft>
              <a:buFontTx/>
              <a:buNone/>
              <a:defRPr/>
            </a:pPr>
            <a:r>
              <a:rPr lang="fa-IR" sz="2400" b="1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cs typeface="B Titr" pitchFamily="2" charset="-78"/>
              </a:rPr>
              <a:t>3- عدم آشنایی زوج ها با فرایندهای حل مسئله و مواجهه با تغییرات اساسی</a:t>
            </a:r>
          </a:p>
          <a:p>
            <a:pPr marL="448056" indent="-384048" algn="justLow" eaLnBrk="1" fontAlgn="auto" hangingPunct="1">
              <a:lnSpc>
                <a:spcPct val="80000"/>
              </a:lnSpc>
              <a:spcAft>
                <a:spcPts val="0"/>
              </a:spcAft>
              <a:buFontTx/>
              <a:buNone/>
              <a:defRPr/>
            </a:pPr>
            <a:r>
              <a:rPr lang="fa-IR" sz="2400" b="1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cs typeface="B Titr" pitchFamily="2" charset="-78"/>
              </a:rPr>
              <a:t>4- ازدواج در سنین پایین یا بالا</a:t>
            </a:r>
          </a:p>
          <a:p>
            <a:pPr marL="448056" indent="-384048" algn="justLow" eaLnBrk="1" fontAlgn="auto" hangingPunct="1">
              <a:lnSpc>
                <a:spcPct val="80000"/>
              </a:lnSpc>
              <a:spcAft>
                <a:spcPts val="0"/>
              </a:spcAft>
              <a:buFontTx/>
              <a:buNone/>
              <a:defRPr/>
            </a:pPr>
            <a:r>
              <a:rPr lang="fa-IR" sz="2400" b="1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cs typeface="B Titr" pitchFamily="2" charset="-78"/>
              </a:rPr>
              <a:t>5- ازدواج پس از يك اتفاق يا حادثه ناراحت كننده</a:t>
            </a:r>
          </a:p>
          <a:p>
            <a:pPr marL="448056" indent="-384048" algn="justLow" eaLnBrk="1" fontAlgn="auto" hangingPunct="1">
              <a:lnSpc>
                <a:spcPct val="80000"/>
              </a:lnSpc>
              <a:spcAft>
                <a:spcPts val="0"/>
              </a:spcAft>
              <a:buFontTx/>
              <a:buNone/>
              <a:defRPr/>
            </a:pPr>
            <a:r>
              <a:rPr lang="fa-IR" sz="2400" b="1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cs typeface="B Titr" pitchFamily="2" charset="-78"/>
              </a:rPr>
              <a:t>6- ازدواج با وابستگي مفرط به خانواده و يا فاصله گرفتن از خانواده اصلي</a:t>
            </a:r>
          </a:p>
          <a:p>
            <a:pPr marL="448056" indent="-384048" algn="justLow" eaLnBrk="1" fontAlgn="auto" hangingPunct="1">
              <a:lnSpc>
                <a:spcPct val="80000"/>
              </a:lnSpc>
              <a:spcAft>
                <a:spcPts val="0"/>
              </a:spcAft>
              <a:buFontTx/>
              <a:buNone/>
              <a:defRPr/>
            </a:pPr>
            <a:r>
              <a:rPr lang="fa-IR" sz="2400" b="1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cs typeface="B Titr" pitchFamily="2" charset="-78"/>
              </a:rPr>
              <a:t>7- هريك از زوجين داراي منظومه اي از برادران و خواهران ناسازگار باشد و يا با برادران ، خواهران و يا والدين خود رابطه ضعيفي داشته باشد.</a:t>
            </a:r>
          </a:p>
          <a:p>
            <a:pPr marL="448056" indent="-384048" algn="justLow" eaLnBrk="1" fontAlgn="auto" hangingPunct="1">
              <a:lnSpc>
                <a:spcPct val="80000"/>
              </a:lnSpc>
              <a:spcAft>
                <a:spcPts val="0"/>
              </a:spcAft>
              <a:buFontTx/>
              <a:buNone/>
              <a:defRPr/>
            </a:pPr>
            <a:r>
              <a:rPr lang="fa-IR" sz="2400" b="1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cs typeface="B Titr" pitchFamily="2" charset="-78"/>
              </a:rPr>
              <a:t>8- زوجين از نظر مالي، فيزيكي و يا عاطفي به خانواده خود وابسته باشند.</a:t>
            </a:r>
          </a:p>
          <a:p>
            <a:pPr marL="448056" indent="-384048" algn="justLow" eaLnBrk="1" fontAlgn="auto" hangingPunct="1">
              <a:lnSpc>
                <a:spcPct val="80000"/>
              </a:lnSpc>
              <a:spcAft>
                <a:spcPts val="0"/>
              </a:spcAft>
              <a:buFontTx/>
              <a:buNone/>
              <a:defRPr/>
            </a:pPr>
            <a:r>
              <a:rPr lang="fa-IR" sz="2400" b="1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cs typeface="B Titr" pitchFamily="2" charset="-78"/>
              </a:rPr>
              <a:t>9- زوجين قبل از يك دوره آشنايي 6 ماهه و يا پس از دوره نامزدي 3 ساله ازدواج كرده باشند.</a:t>
            </a:r>
          </a:p>
          <a:p>
            <a:pPr marL="448056" indent="-384048" algn="justLow" eaLnBrk="1" fontAlgn="auto" hangingPunct="1">
              <a:lnSpc>
                <a:spcPct val="80000"/>
              </a:lnSpc>
              <a:spcAft>
                <a:spcPts val="0"/>
              </a:spcAft>
              <a:buFontTx/>
              <a:buNone/>
              <a:defRPr/>
            </a:pPr>
            <a:r>
              <a:rPr lang="fa-IR" sz="2400" b="1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cs typeface="B Titr" pitchFamily="2" charset="-78"/>
              </a:rPr>
              <a:t>10- جشن ازدواج بدون حضور اعضاي خانواده و يا دوستان</a:t>
            </a:r>
          </a:p>
          <a:p>
            <a:pPr marL="448056" indent="-384048" algn="justLow" eaLnBrk="1" fontAlgn="auto" hangingPunct="1">
              <a:lnSpc>
                <a:spcPct val="80000"/>
              </a:lnSpc>
              <a:spcAft>
                <a:spcPts val="0"/>
              </a:spcAft>
              <a:buFontTx/>
              <a:buNone/>
              <a:defRPr/>
            </a:pPr>
            <a:r>
              <a:rPr lang="fa-IR" sz="2400" b="1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cs typeface="B Titr" pitchFamily="2" charset="-78"/>
              </a:rPr>
              <a:t>11- زن پيش از يا در طول اولين سال ازدواج باردار شده باشد.</a:t>
            </a:r>
          </a:p>
          <a:p>
            <a:pPr marL="448056" indent="-384048" algn="justLow" eaLnBrk="1" fontAlgn="auto" hangingPunct="1">
              <a:lnSpc>
                <a:spcPct val="80000"/>
              </a:lnSpc>
              <a:spcAft>
                <a:spcPts val="0"/>
              </a:spcAft>
              <a:buFontTx/>
              <a:buNone/>
              <a:defRPr/>
            </a:pPr>
            <a:r>
              <a:rPr lang="fa-IR" sz="2400" b="1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cs typeface="B Titr" pitchFamily="2" charset="-78"/>
              </a:rPr>
              <a:t>12- هريك از زوجين دوران كودكي يا نوجواني خود را ، دوران ناخوشايند تلقي مي كنند.</a:t>
            </a:r>
          </a:p>
          <a:p>
            <a:pPr marL="448056" indent="-384048" algn="justLow" eaLnBrk="1" fontAlgn="auto" hangingPunct="1">
              <a:lnSpc>
                <a:spcPct val="80000"/>
              </a:lnSpc>
              <a:spcAft>
                <a:spcPts val="0"/>
              </a:spcAft>
              <a:buFontTx/>
              <a:buNone/>
              <a:defRPr/>
            </a:pPr>
            <a:r>
              <a:rPr lang="fa-IR" sz="2400" b="1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cs typeface="B Titr" pitchFamily="2" charset="-78"/>
              </a:rPr>
              <a:t>13- الگوها در هريك از خانواده هاي زوجين بي ثبات باشد.</a:t>
            </a:r>
          </a:p>
          <a:p>
            <a:pPr marL="448056" indent="-384048" algn="justLow" eaLnBrk="1" fontAlgn="auto" hangingPunct="1">
              <a:lnSpc>
                <a:spcPct val="80000"/>
              </a:lnSpc>
              <a:spcAft>
                <a:spcPts val="0"/>
              </a:spcAft>
              <a:buFontTx/>
              <a:buNone/>
              <a:defRPr/>
            </a:pPr>
            <a:endParaRPr lang="en-US" sz="2400" dirty="0"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  <a:cs typeface="B Titr" pitchFamily="2" charset="-78"/>
            </a:endParaRPr>
          </a:p>
        </p:txBody>
      </p:sp>
      <p:sp>
        <p:nvSpPr>
          <p:cNvPr id="40964" name="Rectangle 12"/>
          <p:cNvSpPr>
            <a:spLocks noChangeArrowheads="1"/>
          </p:cNvSpPr>
          <p:nvPr/>
        </p:nvSpPr>
        <p:spPr bwMode="auto">
          <a:xfrm>
            <a:off x="755650" y="333375"/>
            <a:ext cx="78486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/>
            <a:r>
              <a:rPr lang="fa-IR" sz="3200" b="1" dirty="0">
                <a:solidFill>
                  <a:srgbClr val="FF0000"/>
                </a:solidFill>
                <a:latin typeface="Tahoma" pitchFamily="34" charset="0"/>
                <a:cs typeface="B Titr" pitchFamily="2" charset="-78"/>
              </a:rPr>
              <a:t>* چه عواملي تأثير منفي بر ازدواج مي گذارند؟</a:t>
            </a:r>
            <a:endParaRPr lang="en-US" sz="3200" b="1" dirty="0">
              <a:solidFill>
                <a:srgbClr val="FF0000"/>
              </a:solidFill>
              <a:latin typeface="Tahoma" pitchFamily="34" charset="0"/>
              <a:cs typeface="B Titr" pitchFamily="2" charset="-7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6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576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6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1576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6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1576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6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1576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6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1576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6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" dur="500"/>
                                        <p:tgtEl>
                                          <p:spTgt spid="1576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6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7" dur="500"/>
                                        <p:tgtEl>
                                          <p:spTgt spid="1576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69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2" dur="500"/>
                                        <p:tgtEl>
                                          <p:spTgt spid="15769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69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7" dur="500"/>
                                        <p:tgtEl>
                                          <p:spTgt spid="15769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69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2" dur="500"/>
                                        <p:tgtEl>
                                          <p:spTgt spid="15769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69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7" dur="500"/>
                                        <p:tgtEl>
                                          <p:spTgt spid="15769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69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2" dur="500"/>
                                        <p:tgtEl>
                                          <p:spTgt spid="15769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699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7" dur="500"/>
                                        <p:tgtEl>
                                          <p:spTgt spid="157699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7699" grpId="0" build="p"/>
    </p:bldLst>
  </p:timing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>
              <a:defRPr/>
            </a:pPr>
            <a:r>
              <a:rPr lang="ar-SA" sz="3200" dirty="0">
                <a:solidFill>
                  <a:srgbClr val="FFC000"/>
                </a:solidFill>
                <a:effectLst/>
                <a:cs typeface="B Titr" pitchFamily="2" charset="-78"/>
              </a:rPr>
              <a:t>يك رابطه سالم داراي ويژگي هاي ذيل است:</a:t>
            </a:r>
            <a:br>
              <a:rPr lang="ar-SA" sz="3200" dirty="0">
                <a:solidFill>
                  <a:srgbClr val="FFC000"/>
                </a:solidFill>
                <a:effectLst/>
                <a:cs typeface="B Titr" pitchFamily="2" charset="-78"/>
              </a:rPr>
            </a:br>
            <a:endParaRPr lang="en-US" sz="3200" dirty="0">
              <a:solidFill>
                <a:srgbClr val="FFC000"/>
              </a:solidFill>
              <a:effectLst/>
              <a:cs typeface="B Titr" pitchFamily="2" charset="-78"/>
            </a:endParaRPr>
          </a:p>
        </p:txBody>
      </p:sp>
      <p:sp>
        <p:nvSpPr>
          <p:cNvPr id="419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143000"/>
            <a:ext cx="9144000" cy="5715000"/>
          </a:xfrm>
        </p:spPr>
        <p:txBody>
          <a:bodyPr/>
          <a:lstStyle/>
          <a:p>
            <a:pPr marL="457200" indent="-457200" eaLnBrk="1" hangingPunct="1">
              <a:lnSpc>
                <a:spcPct val="80000"/>
              </a:lnSpc>
              <a:buFontTx/>
              <a:buAutoNum type="arabicPeriod"/>
            </a:pPr>
            <a:r>
              <a:rPr lang="fa-IR" sz="2800" b="1">
                <a:cs typeface="B Zar" pitchFamily="2" charset="-78"/>
              </a:rPr>
              <a:t>داشتن </a:t>
            </a:r>
            <a:r>
              <a:rPr lang="ar-SA" sz="2800" b="1">
                <a:cs typeface="B Zar" pitchFamily="2" charset="-78"/>
              </a:rPr>
              <a:t>احساس خوشايند نسبت به خود و يكديگر.</a:t>
            </a:r>
          </a:p>
          <a:p>
            <a:pPr marL="457200" indent="-457200" eaLnBrk="1" hangingPunct="1">
              <a:lnSpc>
                <a:spcPct val="80000"/>
              </a:lnSpc>
              <a:buFontTx/>
              <a:buAutoNum type="arabicPeriod"/>
            </a:pPr>
            <a:r>
              <a:rPr lang="ar-SA" sz="2800" b="1">
                <a:cs typeface="B Zar" pitchFamily="2" charset="-78"/>
              </a:rPr>
              <a:t>دوستي و رفاقت متقابل </a:t>
            </a:r>
          </a:p>
          <a:p>
            <a:pPr marL="457200" indent="-457200" eaLnBrk="1" hangingPunct="1">
              <a:lnSpc>
                <a:spcPct val="80000"/>
              </a:lnSpc>
              <a:buFontTx/>
              <a:buAutoNum type="arabicPeriod"/>
            </a:pPr>
            <a:r>
              <a:rPr lang="ar-SA" sz="2800" b="1">
                <a:cs typeface="B Zar" pitchFamily="2" charset="-78"/>
              </a:rPr>
              <a:t>رعايت حريم شخصي از سوي دو طرف.</a:t>
            </a:r>
          </a:p>
          <a:p>
            <a:pPr marL="457200" indent="-457200" eaLnBrk="1" hangingPunct="1">
              <a:lnSpc>
                <a:spcPct val="80000"/>
              </a:lnSpc>
              <a:buFontTx/>
              <a:buAutoNum type="arabicPeriod"/>
            </a:pPr>
            <a:r>
              <a:rPr lang="ar-SA" sz="2800" b="1">
                <a:cs typeface="B Zar" pitchFamily="2" charset="-78"/>
              </a:rPr>
              <a:t>پذيرش عقايد يكديگر.</a:t>
            </a:r>
          </a:p>
          <a:p>
            <a:pPr marL="457200" indent="-457200" eaLnBrk="1" hangingPunct="1">
              <a:lnSpc>
                <a:spcPct val="80000"/>
              </a:lnSpc>
              <a:buFontTx/>
              <a:buAutoNum type="arabicPeriod"/>
            </a:pPr>
            <a:r>
              <a:rPr lang="ar-SA" sz="2800" b="1">
                <a:cs typeface="B Zar" pitchFamily="2" charset="-78"/>
              </a:rPr>
              <a:t>نداشتن خواسته ها و تقاضاي غير معقول از همديگر.</a:t>
            </a:r>
          </a:p>
          <a:p>
            <a:pPr marL="457200" indent="-457200" eaLnBrk="1" hangingPunct="1">
              <a:lnSpc>
                <a:spcPct val="80000"/>
              </a:lnSpc>
              <a:buFontTx/>
              <a:buAutoNum type="arabicPeriod"/>
            </a:pPr>
            <a:r>
              <a:rPr lang="ar-SA" sz="2800" b="1">
                <a:cs typeface="B Zar" pitchFamily="2" charset="-78"/>
              </a:rPr>
              <a:t>داشتن سهم برابر از قدرت و کنترل در رابطه .</a:t>
            </a:r>
          </a:p>
          <a:p>
            <a:pPr marL="457200" indent="-457200" eaLnBrk="1" hangingPunct="1">
              <a:lnSpc>
                <a:spcPct val="80000"/>
              </a:lnSpc>
              <a:buFontTx/>
              <a:buAutoNum type="arabicPeriod"/>
            </a:pPr>
            <a:r>
              <a:rPr lang="ar-SA" sz="2800" b="1">
                <a:cs typeface="B Zar" pitchFamily="2" charset="-78"/>
              </a:rPr>
              <a:t>تمايل به مذاکره براي دستيابي به يك راه حل منصفانه در مشاجرات از سوي دو طرف.</a:t>
            </a:r>
          </a:p>
          <a:p>
            <a:pPr marL="457200" indent="-457200" eaLnBrk="1" hangingPunct="1">
              <a:lnSpc>
                <a:spcPct val="80000"/>
              </a:lnSpc>
              <a:buFontTx/>
              <a:buAutoNum type="arabicPeriod"/>
            </a:pPr>
            <a:r>
              <a:rPr lang="ar-SA" sz="2800" b="1">
                <a:cs typeface="B Zar" pitchFamily="2" charset="-78"/>
              </a:rPr>
              <a:t>پذيرفتن مسئوليت اعمال و تصميمات از سوي دو طرف.</a:t>
            </a:r>
          </a:p>
          <a:p>
            <a:pPr marL="457200" indent="-457200" eaLnBrk="1" hangingPunct="1">
              <a:lnSpc>
                <a:spcPct val="80000"/>
              </a:lnSpc>
              <a:buFontTx/>
              <a:buAutoNum type="arabicPeriod"/>
            </a:pPr>
            <a:r>
              <a:rPr lang="ar-SA" sz="2800" b="1">
                <a:cs typeface="B Zar" pitchFamily="2" charset="-78"/>
              </a:rPr>
              <a:t>داشتن احساس امنيت در هنگام بيان حقايق و رك گويي ها.</a:t>
            </a:r>
          </a:p>
          <a:p>
            <a:pPr marL="457200" indent="-457200" eaLnBrk="1" hangingPunct="1">
              <a:lnSpc>
                <a:spcPct val="80000"/>
              </a:lnSpc>
              <a:buFontTx/>
              <a:buAutoNum type="arabicPeriod"/>
            </a:pPr>
            <a:r>
              <a:rPr lang="ar-SA" sz="2800" b="1">
                <a:cs typeface="B Zar" pitchFamily="2" charset="-78"/>
              </a:rPr>
              <a:t>پذيرفتن يكديگر بدون قضاوت و عدم نياز به تغيير دادن يكديگر.</a:t>
            </a:r>
          </a:p>
          <a:p>
            <a:pPr marL="457200" indent="-457200" eaLnBrk="1" hangingPunct="1">
              <a:lnSpc>
                <a:spcPct val="80000"/>
              </a:lnSpc>
              <a:buFontTx/>
              <a:buAutoNum type="arabicPeriod"/>
            </a:pPr>
            <a:r>
              <a:rPr lang="ar-SA" sz="2800" b="1">
                <a:cs typeface="B Zar" pitchFamily="2" charset="-78"/>
              </a:rPr>
              <a:t>وجود آرامش و عدم </a:t>
            </a:r>
            <a:r>
              <a:rPr lang="fa-IR" sz="2800" b="1">
                <a:cs typeface="B Zar" pitchFamily="2" charset="-78"/>
              </a:rPr>
              <a:t>احساس </a:t>
            </a:r>
            <a:r>
              <a:rPr lang="ar-SA" sz="2800" b="1">
                <a:cs typeface="B Zar" pitchFamily="2" charset="-78"/>
              </a:rPr>
              <a:t>تنش و خشم.</a:t>
            </a:r>
          </a:p>
          <a:p>
            <a:pPr marL="457200" indent="-457200" eaLnBrk="1" hangingPunct="1">
              <a:lnSpc>
                <a:spcPct val="80000"/>
              </a:lnSpc>
              <a:buFontTx/>
              <a:buAutoNum type="arabicPeriod"/>
            </a:pPr>
            <a:r>
              <a:rPr lang="ar-SA" sz="2800" b="1">
                <a:cs typeface="B Zar" pitchFamily="2" charset="-78"/>
              </a:rPr>
              <a:t>ايجاد رشد و پيشرفت به همراه لذت و شادابي.</a:t>
            </a:r>
            <a:r>
              <a:rPr lang="ar-SA" sz="2800"/>
              <a:t> </a:t>
            </a:r>
            <a:endParaRPr lang="en-US" sz="2800"/>
          </a:p>
        </p:txBody>
      </p:sp>
    </p:spTree>
  </p:cSld>
  <p:clrMapOvr>
    <a:masterClrMapping/>
  </p:clrMapOvr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mother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71462"/>
            <a:ext cx="9144000" cy="6858000"/>
          </a:xfrm>
          <a:prstGeom prst="rect">
            <a:avLst/>
          </a:prstGeom>
        </p:spPr>
      </p:pic>
      <p:sp>
        <p:nvSpPr>
          <p:cNvPr id="5" name="Rectangle 2"/>
          <p:cNvSpPr txBox="1">
            <a:spLocks noChangeArrowheads="1"/>
          </p:cNvSpPr>
          <p:nvPr/>
        </p:nvSpPr>
        <p:spPr>
          <a:xfrm>
            <a:off x="500034" y="0"/>
            <a:ext cx="8229600" cy="725470"/>
          </a:xfrm>
          <a:prstGeom prst="rect">
            <a:avLst/>
          </a:prstGeom>
        </p:spPr>
        <p:txBody>
          <a:bodyPr vert="horz" lIns="91440" tIns="45720" rIns="91440" bIns="45720" rtlCol="1" anchor="b">
            <a:normAutofit fontScale="60000" lnSpcReduction="20000"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4000" b="0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+mj-lt"/>
                <a:ea typeface="+mj-ea"/>
                <a:cs typeface="B Titr" pitchFamily="2" charset="-78"/>
              </a:rPr>
              <a:t>صرف وقت در برگزاری مراسم ازدواج در قیاس با یادگیری درباره ازدواج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srgbClr val="FFC000"/>
              </a:solidFill>
              <a:effectLst/>
              <a:uLnTx/>
              <a:uFillTx/>
              <a:latin typeface="+mj-lt"/>
              <a:ea typeface="+mj-ea"/>
              <a:cs typeface="B Titr" pitchFamily="2" charset="-78"/>
            </a:endParaRP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>
          <a:xfrm>
            <a:off x="457200" y="3529026"/>
            <a:ext cx="8229600" cy="3328998"/>
          </a:xfrm>
          <a:prstGeom prst="rect">
            <a:avLst/>
          </a:prstGeom>
        </p:spPr>
        <p:txBody>
          <a:bodyPr vert="horz" lIns="91440" tIns="45720" rIns="91440" bIns="45720" rtlCol="1">
            <a:normAutofit lnSpcReduction="10000"/>
          </a:bodyPr>
          <a:lstStyle/>
          <a:p>
            <a:pPr marL="342900" marR="0" lvl="0" indent="-342900" algn="r" defTabSz="914400" rtl="1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fa-IR" sz="32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+mn-lt"/>
                <a:ea typeface="+mn-ea"/>
                <a:cs typeface="B Zar" pitchFamily="2" charset="-78"/>
              </a:rPr>
              <a:t>دیوید اولسون می گوید :</a:t>
            </a:r>
          </a:p>
          <a:p>
            <a:pPr marL="342900" marR="0" lvl="0" indent="-342900" algn="r" defTabSz="914400" rtl="1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fa-IR" sz="32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itchFamily="34" charset="0"/>
                <a:ea typeface="+mn-ea"/>
                <a:cs typeface="B Zar" pitchFamily="2" charset="-78"/>
              </a:rPr>
              <a:t>« آنها( کسانی که اصل ازدواج را نمی دانند)،  انرژی زیادی را برای انتخاب کیک عروسی صرف می کنند . کیکی که توسط مهمانان گرسنه طی چند دقیقه مصرف می شود حال آنکه باید انرژی خود را برای آموختن اصول پویای ازدواج و بالا بردن مهارتهای لازم و برای همسر شدن و پدر یا مادر شدن به کار ببندند و متاسفانه این اشتباه بزرگ جوانان ماست »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+mn-lt"/>
              <a:ea typeface="+mn-ea"/>
              <a:cs typeface="B Zar" pitchFamily="2" charset="-78"/>
            </a:endParaRPr>
          </a:p>
        </p:txBody>
      </p:sp>
    </p:spTree>
  </p:cSld>
  <p:clrMapOvr>
    <a:masterClrMapping/>
  </p:clrMapOvr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082" name="Content Placeholder 4">
            <a:extLst>
              <a:ext uri="{FF2B5EF4-FFF2-40B4-BE49-F238E27FC236}">
                <a16:creationId xmlns:a16="http://schemas.microsoft.com/office/drawing/2014/main" id="{CEE8AAA0-42AC-09E6-F09A-8BE46223B28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15875"/>
            <a:ext cx="8283575" cy="7507288"/>
          </a:xfr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4"/>
          <p:cNvSpPr>
            <a:spLocks noGrp="1" noChangeArrowheads="1"/>
          </p:cNvSpPr>
          <p:nvPr>
            <p:ph type="title"/>
          </p:nvPr>
        </p:nvSpPr>
        <p:spPr>
          <a:xfrm>
            <a:off x="6429388" y="571479"/>
            <a:ext cx="2500330" cy="4000529"/>
          </a:xfrm>
        </p:spPr>
        <p:txBody>
          <a:bodyPr>
            <a:normAutofit fontScale="90000"/>
          </a:bodyPr>
          <a:lstStyle/>
          <a:p>
            <a:r>
              <a:rPr lang="fa-IR" sz="4000" b="1" dirty="0">
                <a:solidFill>
                  <a:srgbClr val="FF0000"/>
                </a:solidFill>
                <a:cs typeface="B Titr" pitchFamily="2" charset="-78"/>
              </a:rPr>
              <a:t>سئوالاتی که هر فرد قبل از ازدواج بایستی از خودش در مورد</a:t>
            </a:r>
            <a:r>
              <a:rPr lang="fa-IR" sz="4000" b="1" dirty="0">
                <a:solidFill>
                  <a:srgbClr val="0033CC"/>
                </a:solidFill>
                <a:cs typeface="B Titr" pitchFamily="2" charset="-78"/>
              </a:rPr>
              <a:t>خودش</a:t>
            </a:r>
            <a:r>
              <a:rPr lang="fa-IR" sz="4000" b="1" dirty="0">
                <a:solidFill>
                  <a:srgbClr val="FF0000"/>
                </a:solidFill>
                <a:cs typeface="B Titr" pitchFamily="2" charset="-78"/>
              </a:rPr>
              <a:t> بپرسد.</a:t>
            </a:r>
            <a:endParaRPr lang="en-US" sz="4000" b="1" dirty="0">
              <a:solidFill>
                <a:srgbClr val="FF0000"/>
              </a:solidFill>
              <a:cs typeface="B Titr" pitchFamily="2" charset="-78"/>
            </a:endParaRPr>
          </a:p>
        </p:txBody>
      </p:sp>
      <p:pic>
        <p:nvPicPr>
          <p:cNvPr id="13315" name="Picture 5" descr="j0230876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6215074" cy="6858000"/>
          </a:xfrm>
        </p:spPr>
      </p:pic>
      <p:sp>
        <p:nvSpPr>
          <p:cNvPr id="4" name="Rectangle 3"/>
          <p:cNvSpPr txBox="1">
            <a:spLocks noChangeArrowheads="1"/>
          </p:cNvSpPr>
          <p:nvPr/>
        </p:nvSpPr>
        <p:spPr>
          <a:xfrm>
            <a:off x="214282" y="214290"/>
            <a:ext cx="5572164" cy="6643710"/>
          </a:xfrm>
          <a:prstGeom prst="rect">
            <a:avLst/>
          </a:prstGeom>
        </p:spPr>
        <p:txBody>
          <a:bodyPr vert="horz" lIns="91440" tIns="45720" rIns="91440" bIns="45720" rtlCol="1">
            <a:noAutofit/>
          </a:bodyPr>
          <a:lstStyle/>
          <a:p>
            <a:pPr marL="342900" marR="0" lvl="0" indent="-342900" algn="r" defTabSz="914400" rtl="1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fa-IR" sz="3200" b="1" i="0" u="none" strike="noStrike" kern="1200" cap="none" spc="0" normalizeH="0" baseline="0" noProof="0" dirty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cs typeface="B Jadid" pitchFamily="2" charset="-78"/>
              </a:rPr>
              <a:t>من چه کسی هستم؟</a:t>
            </a:r>
          </a:p>
          <a:p>
            <a:pPr marL="342900" marR="0" lvl="0" indent="-342900" algn="r" defTabSz="914400" rtl="1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fa-IR" sz="2000" b="1" i="0" u="none" strike="noStrike" kern="1200" cap="none" spc="0" normalizeH="0" baseline="0" noProof="0" dirty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cs typeface="B Jadid" pitchFamily="2" charset="-78"/>
              </a:rPr>
              <a:t>ویژگیهای ظاهری؛ </a:t>
            </a:r>
            <a:r>
              <a:rPr kumimoji="0" lang="fa-IR" sz="2800" b="1" i="0" u="none" strike="noStrike" kern="1200" cap="none" spc="0" normalizeH="0" baseline="0" noProof="0" dirty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+mn-lt"/>
                <a:ea typeface="+mn-ea"/>
                <a:cs typeface="B Nazanin" pitchFamily="2" charset="-78"/>
              </a:rPr>
              <a:t>قد ،وزن، تناسب، رنگ مو،چشم و... کدامند؟ وضع جذابیت و سلامت من چگونه است؟</a:t>
            </a:r>
          </a:p>
          <a:p>
            <a:pPr marL="342900" marR="0" lvl="0" indent="-342900" algn="r" defTabSz="914400" rtl="1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fa-IR" sz="2800" b="1" i="0" u="none" strike="noStrike" kern="1200" cap="none" spc="0" normalizeH="0" baseline="0" noProof="0" dirty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+mn-lt"/>
                <a:ea typeface="+mn-ea"/>
                <a:cs typeface="B Nazanin" pitchFamily="2" charset="-78"/>
              </a:rPr>
              <a:t>تا چه حد از وضع ظاهری ام راضی ام؟ کدام خصوصیات را نمی پسندم؟</a:t>
            </a:r>
          </a:p>
          <a:p>
            <a:pPr marL="342900" marR="0" lvl="0" indent="-342900" algn="r" defTabSz="914400" rtl="1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fa-IR" sz="2800" b="1" i="0" u="none" strike="noStrike" kern="1200" cap="none" spc="0" normalizeH="0" baseline="0" noProof="0" dirty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+mn-lt"/>
                <a:ea typeface="+mn-ea"/>
                <a:cs typeface="B Nazanin" pitchFamily="2" charset="-78"/>
              </a:rPr>
              <a:t>از </a:t>
            </a:r>
            <a:r>
              <a:rPr kumimoji="0" lang="fa-IR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cs typeface="B Jadid" pitchFamily="2" charset="-78"/>
              </a:rPr>
              <a:t>لحاظ شخصیتی ،</a:t>
            </a:r>
            <a:r>
              <a:rPr kumimoji="0" lang="fa-IR" sz="2800" b="1" i="0" u="none" strike="noStrike" kern="1200" cap="none" spc="0" normalizeH="0" baseline="0" noProof="0" dirty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+mn-lt"/>
                <a:ea typeface="+mn-ea"/>
                <a:cs typeface="B Nazanin" pitchFamily="2" charset="-78"/>
              </a:rPr>
              <a:t>چگونه شخصیتی هستم؟ از چه ویژگی های بارز و برجسته ای برخوردارم؟ خصوصیات منفی ام کدام است؟</a:t>
            </a:r>
          </a:p>
          <a:p>
            <a:pPr marL="342900" marR="0" lvl="0" indent="-342900" algn="r" defTabSz="914400" rtl="1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fa-IR" sz="2800" b="1" i="0" u="none" strike="noStrike" kern="1200" cap="none" spc="0" normalizeH="0" baseline="0" noProof="0" dirty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+mn-lt"/>
                <a:ea typeface="+mn-ea"/>
                <a:cs typeface="B Nazanin" pitchFamily="2" charset="-78"/>
              </a:rPr>
              <a:t>از لحاظ </a:t>
            </a:r>
            <a:r>
              <a:rPr kumimoji="0" lang="fa-IR" sz="2400" b="1" i="0" u="none" strike="noStrike" kern="1200" cap="none" spc="0" normalizeH="0" baseline="0" noProof="0" dirty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cs typeface="B Jadid" pitchFamily="2" charset="-78"/>
              </a:rPr>
              <a:t>وضعیت اعتقادی </a:t>
            </a:r>
            <a:r>
              <a:rPr kumimoji="0" lang="fa-IR" sz="2800" b="1" i="0" u="none" strike="noStrike" kern="1200" cap="none" spc="0" normalizeH="0" baseline="0" noProof="0" dirty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+mn-lt"/>
                <a:ea typeface="+mn-ea"/>
                <a:cs typeface="B Nazanin" pitchFamily="2" charset="-78"/>
              </a:rPr>
              <a:t>و و </a:t>
            </a:r>
            <a:r>
              <a:rPr kumimoji="0" lang="fa-IR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cs typeface="B Jadid" pitchFamily="2" charset="-78"/>
              </a:rPr>
              <a:t>اخلاقی</a:t>
            </a:r>
            <a:r>
              <a:rPr kumimoji="0" lang="fa-IR" sz="2800" b="1" i="0" u="none" strike="noStrike" kern="1200" cap="none" spc="0" normalizeH="0" baseline="0" noProof="0" dirty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+mn-lt"/>
                <a:ea typeface="+mn-ea"/>
                <a:cs typeface="B Nazanin" pitchFamily="2" charset="-78"/>
              </a:rPr>
              <a:t> چگونه فردی هستم ؟</a:t>
            </a:r>
          </a:p>
          <a:p>
            <a:pPr marL="342900" marR="0" lvl="0" indent="-342900" algn="r" defTabSz="914400" rtl="1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fa-IR" sz="2800" b="1" i="0" u="none" strike="noStrike" kern="1200" cap="none" spc="0" normalizeH="0" baseline="0" noProof="0" dirty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+mn-lt"/>
                <a:ea typeface="+mn-ea"/>
                <a:cs typeface="B Nazanin" pitchFamily="2" charset="-78"/>
              </a:rPr>
              <a:t>به لحاظ </a:t>
            </a:r>
            <a:r>
              <a:rPr kumimoji="0" lang="fa-IR" sz="2400" b="1" i="0" u="none" strike="noStrike" kern="1200" cap="none" spc="0" normalizeH="0" baseline="0" noProof="0" dirty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cs typeface="B Nasim" pitchFamily="2" charset="-78"/>
              </a:rPr>
              <a:t>عاطفی</a:t>
            </a:r>
            <a:r>
              <a:rPr kumimoji="0" lang="fa-IR" sz="2800" b="1" i="0" u="none" strike="noStrike" kern="1200" cap="none" spc="0" normalizeH="0" baseline="0" noProof="0" dirty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+mn-lt"/>
                <a:ea typeface="+mn-ea"/>
                <a:cs typeface="B Nazanin" pitchFamily="2" charset="-78"/>
              </a:rPr>
              <a:t> و</a:t>
            </a:r>
            <a:r>
              <a:rPr kumimoji="0" lang="fa-IR" sz="2400" b="1" i="0" u="none" strike="noStrike" kern="1200" cap="none" spc="0" normalizeH="0" baseline="0" noProof="0" dirty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cs typeface="B Jadid" pitchFamily="2" charset="-78"/>
              </a:rPr>
              <a:t> هیجانی </a:t>
            </a:r>
            <a:r>
              <a:rPr kumimoji="0" lang="fa-IR" sz="2800" b="1" i="0" u="none" strike="noStrike" kern="1200" cap="none" spc="0" normalizeH="0" baseline="0" noProof="0" dirty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+mn-lt"/>
                <a:ea typeface="+mn-ea"/>
                <a:cs typeface="B Nazanin" pitchFamily="2" charset="-78"/>
              </a:rPr>
              <a:t>چگونه خود را ارزیابی می کنم؟</a:t>
            </a:r>
          </a:p>
          <a:p>
            <a:pPr marL="342900" marR="0" lvl="0" indent="-342900" algn="r" defTabSz="914400" rtl="1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fa-IR" sz="2400" b="1" i="0" u="none" strike="noStrike" kern="1200" cap="none" spc="0" normalizeH="0" baseline="0" noProof="0" dirty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cs typeface="B Nasim" pitchFamily="2" charset="-78"/>
              </a:rPr>
              <a:t>روابط اجتماعی ام </a:t>
            </a:r>
            <a:r>
              <a:rPr kumimoji="0" lang="fa-IR" sz="2800" b="1" i="0" u="none" strike="noStrike" kern="1200" cap="none" spc="0" normalizeH="0" baseline="0" noProof="0" dirty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+mn-lt"/>
                <a:ea typeface="+mn-ea"/>
                <a:cs typeface="B Nazanin" pitchFamily="2" charset="-78"/>
              </a:rPr>
              <a:t>چگونه است؟</a:t>
            </a:r>
          </a:p>
          <a:p>
            <a:pPr marL="342900" marR="0" lvl="0" indent="-342900" algn="r" defTabSz="914400" rtl="1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fa-IR" sz="2800" b="1" i="0" u="none" strike="noStrike" kern="1200" cap="none" spc="0" normalizeH="0" baseline="0" noProof="0" dirty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+mn-lt"/>
                <a:ea typeface="+mn-ea"/>
                <a:cs typeface="B Nazanin" pitchFamily="2" charset="-78"/>
              </a:rPr>
              <a:t> به لحاظ </a:t>
            </a:r>
            <a:r>
              <a:rPr kumimoji="0" lang="fa-IR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cs typeface="B Nasim" pitchFamily="2" charset="-78"/>
              </a:rPr>
              <a:t>ذهنی ، فکری و منطقی </a:t>
            </a:r>
            <a:r>
              <a:rPr kumimoji="0" lang="fa-IR" sz="2800" b="1" i="0" u="none" strike="noStrike" kern="1200" cap="none" spc="0" normalizeH="0" baseline="0" noProof="0" dirty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+mn-lt"/>
                <a:ea typeface="+mn-ea"/>
                <a:cs typeface="B Nazanin" pitchFamily="2" charset="-78"/>
              </a:rPr>
              <a:t>چگونه ام ؟</a:t>
            </a:r>
          </a:p>
          <a:p>
            <a:pPr marL="342900" marR="0" lvl="0" indent="-342900" algn="r" defTabSz="914400" rtl="1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fa-IR" sz="2800" b="1" i="0" u="none" strike="noStrike" kern="1200" cap="none" spc="0" normalizeH="0" baseline="0" noProof="0" dirty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+mn-lt"/>
                <a:ea typeface="+mn-ea"/>
                <a:cs typeface="B Nazanin" pitchFamily="2" charset="-78"/>
              </a:rPr>
              <a:t>چگونه می خواهم باشم؟</a:t>
            </a:r>
          </a:p>
          <a:p>
            <a:pPr marL="342900" marR="0" lvl="0" indent="-342900" algn="r" defTabSz="914400" rtl="1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fa-IR" sz="2800" b="1" i="0" u="none" strike="noStrike" kern="1200" cap="none" spc="0" normalizeH="0" baseline="0" noProof="0" dirty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+mn-lt"/>
                <a:ea typeface="+mn-ea"/>
                <a:cs typeface="B Nazanin" pitchFamily="2" charset="-78"/>
              </a:rPr>
              <a:t>؟</a:t>
            </a:r>
          </a:p>
          <a:p>
            <a:pPr marL="342900" marR="0" lvl="0" indent="-342900" algn="r" defTabSz="914400" rtl="1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B Compset" pitchFamily="2" charset="-78"/>
            </a:endParaRPr>
          </a:p>
        </p:txBody>
      </p:sp>
    </p:spTree>
  </p:cSld>
  <p:clrMapOvr>
    <a:masterClrMapping/>
  </p:clrMapOvr>
  <p:transition/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627" y="1600200"/>
            <a:ext cx="5556745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512" y="0"/>
            <a:ext cx="9180512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Metro</Template>
  <TotalTime>1251</TotalTime>
  <Words>4169</Words>
  <Application>Microsoft Office PowerPoint</Application>
  <PresentationFormat>On-screen Show (4:3)</PresentationFormat>
  <Paragraphs>600</Paragraphs>
  <Slides>91</Slides>
  <Notes>2</Notes>
  <HiddenSlides>0</HiddenSlides>
  <MMClips>0</MMClips>
  <ScaleCrop>false</ScaleCrop>
  <HeadingPairs>
    <vt:vector size="8" baseType="variant">
      <vt:variant>
        <vt:lpstr>Fonts Used</vt:lpstr>
      </vt:variant>
      <vt:variant>
        <vt:i4>12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91</vt:i4>
      </vt:variant>
    </vt:vector>
  </HeadingPairs>
  <TitlesOfParts>
    <vt:vector size="105" baseType="lpstr">
      <vt:lpstr>2  Nazanin</vt:lpstr>
      <vt:lpstr>Akram</vt:lpstr>
      <vt:lpstr>AlMutanabi</vt:lpstr>
      <vt:lpstr>AlMutanabi 2</vt:lpstr>
      <vt:lpstr>Arial</vt:lpstr>
      <vt:lpstr>Arial Black</vt:lpstr>
      <vt:lpstr>B Nazanin</vt:lpstr>
      <vt:lpstr>Calibri</vt:lpstr>
      <vt:lpstr>Comic Sans MS</vt:lpstr>
      <vt:lpstr>Tahoma</vt:lpstr>
      <vt:lpstr>Wingdings</vt:lpstr>
      <vt:lpstr>Wingdings 2</vt:lpstr>
      <vt:lpstr>Office Theme</vt:lpstr>
      <vt:lpstr>Document</vt:lpstr>
      <vt:lpstr>PowerPoint Presentation</vt:lpstr>
      <vt:lpstr>PowerPoint Presentation</vt:lpstr>
      <vt:lpstr>PowerPoint Presentation</vt:lpstr>
      <vt:lpstr>پاسخ ضرورت آموزش پیش ازدواج</vt:lpstr>
      <vt:lpstr>چیستی  ازدواج ؟؟؟</vt:lpstr>
      <vt:lpstr>فواید  و چرایی ازدواج </vt:lpstr>
      <vt:lpstr>PowerPoint Presentation</vt:lpstr>
      <vt:lpstr> چگونگی  ازدواج موفق؟؟؟ </vt:lpstr>
      <vt:lpstr>سئوالاتی که هر فرد قبل از ازدواج بایستی از خودش در موردخودش بپرسد.</vt:lpstr>
      <vt:lpstr>سئوالاتی که هر فرد قبل از ازدواج بایستی ازخودش  در مورد ازدواج  بپرسد.</vt:lpstr>
      <vt:lpstr>سئوالات در مورد ازدواج</vt:lpstr>
      <vt:lpstr>PowerPoint Presentation</vt:lpstr>
      <vt:lpstr>چرا می خواهید ازدواج کنید؟</vt:lpstr>
      <vt:lpstr>ازدواج پاسخی است به نيازها:</vt:lpstr>
      <vt:lpstr>دلايل نادرست ازدواج:</vt:lpstr>
      <vt:lpstr>چگونگي ازدواج موفق :</vt:lpstr>
      <vt:lpstr>فرمول ازدواج مناسب=</vt:lpstr>
      <vt:lpstr>آمادگی اولين شرط برای ازدواج</vt:lpstr>
      <vt:lpstr>فرمول ازدواج</vt:lpstr>
      <vt:lpstr>فرمول ازدواج</vt:lpstr>
      <vt:lpstr>                مراحل ازدواج</vt:lpstr>
      <vt:lpstr>مراحل ازدواج گام به گام:</vt:lpstr>
      <vt:lpstr>جذابیت</vt:lpstr>
      <vt:lpstr>انواع جذابیت:</vt:lpstr>
      <vt:lpstr>ابعاد پسند</vt:lpstr>
      <vt:lpstr>ابعاد جذابیت</vt:lpstr>
      <vt:lpstr>PowerPoint Presentation</vt:lpstr>
      <vt:lpstr>مرحله آشنایی؟؟؟</vt:lpstr>
      <vt:lpstr>اظهار خواستگاری(آشنایی)</vt:lpstr>
      <vt:lpstr>صحت قصد ازدواج</vt:lpstr>
      <vt:lpstr>ویژگیهای دوره آشنایی</vt:lpstr>
      <vt:lpstr>اشتباهات دوران آشنایی</vt:lpstr>
      <vt:lpstr>اشتباهات دوران آشنایی</vt:lpstr>
      <vt:lpstr>اشتباهات دوران آشنایی</vt:lpstr>
      <vt:lpstr>خواستگاری : بیان رسمی تقاضای ازدواج است</vt:lpstr>
      <vt:lpstr>نبايدها در خواستگاري</vt:lpstr>
      <vt:lpstr> سئوالات خواستگاری</vt:lpstr>
      <vt:lpstr> سئوالات خواستگاری</vt:lpstr>
      <vt:lpstr> سئوالات خواستگاری</vt:lpstr>
      <vt:lpstr>نامزدی</vt:lpstr>
      <vt:lpstr>نامزدی یک فرصت، تهدید یا چالش</vt:lpstr>
      <vt:lpstr>ویژگی های دوره نامزدی</vt:lpstr>
      <vt:lpstr>موانع نامزدی</vt:lpstr>
      <vt:lpstr>حریم های نامزدی</vt:lpstr>
      <vt:lpstr>بنظر شما شیوه طرح موضوع نامزدی در میان خانواده ها چگونه می تواندباشد؟</vt:lpstr>
      <vt:lpstr>با توجه به عدم مقبولیت اجتماعی   متاسفانه دوره نامزدی را به بعد از عقد موکول  می کنند.  </vt:lpstr>
      <vt:lpstr>پایان دادن به ارتباط در دوران نامزدی</vt:lpstr>
      <vt:lpstr>نشانه های هشدار</vt:lpstr>
      <vt:lpstr>"کسانی که نباید با آنها ازدواج کرد“)  </vt:lpstr>
      <vt:lpstr>"کسانی که نباید با آنها ازدواج کرد</vt:lpstr>
      <vt:lpstr>دوران عقد:  دوره اي كه با جاري شدن صيغه عقد شروع و با شروع زندگي مشترك پايان مي يابد.</vt:lpstr>
      <vt:lpstr>عقد پيماني سه گانه</vt:lpstr>
      <vt:lpstr>تفاوت دوران عقد با نامزدي</vt:lpstr>
      <vt:lpstr>كاركردهاي دوران عقد</vt:lpstr>
      <vt:lpstr>  زندگی در ازدواج خلاصه نمی شود  اما ازدواج بخش مهمی از زندگی را شامل می شود </vt:lpstr>
      <vt:lpstr>آمادگی های روانی لازم برای ازدواج</vt:lpstr>
      <vt:lpstr>PowerPoint Presentation</vt:lpstr>
      <vt:lpstr>در بررسی های بعمل آمده:</vt:lpstr>
      <vt:lpstr>PowerPoint Presentation</vt:lpstr>
      <vt:lpstr>PowerPoint Presentation</vt:lpstr>
      <vt:lpstr>تناسب سنی</vt:lpstr>
      <vt:lpstr>تناسب شخصیتی مناسب برای ازدواج</vt:lpstr>
      <vt:lpstr>تناسب فکری</vt:lpstr>
      <vt:lpstr>مهارت های بعد از ازدواج</vt:lpstr>
      <vt:lpstr>اصول مهم</vt:lpstr>
      <vt:lpstr>PowerPoint Presentation</vt:lpstr>
      <vt:lpstr>اولویت گذاری ها در زندگی زناشویی </vt:lpstr>
      <vt:lpstr>تصورات نا درست از زندگی زناشویی </vt:lpstr>
      <vt:lpstr>سطح انتظار،باورها و تصورات</vt:lpstr>
      <vt:lpstr>PowerPoint Presentation</vt:lpstr>
      <vt:lpstr>مهارت های ارتباطی</vt:lpstr>
      <vt:lpstr>PowerPoint Presentation</vt:lpstr>
      <vt:lpstr>سبک منفعلانه</vt:lpstr>
      <vt:lpstr>سبک صریح و محترمانه</vt:lpstr>
      <vt:lpstr>مهارت های ارتباطی (ادامه)</vt:lpstr>
      <vt:lpstr>عوامل تخريب كننده گفتگو </vt:lpstr>
      <vt:lpstr>موانع گوش کردن</vt:lpstr>
      <vt:lpstr>موانع گوش کردن </vt:lpstr>
      <vt:lpstr>تحریف  های شناختی</vt:lpstr>
      <vt:lpstr>تحریف های شناختی</vt:lpstr>
      <vt:lpstr>مهارت سازنده</vt:lpstr>
      <vt:lpstr>PowerPoint Presentation</vt:lpstr>
      <vt:lpstr>5. نحوه واکنش به مشکلات و  روش حل مساله</vt:lpstr>
      <vt:lpstr>نحوه واکنش به مشکلات و  روش حل مساله</vt:lpstr>
      <vt:lpstr>آگاهی،شناخت و توجه به نیازهای اساسی</vt:lpstr>
      <vt:lpstr>PowerPoint Presentation</vt:lpstr>
      <vt:lpstr>يك رابطه سالم داراي ويژگي هاي ذيل است: </vt:lpstr>
      <vt:lpstr>PowerPoint Presentation</vt:lpstr>
      <vt:lpstr>PowerPoint Presentation</vt:lpstr>
      <vt:lpstr>PowerPoint Presentation</vt:lpstr>
      <vt:lpstr>PowerPoint Presentation</vt:lpstr>
    </vt:vector>
  </TitlesOfParts>
  <Company>MRT www.Win2Farsi.com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Behbod</dc:creator>
  <cp:lastModifiedBy>Win</cp:lastModifiedBy>
  <cp:revision>136</cp:revision>
  <dcterms:created xsi:type="dcterms:W3CDTF">2012-09-25T22:19:27Z</dcterms:created>
  <dcterms:modified xsi:type="dcterms:W3CDTF">2022-09-06T14:35:06Z</dcterms:modified>
</cp:coreProperties>
</file>