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70" r:id="rId2"/>
    <p:sldId id="751" r:id="rId3"/>
    <p:sldId id="752" r:id="rId4"/>
    <p:sldId id="613" r:id="rId5"/>
    <p:sldId id="608" r:id="rId6"/>
    <p:sldId id="609" r:id="rId7"/>
    <p:sldId id="606" r:id="rId8"/>
    <p:sldId id="641" r:id="rId9"/>
    <p:sldId id="543" r:id="rId10"/>
    <p:sldId id="536" r:id="rId11"/>
    <p:sldId id="537" r:id="rId12"/>
    <p:sldId id="595" r:id="rId13"/>
    <p:sldId id="596" r:id="rId14"/>
    <p:sldId id="628" r:id="rId15"/>
    <p:sldId id="753" r:id="rId16"/>
    <p:sldId id="754" r:id="rId17"/>
    <p:sldId id="755" r:id="rId18"/>
    <p:sldId id="631" r:id="rId19"/>
    <p:sldId id="730" r:id="rId20"/>
    <p:sldId id="632" r:id="rId21"/>
    <p:sldId id="756" r:id="rId22"/>
    <p:sldId id="682" r:id="rId23"/>
    <p:sldId id="731" r:id="rId24"/>
    <p:sldId id="732" r:id="rId25"/>
    <p:sldId id="685" r:id="rId26"/>
    <p:sldId id="733" r:id="rId27"/>
    <p:sldId id="734" r:id="rId28"/>
    <p:sldId id="757" r:id="rId29"/>
    <p:sldId id="686" r:id="rId30"/>
    <p:sldId id="687" r:id="rId31"/>
    <p:sldId id="688" r:id="rId32"/>
    <p:sldId id="689" r:id="rId33"/>
    <p:sldId id="758" r:id="rId34"/>
    <p:sldId id="735" r:id="rId35"/>
    <p:sldId id="736" r:id="rId36"/>
    <p:sldId id="737" r:id="rId37"/>
    <p:sldId id="738" r:id="rId38"/>
    <p:sldId id="759" r:id="rId39"/>
    <p:sldId id="694" r:id="rId40"/>
    <p:sldId id="695" r:id="rId41"/>
    <p:sldId id="763" r:id="rId42"/>
    <p:sldId id="761" r:id="rId43"/>
    <p:sldId id="762" r:id="rId44"/>
    <p:sldId id="760" r:id="rId45"/>
    <p:sldId id="740" r:id="rId46"/>
    <p:sldId id="741" r:id="rId47"/>
    <p:sldId id="742" r:id="rId48"/>
    <p:sldId id="743" r:id="rId49"/>
    <p:sldId id="744" r:id="rId50"/>
    <p:sldId id="745" r:id="rId51"/>
    <p:sldId id="746" r:id="rId52"/>
    <p:sldId id="634" r:id="rId53"/>
    <p:sldId id="764" r:id="rId54"/>
    <p:sldId id="706" r:id="rId55"/>
    <p:sldId id="765" r:id="rId56"/>
    <p:sldId id="766" r:id="rId57"/>
    <p:sldId id="709" r:id="rId58"/>
    <p:sldId id="767" r:id="rId59"/>
    <p:sldId id="768" r:id="rId60"/>
    <p:sldId id="711" r:id="rId61"/>
    <p:sldId id="712" r:id="rId62"/>
    <p:sldId id="713" r:id="rId63"/>
    <p:sldId id="714" r:id="rId64"/>
    <p:sldId id="715" r:id="rId65"/>
    <p:sldId id="635" r:id="rId66"/>
    <p:sldId id="769" r:id="rId67"/>
    <p:sldId id="717" r:id="rId68"/>
    <p:sldId id="749" r:id="rId69"/>
    <p:sldId id="719" r:id="rId70"/>
    <p:sldId id="720" r:id="rId71"/>
    <p:sldId id="722" r:id="rId72"/>
    <p:sldId id="636" r:id="rId73"/>
    <p:sldId id="771" r:id="rId74"/>
    <p:sldId id="773" r:id="rId75"/>
    <p:sldId id="774" r:id="rId76"/>
    <p:sldId id="775" r:id="rId77"/>
    <p:sldId id="526" r:id="rId7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D80E"/>
    <a:srgbClr val="7CC20A"/>
    <a:srgbClr val="8CDB0B"/>
    <a:srgbClr val="80C80A"/>
    <a:srgbClr val="BAD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8" autoAdjust="0"/>
    <p:restoredTop sz="94660"/>
  </p:normalViewPr>
  <p:slideViewPr>
    <p:cSldViewPr>
      <p:cViewPr varScale="1">
        <p:scale>
          <a:sx n="75" d="100"/>
          <a:sy n="75" d="100"/>
        </p:scale>
        <p:origin x="9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0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C37BA-4DAD-44DB-AB0A-DEEA8CB841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21417-ADC2-4C71-82F2-E100446DA04B}">
      <dgm:prSet phldrT="[Text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3200" b="1" dirty="0" smtClean="0">
              <a:cs typeface="B Mitra" panose="00000400000000000000" pitchFamily="2" charset="-78"/>
            </a:rPr>
            <a:t>رهبری</a:t>
          </a:r>
          <a:endParaRPr lang="en-US" sz="3200" b="1" dirty="0">
            <a:cs typeface="B Mitra" panose="00000400000000000000" pitchFamily="2" charset="-78"/>
          </a:endParaRPr>
        </a:p>
      </dgm:t>
    </dgm:pt>
    <dgm:pt modelId="{88E89D87-9D21-4644-B7EE-75A4CA7DE982}" type="parTrans" cxnId="{62CB2301-656D-407A-81CE-1DF4184B92C6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B8EEF8F5-2054-4A6E-B325-5F3AAAF41F21}" type="sibTrans" cxnId="{62CB2301-656D-407A-81CE-1DF4184B92C6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99A8FDE2-7F60-4357-BF32-30502C95139B}" type="asst">
      <dgm:prSet phldrT="[Text]" custT="1"/>
      <dgm:spPr>
        <a:solidFill>
          <a:srgbClr val="FF9900"/>
        </a:solidFill>
      </dgm:spPr>
      <dgm:t>
        <a:bodyPr/>
        <a:lstStyle/>
        <a:p>
          <a:pPr rtl="1"/>
          <a:r>
            <a:rPr lang="fa-IR" sz="3200" b="1" dirty="0" smtClean="0">
              <a:cs typeface="B Mitra" panose="00000400000000000000" pitchFamily="2" charset="-78"/>
            </a:rPr>
            <a:t>پاسخگویی</a:t>
          </a:r>
          <a:endParaRPr lang="en-US" sz="3200" b="1" dirty="0">
            <a:cs typeface="B Mitra" panose="00000400000000000000" pitchFamily="2" charset="-78"/>
          </a:endParaRPr>
        </a:p>
      </dgm:t>
    </dgm:pt>
    <dgm:pt modelId="{08F44CA9-E378-4C01-8EAD-FBD676570BD6}" type="parTrans" cxnId="{345FB17C-0F87-45E0-8C4C-97CD342A178A}">
      <dgm:prSet/>
      <dgm:spPr/>
      <dgm:t>
        <a:bodyPr/>
        <a:lstStyle/>
        <a:p>
          <a:pPr rtl="1"/>
          <a:endParaRPr lang="en-US" b="1">
            <a:cs typeface="B Mitra" panose="00000400000000000000" pitchFamily="2" charset="-78"/>
          </a:endParaRPr>
        </a:p>
      </dgm:t>
    </dgm:pt>
    <dgm:pt modelId="{CA98A6D3-D0C6-4031-8635-9A733C677D94}" type="sibTrans" cxnId="{345FB17C-0F87-45E0-8C4C-97CD342A178A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4B8D6DBE-59FF-4385-ADD9-1606545F06C9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fa-IR" sz="3200" b="1" dirty="0" smtClean="0">
              <a:cs typeface="B Mitra" panose="00000400000000000000" pitchFamily="2" charset="-78"/>
            </a:rPr>
            <a:t>تعیین جهت گیری های راهبردی</a:t>
          </a:r>
          <a:endParaRPr lang="en-US" sz="3200" b="1" dirty="0">
            <a:cs typeface="B Mitra" panose="00000400000000000000" pitchFamily="2" charset="-78"/>
          </a:endParaRPr>
        </a:p>
      </dgm:t>
    </dgm:pt>
    <dgm:pt modelId="{D4EC1CBD-90C1-430B-BBA7-08F1FF48C671}" type="parTrans" cxnId="{75F3716E-D19F-4438-B857-D1C0B7B2A99C}">
      <dgm:prSet/>
      <dgm:spPr/>
      <dgm:t>
        <a:bodyPr/>
        <a:lstStyle/>
        <a:p>
          <a:pPr rtl="1"/>
          <a:endParaRPr lang="en-US" b="1">
            <a:cs typeface="B Mitra" panose="00000400000000000000" pitchFamily="2" charset="-78"/>
          </a:endParaRPr>
        </a:p>
      </dgm:t>
    </dgm:pt>
    <dgm:pt modelId="{393B419E-3632-4F3A-94FF-BCD7328544A5}" type="sibTrans" cxnId="{75F3716E-D19F-4438-B857-D1C0B7B2A99C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325F1079-3A48-4F02-9B27-7A8D6D13D237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3200" b="1" dirty="0" err="1" smtClean="0">
              <a:cs typeface="B Mitra" panose="00000400000000000000" pitchFamily="2" charset="-78"/>
            </a:rPr>
            <a:t>ايجاد</a:t>
          </a:r>
          <a:r>
            <a:rPr lang="fa-IR" sz="3200" b="1" dirty="0" smtClean="0">
              <a:cs typeface="B Mitra" panose="00000400000000000000" pitchFamily="2" charset="-78"/>
            </a:rPr>
            <a:t> </a:t>
          </a:r>
          <a:r>
            <a:rPr lang="fa-IR" sz="3200" b="1" dirty="0" err="1" smtClean="0">
              <a:cs typeface="B Mitra" panose="00000400000000000000" pitchFamily="2" charset="-78"/>
            </a:rPr>
            <a:t>انگيزه</a:t>
          </a:r>
          <a:r>
            <a:rPr lang="fa-IR" sz="3200" b="1" dirty="0" smtClean="0">
              <a:cs typeface="B Mitra" panose="00000400000000000000" pitchFamily="2" charset="-78"/>
            </a:rPr>
            <a:t> و </a:t>
          </a:r>
          <a:r>
            <a:rPr lang="fa-IR" sz="3200" b="1" dirty="0" err="1" smtClean="0">
              <a:cs typeface="B Mitra" panose="00000400000000000000" pitchFamily="2" charset="-78"/>
            </a:rPr>
            <a:t>مشاركت</a:t>
          </a:r>
          <a:r>
            <a:rPr lang="fa-IR" sz="3200" b="1" dirty="0" smtClean="0">
              <a:cs typeface="B Mitra" panose="00000400000000000000" pitchFamily="2" charset="-78"/>
            </a:rPr>
            <a:t> </a:t>
          </a:r>
          <a:r>
            <a:rPr lang="fa-IR" sz="3200" b="1" dirty="0" err="1" smtClean="0">
              <a:cs typeface="B Mitra" panose="00000400000000000000" pitchFamily="2" charset="-78"/>
            </a:rPr>
            <a:t>كاركنان</a:t>
          </a:r>
          <a:endParaRPr lang="en-US" sz="3200" b="1" dirty="0">
            <a:cs typeface="B Mitra" panose="00000400000000000000" pitchFamily="2" charset="-78"/>
          </a:endParaRPr>
        </a:p>
      </dgm:t>
    </dgm:pt>
    <dgm:pt modelId="{FB5487BD-F8EB-4C24-A28F-0FC174568F27}" type="parTrans" cxnId="{8ED23D71-1D2F-430D-82D4-58009F3EC09F}">
      <dgm:prSet/>
      <dgm:spPr/>
      <dgm:t>
        <a:bodyPr/>
        <a:lstStyle/>
        <a:p>
          <a:pPr rtl="1"/>
          <a:endParaRPr lang="en-US" b="1">
            <a:cs typeface="B Mitra" panose="00000400000000000000" pitchFamily="2" charset="-78"/>
          </a:endParaRPr>
        </a:p>
      </dgm:t>
    </dgm:pt>
    <dgm:pt modelId="{C8BD2D69-9122-4EAF-9437-8D9736EA05F0}" type="sibTrans" cxnId="{8ED23D71-1D2F-430D-82D4-58009F3EC09F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D597D267-963A-4E16-8D94-F435749A6282}">
      <dgm:prSet phldrT="[Text]" custT="1"/>
      <dgm:spPr>
        <a:solidFill>
          <a:srgbClr val="66CCFF"/>
        </a:solidFill>
      </dgm:spPr>
      <dgm:t>
        <a:bodyPr/>
        <a:lstStyle/>
        <a:p>
          <a:pPr rtl="1"/>
          <a:r>
            <a:rPr lang="fa-IR" sz="3200" b="1" dirty="0" smtClean="0">
              <a:cs typeface="B Mitra" panose="00000400000000000000" pitchFamily="2" charset="-78"/>
            </a:rPr>
            <a:t>ترویج بهبود</a:t>
          </a:r>
          <a:endParaRPr lang="en-US" sz="3200" b="1" dirty="0">
            <a:cs typeface="B Mitra" panose="00000400000000000000" pitchFamily="2" charset="-78"/>
          </a:endParaRPr>
        </a:p>
      </dgm:t>
    </dgm:pt>
    <dgm:pt modelId="{2F6477A4-5AF2-456A-88D6-3F2FEF41ABBF}" type="parTrans" cxnId="{BB68178D-2924-40FC-ACA9-B6CE453BB749}">
      <dgm:prSet/>
      <dgm:spPr/>
      <dgm:t>
        <a:bodyPr/>
        <a:lstStyle/>
        <a:p>
          <a:pPr rtl="1"/>
          <a:endParaRPr lang="en-US" b="1">
            <a:cs typeface="B Mitra" panose="00000400000000000000" pitchFamily="2" charset="-78"/>
          </a:endParaRPr>
        </a:p>
      </dgm:t>
    </dgm:pt>
    <dgm:pt modelId="{5D69B806-DE8A-4158-9807-2D523C9EF880}" type="sibTrans" cxnId="{BB68178D-2924-40FC-ACA9-B6CE453BB749}">
      <dgm:prSet/>
      <dgm:spPr/>
      <dgm:t>
        <a:bodyPr/>
        <a:lstStyle/>
        <a:p>
          <a:endParaRPr lang="en-US" b="1">
            <a:cs typeface="B Mitra" panose="00000400000000000000" pitchFamily="2" charset="-78"/>
          </a:endParaRPr>
        </a:p>
      </dgm:t>
    </dgm:pt>
    <dgm:pt modelId="{6C257606-721B-4177-B6D7-D2C2913BF9EA}" type="asst">
      <dgm:prSet custT="1"/>
      <dgm:spPr/>
      <dgm:t>
        <a:bodyPr/>
        <a:lstStyle/>
        <a:p>
          <a:pPr rtl="1"/>
          <a:r>
            <a:rPr lang="fa-IR" sz="3200" b="1" dirty="0" err="1" smtClean="0">
              <a:cs typeface="B Mitra" panose="00000400000000000000" pitchFamily="2" charset="-78"/>
            </a:rPr>
            <a:t>تامين</a:t>
          </a:r>
          <a:r>
            <a:rPr lang="fa-IR" sz="3200" b="1" dirty="0" smtClean="0">
              <a:cs typeface="B Mitra" panose="00000400000000000000" pitchFamily="2" charset="-78"/>
            </a:rPr>
            <a:t> منابع</a:t>
          </a:r>
          <a:endParaRPr lang="en-US" sz="3200" dirty="0"/>
        </a:p>
      </dgm:t>
    </dgm:pt>
    <dgm:pt modelId="{79CEA6FD-C338-4911-821A-B2DD4C4C79CD}" type="parTrans" cxnId="{97965A77-FA87-40FC-8EA7-88AF55373146}">
      <dgm:prSet/>
      <dgm:spPr/>
      <dgm:t>
        <a:bodyPr/>
        <a:lstStyle/>
        <a:p>
          <a:pPr rtl="1"/>
          <a:endParaRPr lang="en-US" b="1">
            <a:cs typeface="B Mitra" panose="00000400000000000000" pitchFamily="2" charset="-78"/>
          </a:endParaRPr>
        </a:p>
      </dgm:t>
    </dgm:pt>
    <dgm:pt modelId="{365F0E80-FED8-4D43-BC3D-62D3544C6CCC}" type="sibTrans" cxnId="{97965A77-FA87-40FC-8EA7-88AF55373146}">
      <dgm:prSet/>
      <dgm:spPr/>
      <dgm:t>
        <a:bodyPr/>
        <a:lstStyle/>
        <a:p>
          <a:endParaRPr lang="en-US"/>
        </a:p>
      </dgm:t>
    </dgm:pt>
    <dgm:pt modelId="{DBC2079C-A2B4-4F1F-AD71-7D1D581D5615}" type="pres">
      <dgm:prSet presAssocID="{03AC37BA-4DAD-44DB-AB0A-DEEA8CB841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2DEA2C-6033-4945-B707-F164A2EE0BCC}" type="pres">
      <dgm:prSet presAssocID="{58E21417-ADC2-4C71-82F2-E100446DA04B}" presName="hierRoot1" presStyleCnt="0">
        <dgm:presLayoutVars>
          <dgm:hierBranch val="init"/>
        </dgm:presLayoutVars>
      </dgm:prSet>
      <dgm:spPr/>
    </dgm:pt>
    <dgm:pt modelId="{30072595-274B-4F4F-9596-A6A9B48F7C62}" type="pres">
      <dgm:prSet presAssocID="{58E21417-ADC2-4C71-82F2-E100446DA04B}" presName="rootComposite1" presStyleCnt="0"/>
      <dgm:spPr/>
    </dgm:pt>
    <dgm:pt modelId="{D79DB171-F79E-43A1-A1A4-6C6C97E425EB}" type="pres">
      <dgm:prSet presAssocID="{58E21417-ADC2-4C71-82F2-E100446DA0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A4DADA-9AB7-42E2-A651-73672B177FAA}" type="pres">
      <dgm:prSet presAssocID="{58E21417-ADC2-4C71-82F2-E100446DA0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37A863-4A7F-4536-8E99-54BD7266AD8D}" type="pres">
      <dgm:prSet presAssocID="{58E21417-ADC2-4C71-82F2-E100446DA04B}" presName="hierChild2" presStyleCnt="0"/>
      <dgm:spPr/>
    </dgm:pt>
    <dgm:pt modelId="{1A0552BB-E014-405F-8791-9A4953E8957C}" type="pres">
      <dgm:prSet presAssocID="{D4EC1CBD-90C1-430B-BBA7-08F1FF48C671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7F3BFC-06F3-421B-B37D-EE65AE811C71}" type="pres">
      <dgm:prSet presAssocID="{4B8D6DBE-59FF-4385-ADD9-1606545F06C9}" presName="hierRoot2" presStyleCnt="0">
        <dgm:presLayoutVars>
          <dgm:hierBranch val="init"/>
        </dgm:presLayoutVars>
      </dgm:prSet>
      <dgm:spPr/>
    </dgm:pt>
    <dgm:pt modelId="{8C6FF40B-9B30-47BA-A7C4-0219D9CD32C7}" type="pres">
      <dgm:prSet presAssocID="{4B8D6DBE-59FF-4385-ADD9-1606545F06C9}" presName="rootComposite" presStyleCnt="0"/>
      <dgm:spPr/>
    </dgm:pt>
    <dgm:pt modelId="{53528F36-C2B7-449A-B888-C53040D0C173}" type="pres">
      <dgm:prSet presAssocID="{4B8D6DBE-59FF-4385-ADD9-1606545F06C9}" presName="rootText" presStyleLbl="node2" presStyleIdx="0" presStyleCnt="3" custScaleY="138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EE3332-0B2E-476C-B0D2-FD456E0FDB00}" type="pres">
      <dgm:prSet presAssocID="{4B8D6DBE-59FF-4385-ADD9-1606545F06C9}" presName="rootConnector" presStyleLbl="node2" presStyleIdx="0" presStyleCnt="3"/>
      <dgm:spPr/>
      <dgm:t>
        <a:bodyPr/>
        <a:lstStyle/>
        <a:p>
          <a:endParaRPr lang="en-US"/>
        </a:p>
      </dgm:t>
    </dgm:pt>
    <dgm:pt modelId="{BD16C5A3-978C-4BB2-BF6A-68309C91B7D2}" type="pres">
      <dgm:prSet presAssocID="{4B8D6DBE-59FF-4385-ADD9-1606545F06C9}" presName="hierChild4" presStyleCnt="0"/>
      <dgm:spPr/>
    </dgm:pt>
    <dgm:pt modelId="{AA313BBC-0935-4297-8C9B-B3652C7BF878}" type="pres">
      <dgm:prSet presAssocID="{4B8D6DBE-59FF-4385-ADD9-1606545F06C9}" presName="hierChild5" presStyleCnt="0"/>
      <dgm:spPr/>
    </dgm:pt>
    <dgm:pt modelId="{E066CEDA-0AA8-4ED3-88F8-D8A70F644871}" type="pres">
      <dgm:prSet presAssocID="{FB5487BD-F8EB-4C24-A28F-0FC174568F2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951A0F80-26F2-496E-AAEA-B45A04EC0598}" type="pres">
      <dgm:prSet presAssocID="{325F1079-3A48-4F02-9B27-7A8D6D13D237}" presName="hierRoot2" presStyleCnt="0">
        <dgm:presLayoutVars>
          <dgm:hierBranch val="init"/>
        </dgm:presLayoutVars>
      </dgm:prSet>
      <dgm:spPr/>
    </dgm:pt>
    <dgm:pt modelId="{66D08C3C-FB5F-4359-B44A-67375760F564}" type="pres">
      <dgm:prSet presAssocID="{325F1079-3A48-4F02-9B27-7A8D6D13D237}" presName="rootComposite" presStyleCnt="0"/>
      <dgm:spPr/>
    </dgm:pt>
    <dgm:pt modelId="{3C5CCC97-F4E6-4588-9120-E8B3F517C794}" type="pres">
      <dgm:prSet presAssocID="{325F1079-3A48-4F02-9B27-7A8D6D13D237}" presName="rootText" presStyleLbl="node2" presStyleIdx="1" presStyleCnt="3" custScaleY="140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3DCA7-CAFA-4259-98BA-57EFBC53C986}" type="pres">
      <dgm:prSet presAssocID="{325F1079-3A48-4F02-9B27-7A8D6D13D237}" presName="rootConnector" presStyleLbl="node2" presStyleIdx="1" presStyleCnt="3"/>
      <dgm:spPr/>
      <dgm:t>
        <a:bodyPr/>
        <a:lstStyle/>
        <a:p>
          <a:endParaRPr lang="en-US"/>
        </a:p>
      </dgm:t>
    </dgm:pt>
    <dgm:pt modelId="{1B9C492C-EB4C-4CA7-8AFF-5A9439759C50}" type="pres">
      <dgm:prSet presAssocID="{325F1079-3A48-4F02-9B27-7A8D6D13D237}" presName="hierChild4" presStyleCnt="0"/>
      <dgm:spPr/>
    </dgm:pt>
    <dgm:pt modelId="{C5A2B3EE-3C14-45EB-AB8D-27A29B0AE1A9}" type="pres">
      <dgm:prSet presAssocID="{325F1079-3A48-4F02-9B27-7A8D6D13D237}" presName="hierChild5" presStyleCnt="0"/>
      <dgm:spPr/>
    </dgm:pt>
    <dgm:pt modelId="{9A70D48B-A953-47D0-97C7-6BCEC949718D}" type="pres">
      <dgm:prSet presAssocID="{2F6477A4-5AF2-456A-88D6-3F2FEF41AB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0187D9CA-4500-4666-AA1E-27598F075711}" type="pres">
      <dgm:prSet presAssocID="{D597D267-963A-4E16-8D94-F435749A6282}" presName="hierRoot2" presStyleCnt="0">
        <dgm:presLayoutVars>
          <dgm:hierBranch val="init"/>
        </dgm:presLayoutVars>
      </dgm:prSet>
      <dgm:spPr/>
    </dgm:pt>
    <dgm:pt modelId="{02002CB2-B4EC-4B06-9342-E82901DF7B35}" type="pres">
      <dgm:prSet presAssocID="{D597D267-963A-4E16-8D94-F435749A6282}" presName="rootComposite" presStyleCnt="0"/>
      <dgm:spPr/>
    </dgm:pt>
    <dgm:pt modelId="{22B329EE-0A55-41AF-9BD1-4175E429C587}" type="pres">
      <dgm:prSet presAssocID="{D597D267-963A-4E16-8D94-F435749A6282}" presName="rootText" presStyleLbl="node2" presStyleIdx="2" presStyleCnt="3" custScaleY="136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B1D50-A1D8-479C-806E-34B70CACE5F7}" type="pres">
      <dgm:prSet presAssocID="{D597D267-963A-4E16-8D94-F435749A6282}" presName="rootConnector" presStyleLbl="node2" presStyleIdx="2" presStyleCnt="3"/>
      <dgm:spPr/>
      <dgm:t>
        <a:bodyPr/>
        <a:lstStyle/>
        <a:p>
          <a:endParaRPr lang="en-US"/>
        </a:p>
      </dgm:t>
    </dgm:pt>
    <dgm:pt modelId="{7D826DD0-F6F5-40DD-8BB7-EBEF7A9D453D}" type="pres">
      <dgm:prSet presAssocID="{D597D267-963A-4E16-8D94-F435749A6282}" presName="hierChild4" presStyleCnt="0"/>
      <dgm:spPr/>
    </dgm:pt>
    <dgm:pt modelId="{E729CD08-39ED-4A3E-AAB9-B357035E709C}" type="pres">
      <dgm:prSet presAssocID="{D597D267-963A-4E16-8D94-F435749A6282}" presName="hierChild5" presStyleCnt="0"/>
      <dgm:spPr/>
    </dgm:pt>
    <dgm:pt modelId="{FE8FEB00-0819-4E88-B1E4-27C00C4D25C6}" type="pres">
      <dgm:prSet presAssocID="{58E21417-ADC2-4C71-82F2-E100446DA04B}" presName="hierChild3" presStyleCnt="0"/>
      <dgm:spPr/>
    </dgm:pt>
    <dgm:pt modelId="{0D1F5501-5135-4899-BB50-179EC442271B}" type="pres">
      <dgm:prSet presAssocID="{08F44CA9-E378-4C01-8EAD-FBD676570BD6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4254B2CA-CF73-4C6F-B179-09BBD6F5AD5B}" type="pres">
      <dgm:prSet presAssocID="{99A8FDE2-7F60-4357-BF32-30502C95139B}" presName="hierRoot3" presStyleCnt="0">
        <dgm:presLayoutVars>
          <dgm:hierBranch val="init"/>
        </dgm:presLayoutVars>
      </dgm:prSet>
      <dgm:spPr/>
    </dgm:pt>
    <dgm:pt modelId="{89D2218E-A3AB-4895-B082-BCE95C7801AA}" type="pres">
      <dgm:prSet presAssocID="{99A8FDE2-7F60-4357-BF32-30502C95139B}" presName="rootComposite3" presStyleCnt="0"/>
      <dgm:spPr/>
    </dgm:pt>
    <dgm:pt modelId="{779FF60A-D3CF-4602-8BE4-7626E722A8B7}" type="pres">
      <dgm:prSet presAssocID="{99A8FDE2-7F60-4357-BF32-30502C95139B}" presName="rootText3" presStyleLbl="asst1" presStyleIdx="0" presStyleCnt="2" custScaleX="113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CC88A-55B7-4176-B60C-E36E0AD2707A}" type="pres">
      <dgm:prSet presAssocID="{99A8FDE2-7F60-4357-BF32-30502C95139B}" presName="rootConnector3" presStyleLbl="asst1" presStyleIdx="0" presStyleCnt="2"/>
      <dgm:spPr/>
      <dgm:t>
        <a:bodyPr/>
        <a:lstStyle/>
        <a:p>
          <a:endParaRPr lang="en-US"/>
        </a:p>
      </dgm:t>
    </dgm:pt>
    <dgm:pt modelId="{0DB7CE61-8477-4249-B716-E3818C836C0C}" type="pres">
      <dgm:prSet presAssocID="{99A8FDE2-7F60-4357-BF32-30502C95139B}" presName="hierChild6" presStyleCnt="0"/>
      <dgm:spPr/>
    </dgm:pt>
    <dgm:pt modelId="{675623A8-4888-4954-8B11-1BEB82110ABF}" type="pres">
      <dgm:prSet presAssocID="{99A8FDE2-7F60-4357-BF32-30502C95139B}" presName="hierChild7" presStyleCnt="0"/>
      <dgm:spPr/>
    </dgm:pt>
    <dgm:pt modelId="{7AD37A62-987F-4D8C-940E-1CF9DF3CBE2E}" type="pres">
      <dgm:prSet presAssocID="{79CEA6FD-C338-4911-821A-B2DD4C4C79CD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E7A3A5B8-3D08-4FFE-B918-9F5120FCDE9C}" type="pres">
      <dgm:prSet presAssocID="{6C257606-721B-4177-B6D7-D2C2913BF9EA}" presName="hierRoot3" presStyleCnt="0">
        <dgm:presLayoutVars>
          <dgm:hierBranch val="init"/>
        </dgm:presLayoutVars>
      </dgm:prSet>
      <dgm:spPr/>
    </dgm:pt>
    <dgm:pt modelId="{FE844D90-E9ED-4ED8-82E6-E8979DB71FD7}" type="pres">
      <dgm:prSet presAssocID="{6C257606-721B-4177-B6D7-D2C2913BF9EA}" presName="rootComposite3" presStyleCnt="0"/>
      <dgm:spPr/>
    </dgm:pt>
    <dgm:pt modelId="{6376F0DF-2AF1-430A-AA03-A25F878F2391}" type="pres">
      <dgm:prSet presAssocID="{6C257606-721B-4177-B6D7-D2C2913BF9EA}" presName="rootText3" presStyleLbl="asst1" presStyleIdx="1" presStyleCnt="2" custScaleX="113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69285A-6A4C-488F-9EB5-E373F9C6279E}" type="pres">
      <dgm:prSet presAssocID="{6C257606-721B-4177-B6D7-D2C2913BF9EA}" presName="rootConnector3" presStyleLbl="asst1" presStyleIdx="1" presStyleCnt="2"/>
      <dgm:spPr/>
      <dgm:t>
        <a:bodyPr/>
        <a:lstStyle/>
        <a:p>
          <a:endParaRPr lang="en-US"/>
        </a:p>
      </dgm:t>
    </dgm:pt>
    <dgm:pt modelId="{01022070-7812-49FF-B88E-8960AA10B52B}" type="pres">
      <dgm:prSet presAssocID="{6C257606-721B-4177-B6D7-D2C2913BF9EA}" presName="hierChild6" presStyleCnt="0"/>
      <dgm:spPr/>
    </dgm:pt>
    <dgm:pt modelId="{0613BADE-2815-4A9B-971A-0362E313A548}" type="pres">
      <dgm:prSet presAssocID="{6C257606-721B-4177-B6D7-D2C2913BF9EA}" presName="hierChild7" presStyleCnt="0"/>
      <dgm:spPr/>
    </dgm:pt>
  </dgm:ptLst>
  <dgm:cxnLst>
    <dgm:cxn modelId="{345FB17C-0F87-45E0-8C4C-97CD342A178A}" srcId="{58E21417-ADC2-4C71-82F2-E100446DA04B}" destId="{99A8FDE2-7F60-4357-BF32-30502C95139B}" srcOrd="0" destOrd="0" parTransId="{08F44CA9-E378-4C01-8EAD-FBD676570BD6}" sibTransId="{CA98A6D3-D0C6-4031-8635-9A733C677D94}"/>
    <dgm:cxn modelId="{2785A616-661F-455D-A618-E783B8E738C7}" type="presOf" srcId="{D597D267-963A-4E16-8D94-F435749A6282}" destId="{22B329EE-0A55-41AF-9BD1-4175E429C587}" srcOrd="0" destOrd="0" presId="urn:microsoft.com/office/officeart/2005/8/layout/orgChart1"/>
    <dgm:cxn modelId="{40F39874-AB30-47C1-841C-00198A18095C}" type="presOf" srcId="{79CEA6FD-C338-4911-821A-B2DD4C4C79CD}" destId="{7AD37A62-987F-4D8C-940E-1CF9DF3CBE2E}" srcOrd="0" destOrd="0" presId="urn:microsoft.com/office/officeart/2005/8/layout/orgChart1"/>
    <dgm:cxn modelId="{7EA037F3-CFF1-418E-9BBF-45A7F888CA8C}" type="presOf" srcId="{325F1079-3A48-4F02-9B27-7A8D6D13D237}" destId="{3C5CCC97-F4E6-4588-9120-E8B3F517C794}" srcOrd="0" destOrd="0" presId="urn:microsoft.com/office/officeart/2005/8/layout/orgChart1"/>
    <dgm:cxn modelId="{3DF2000D-10BB-4514-9DF3-8858F46755C8}" type="presOf" srcId="{08F44CA9-E378-4C01-8EAD-FBD676570BD6}" destId="{0D1F5501-5135-4899-BB50-179EC442271B}" srcOrd="0" destOrd="0" presId="urn:microsoft.com/office/officeart/2005/8/layout/orgChart1"/>
    <dgm:cxn modelId="{15E50163-91E0-40A8-8158-D0EB12DC1CDF}" type="presOf" srcId="{58E21417-ADC2-4C71-82F2-E100446DA04B}" destId="{D79DB171-F79E-43A1-A1A4-6C6C97E425EB}" srcOrd="0" destOrd="0" presId="urn:microsoft.com/office/officeart/2005/8/layout/orgChart1"/>
    <dgm:cxn modelId="{75F3716E-D19F-4438-B857-D1C0B7B2A99C}" srcId="{58E21417-ADC2-4C71-82F2-E100446DA04B}" destId="{4B8D6DBE-59FF-4385-ADD9-1606545F06C9}" srcOrd="2" destOrd="0" parTransId="{D4EC1CBD-90C1-430B-BBA7-08F1FF48C671}" sibTransId="{393B419E-3632-4F3A-94FF-BCD7328544A5}"/>
    <dgm:cxn modelId="{272A8D1A-0704-4608-A9B6-E6C4974BF2EE}" type="presOf" srcId="{325F1079-3A48-4F02-9B27-7A8D6D13D237}" destId="{5A33DCA7-CAFA-4259-98BA-57EFBC53C986}" srcOrd="1" destOrd="0" presId="urn:microsoft.com/office/officeart/2005/8/layout/orgChart1"/>
    <dgm:cxn modelId="{2DC1BACB-8C96-472C-B1DF-A807934619B7}" type="presOf" srcId="{99A8FDE2-7F60-4357-BF32-30502C95139B}" destId="{8F0CC88A-55B7-4176-B60C-E36E0AD2707A}" srcOrd="1" destOrd="0" presId="urn:microsoft.com/office/officeart/2005/8/layout/orgChart1"/>
    <dgm:cxn modelId="{BEE58C42-E443-4143-9DF0-34C331185C4F}" type="presOf" srcId="{4B8D6DBE-59FF-4385-ADD9-1606545F06C9}" destId="{53528F36-C2B7-449A-B888-C53040D0C173}" srcOrd="0" destOrd="0" presId="urn:microsoft.com/office/officeart/2005/8/layout/orgChart1"/>
    <dgm:cxn modelId="{BB68178D-2924-40FC-ACA9-B6CE453BB749}" srcId="{58E21417-ADC2-4C71-82F2-E100446DA04B}" destId="{D597D267-963A-4E16-8D94-F435749A6282}" srcOrd="4" destOrd="0" parTransId="{2F6477A4-5AF2-456A-88D6-3F2FEF41ABBF}" sibTransId="{5D69B806-DE8A-4158-9807-2D523C9EF880}"/>
    <dgm:cxn modelId="{A9F18782-7C5D-4C50-A50A-C7B41474CBD3}" type="presOf" srcId="{2F6477A4-5AF2-456A-88D6-3F2FEF41ABBF}" destId="{9A70D48B-A953-47D0-97C7-6BCEC949718D}" srcOrd="0" destOrd="0" presId="urn:microsoft.com/office/officeart/2005/8/layout/orgChart1"/>
    <dgm:cxn modelId="{7E763A80-A3F6-4914-9BC1-3D7197454D48}" type="presOf" srcId="{58E21417-ADC2-4C71-82F2-E100446DA04B}" destId="{ECA4DADA-9AB7-42E2-A651-73672B177FAA}" srcOrd="1" destOrd="0" presId="urn:microsoft.com/office/officeart/2005/8/layout/orgChart1"/>
    <dgm:cxn modelId="{06EAE600-F201-4812-9119-CE66E79949F4}" type="presOf" srcId="{D4EC1CBD-90C1-430B-BBA7-08F1FF48C671}" destId="{1A0552BB-E014-405F-8791-9A4953E8957C}" srcOrd="0" destOrd="0" presId="urn:microsoft.com/office/officeart/2005/8/layout/orgChart1"/>
    <dgm:cxn modelId="{8ED23D71-1D2F-430D-82D4-58009F3EC09F}" srcId="{58E21417-ADC2-4C71-82F2-E100446DA04B}" destId="{325F1079-3A48-4F02-9B27-7A8D6D13D237}" srcOrd="3" destOrd="0" parTransId="{FB5487BD-F8EB-4C24-A28F-0FC174568F27}" sibTransId="{C8BD2D69-9122-4EAF-9437-8D9736EA05F0}"/>
    <dgm:cxn modelId="{BFD8055D-EB8F-43FA-BA68-8AF7B03D943F}" type="presOf" srcId="{D597D267-963A-4E16-8D94-F435749A6282}" destId="{C3AB1D50-A1D8-479C-806E-34B70CACE5F7}" srcOrd="1" destOrd="0" presId="urn:microsoft.com/office/officeart/2005/8/layout/orgChart1"/>
    <dgm:cxn modelId="{0F040DE1-906B-46AA-AAAC-9C59C50D5B00}" type="presOf" srcId="{99A8FDE2-7F60-4357-BF32-30502C95139B}" destId="{779FF60A-D3CF-4602-8BE4-7626E722A8B7}" srcOrd="0" destOrd="0" presId="urn:microsoft.com/office/officeart/2005/8/layout/orgChart1"/>
    <dgm:cxn modelId="{422F6BE4-0A12-4D36-BB9C-42F0CD558010}" type="presOf" srcId="{4B8D6DBE-59FF-4385-ADD9-1606545F06C9}" destId="{5DEE3332-0B2E-476C-B0D2-FD456E0FDB00}" srcOrd="1" destOrd="0" presId="urn:microsoft.com/office/officeart/2005/8/layout/orgChart1"/>
    <dgm:cxn modelId="{62CB2301-656D-407A-81CE-1DF4184B92C6}" srcId="{03AC37BA-4DAD-44DB-AB0A-DEEA8CB841E5}" destId="{58E21417-ADC2-4C71-82F2-E100446DA04B}" srcOrd="0" destOrd="0" parTransId="{88E89D87-9D21-4644-B7EE-75A4CA7DE982}" sibTransId="{B8EEF8F5-2054-4A6E-B325-5F3AAAF41F21}"/>
    <dgm:cxn modelId="{077C0F86-24C4-4A0A-9FA8-A600C6ED2E6C}" type="presOf" srcId="{6C257606-721B-4177-B6D7-D2C2913BF9EA}" destId="{EE69285A-6A4C-488F-9EB5-E373F9C6279E}" srcOrd="1" destOrd="0" presId="urn:microsoft.com/office/officeart/2005/8/layout/orgChart1"/>
    <dgm:cxn modelId="{F7A3985A-9B7F-4C52-8645-FE5666189B5F}" type="presOf" srcId="{03AC37BA-4DAD-44DB-AB0A-DEEA8CB841E5}" destId="{DBC2079C-A2B4-4F1F-AD71-7D1D581D5615}" srcOrd="0" destOrd="0" presId="urn:microsoft.com/office/officeart/2005/8/layout/orgChart1"/>
    <dgm:cxn modelId="{97965A77-FA87-40FC-8EA7-88AF55373146}" srcId="{58E21417-ADC2-4C71-82F2-E100446DA04B}" destId="{6C257606-721B-4177-B6D7-D2C2913BF9EA}" srcOrd="1" destOrd="0" parTransId="{79CEA6FD-C338-4911-821A-B2DD4C4C79CD}" sibTransId="{365F0E80-FED8-4D43-BC3D-62D3544C6CCC}"/>
    <dgm:cxn modelId="{D8C8325C-6CAA-4AEE-8B0B-0053A365D0DC}" type="presOf" srcId="{FB5487BD-F8EB-4C24-A28F-0FC174568F27}" destId="{E066CEDA-0AA8-4ED3-88F8-D8A70F644871}" srcOrd="0" destOrd="0" presId="urn:microsoft.com/office/officeart/2005/8/layout/orgChart1"/>
    <dgm:cxn modelId="{75A2E0C2-2642-4EAF-BF98-940D195C7652}" type="presOf" srcId="{6C257606-721B-4177-B6D7-D2C2913BF9EA}" destId="{6376F0DF-2AF1-430A-AA03-A25F878F2391}" srcOrd="0" destOrd="0" presId="urn:microsoft.com/office/officeart/2005/8/layout/orgChart1"/>
    <dgm:cxn modelId="{4161BCFA-183B-4A01-B7D0-8E4294C4ED15}" type="presParOf" srcId="{DBC2079C-A2B4-4F1F-AD71-7D1D581D5615}" destId="{B42DEA2C-6033-4945-B707-F164A2EE0BCC}" srcOrd="0" destOrd="0" presId="urn:microsoft.com/office/officeart/2005/8/layout/orgChart1"/>
    <dgm:cxn modelId="{9A3E95F0-CAF6-44C3-9244-6BE14CE8BE39}" type="presParOf" srcId="{B42DEA2C-6033-4945-B707-F164A2EE0BCC}" destId="{30072595-274B-4F4F-9596-A6A9B48F7C62}" srcOrd="0" destOrd="0" presId="urn:microsoft.com/office/officeart/2005/8/layout/orgChart1"/>
    <dgm:cxn modelId="{645D73A5-4E68-4BD8-AB55-CFF16C4F36F0}" type="presParOf" srcId="{30072595-274B-4F4F-9596-A6A9B48F7C62}" destId="{D79DB171-F79E-43A1-A1A4-6C6C97E425EB}" srcOrd="0" destOrd="0" presId="urn:microsoft.com/office/officeart/2005/8/layout/orgChart1"/>
    <dgm:cxn modelId="{B2CA9CF2-0AB5-46DB-BDD8-882842CB763E}" type="presParOf" srcId="{30072595-274B-4F4F-9596-A6A9B48F7C62}" destId="{ECA4DADA-9AB7-42E2-A651-73672B177FAA}" srcOrd="1" destOrd="0" presId="urn:microsoft.com/office/officeart/2005/8/layout/orgChart1"/>
    <dgm:cxn modelId="{8F97B4A3-F0F9-43B7-9769-100C32E33E77}" type="presParOf" srcId="{B42DEA2C-6033-4945-B707-F164A2EE0BCC}" destId="{4237A863-4A7F-4536-8E99-54BD7266AD8D}" srcOrd="1" destOrd="0" presId="urn:microsoft.com/office/officeart/2005/8/layout/orgChart1"/>
    <dgm:cxn modelId="{573A2C42-A643-4A82-9B28-46E104DCC789}" type="presParOf" srcId="{4237A863-4A7F-4536-8E99-54BD7266AD8D}" destId="{1A0552BB-E014-405F-8791-9A4953E8957C}" srcOrd="0" destOrd="0" presId="urn:microsoft.com/office/officeart/2005/8/layout/orgChart1"/>
    <dgm:cxn modelId="{75520D86-C945-40BD-B9DB-B9E53373F087}" type="presParOf" srcId="{4237A863-4A7F-4536-8E99-54BD7266AD8D}" destId="{9D7F3BFC-06F3-421B-B37D-EE65AE811C71}" srcOrd="1" destOrd="0" presId="urn:microsoft.com/office/officeart/2005/8/layout/orgChart1"/>
    <dgm:cxn modelId="{460C556D-6FC2-4EAD-866E-D5215C0C6FC5}" type="presParOf" srcId="{9D7F3BFC-06F3-421B-B37D-EE65AE811C71}" destId="{8C6FF40B-9B30-47BA-A7C4-0219D9CD32C7}" srcOrd="0" destOrd="0" presId="urn:microsoft.com/office/officeart/2005/8/layout/orgChart1"/>
    <dgm:cxn modelId="{64094987-6124-4242-9FC8-26338D64D12F}" type="presParOf" srcId="{8C6FF40B-9B30-47BA-A7C4-0219D9CD32C7}" destId="{53528F36-C2B7-449A-B888-C53040D0C173}" srcOrd="0" destOrd="0" presId="urn:microsoft.com/office/officeart/2005/8/layout/orgChart1"/>
    <dgm:cxn modelId="{FD2ED832-6ED0-4948-9CDF-DD27A787F5E7}" type="presParOf" srcId="{8C6FF40B-9B30-47BA-A7C4-0219D9CD32C7}" destId="{5DEE3332-0B2E-476C-B0D2-FD456E0FDB00}" srcOrd="1" destOrd="0" presId="urn:microsoft.com/office/officeart/2005/8/layout/orgChart1"/>
    <dgm:cxn modelId="{BBDA3E86-12C4-4E59-A94D-D5AFF222A10D}" type="presParOf" srcId="{9D7F3BFC-06F3-421B-B37D-EE65AE811C71}" destId="{BD16C5A3-978C-4BB2-BF6A-68309C91B7D2}" srcOrd="1" destOrd="0" presId="urn:microsoft.com/office/officeart/2005/8/layout/orgChart1"/>
    <dgm:cxn modelId="{18BE7DA5-8334-4B80-A716-CE179F81B8BD}" type="presParOf" srcId="{9D7F3BFC-06F3-421B-B37D-EE65AE811C71}" destId="{AA313BBC-0935-4297-8C9B-B3652C7BF878}" srcOrd="2" destOrd="0" presId="urn:microsoft.com/office/officeart/2005/8/layout/orgChart1"/>
    <dgm:cxn modelId="{428AFC16-E114-469A-8AEE-359CA11B0EC9}" type="presParOf" srcId="{4237A863-4A7F-4536-8E99-54BD7266AD8D}" destId="{E066CEDA-0AA8-4ED3-88F8-D8A70F644871}" srcOrd="2" destOrd="0" presId="urn:microsoft.com/office/officeart/2005/8/layout/orgChart1"/>
    <dgm:cxn modelId="{456E1D4A-525B-4F7B-BE97-E9177B0AF62E}" type="presParOf" srcId="{4237A863-4A7F-4536-8E99-54BD7266AD8D}" destId="{951A0F80-26F2-496E-AAEA-B45A04EC0598}" srcOrd="3" destOrd="0" presId="urn:microsoft.com/office/officeart/2005/8/layout/orgChart1"/>
    <dgm:cxn modelId="{9EA1C41F-8468-4BCD-8F54-79A6B80AEE1E}" type="presParOf" srcId="{951A0F80-26F2-496E-AAEA-B45A04EC0598}" destId="{66D08C3C-FB5F-4359-B44A-67375760F564}" srcOrd="0" destOrd="0" presId="urn:microsoft.com/office/officeart/2005/8/layout/orgChart1"/>
    <dgm:cxn modelId="{6CD3D591-C768-441F-9F7D-AE071FD9E199}" type="presParOf" srcId="{66D08C3C-FB5F-4359-B44A-67375760F564}" destId="{3C5CCC97-F4E6-4588-9120-E8B3F517C794}" srcOrd="0" destOrd="0" presId="urn:microsoft.com/office/officeart/2005/8/layout/orgChart1"/>
    <dgm:cxn modelId="{B8673422-B61A-4384-BD81-A2EB8FCF87EC}" type="presParOf" srcId="{66D08C3C-FB5F-4359-B44A-67375760F564}" destId="{5A33DCA7-CAFA-4259-98BA-57EFBC53C986}" srcOrd="1" destOrd="0" presId="urn:microsoft.com/office/officeart/2005/8/layout/orgChart1"/>
    <dgm:cxn modelId="{BF610D5E-9CF0-4F24-BEDB-6ED6C4800715}" type="presParOf" srcId="{951A0F80-26F2-496E-AAEA-B45A04EC0598}" destId="{1B9C492C-EB4C-4CA7-8AFF-5A9439759C50}" srcOrd="1" destOrd="0" presId="urn:microsoft.com/office/officeart/2005/8/layout/orgChart1"/>
    <dgm:cxn modelId="{2F25E6F8-AB24-4246-9630-376E08FB79E0}" type="presParOf" srcId="{951A0F80-26F2-496E-AAEA-B45A04EC0598}" destId="{C5A2B3EE-3C14-45EB-AB8D-27A29B0AE1A9}" srcOrd="2" destOrd="0" presId="urn:microsoft.com/office/officeart/2005/8/layout/orgChart1"/>
    <dgm:cxn modelId="{06273FAB-0B13-469A-8B21-DFDF314BF066}" type="presParOf" srcId="{4237A863-4A7F-4536-8E99-54BD7266AD8D}" destId="{9A70D48B-A953-47D0-97C7-6BCEC949718D}" srcOrd="4" destOrd="0" presId="urn:microsoft.com/office/officeart/2005/8/layout/orgChart1"/>
    <dgm:cxn modelId="{99CEB349-4C7F-42E9-83E2-951F4508A3FF}" type="presParOf" srcId="{4237A863-4A7F-4536-8E99-54BD7266AD8D}" destId="{0187D9CA-4500-4666-AA1E-27598F075711}" srcOrd="5" destOrd="0" presId="urn:microsoft.com/office/officeart/2005/8/layout/orgChart1"/>
    <dgm:cxn modelId="{41FED97B-338A-460E-9DD1-CDF77879AFFF}" type="presParOf" srcId="{0187D9CA-4500-4666-AA1E-27598F075711}" destId="{02002CB2-B4EC-4B06-9342-E82901DF7B35}" srcOrd="0" destOrd="0" presId="urn:microsoft.com/office/officeart/2005/8/layout/orgChart1"/>
    <dgm:cxn modelId="{34C674A4-4279-44F7-A7C5-BE3E214E7B7B}" type="presParOf" srcId="{02002CB2-B4EC-4B06-9342-E82901DF7B35}" destId="{22B329EE-0A55-41AF-9BD1-4175E429C587}" srcOrd="0" destOrd="0" presId="urn:microsoft.com/office/officeart/2005/8/layout/orgChart1"/>
    <dgm:cxn modelId="{56E93740-391B-430B-9293-661C4B8E6529}" type="presParOf" srcId="{02002CB2-B4EC-4B06-9342-E82901DF7B35}" destId="{C3AB1D50-A1D8-479C-806E-34B70CACE5F7}" srcOrd="1" destOrd="0" presId="urn:microsoft.com/office/officeart/2005/8/layout/orgChart1"/>
    <dgm:cxn modelId="{5B4040FD-8026-40DE-86E3-91A4E6A2FDC9}" type="presParOf" srcId="{0187D9CA-4500-4666-AA1E-27598F075711}" destId="{7D826DD0-F6F5-40DD-8BB7-EBEF7A9D453D}" srcOrd="1" destOrd="0" presId="urn:microsoft.com/office/officeart/2005/8/layout/orgChart1"/>
    <dgm:cxn modelId="{DFF2FF32-0795-4EE2-87ED-C06CF6471322}" type="presParOf" srcId="{0187D9CA-4500-4666-AA1E-27598F075711}" destId="{E729CD08-39ED-4A3E-AAB9-B357035E709C}" srcOrd="2" destOrd="0" presId="urn:microsoft.com/office/officeart/2005/8/layout/orgChart1"/>
    <dgm:cxn modelId="{EE37356B-E862-48BE-ACD2-EF70162078ED}" type="presParOf" srcId="{B42DEA2C-6033-4945-B707-F164A2EE0BCC}" destId="{FE8FEB00-0819-4E88-B1E4-27C00C4D25C6}" srcOrd="2" destOrd="0" presId="urn:microsoft.com/office/officeart/2005/8/layout/orgChart1"/>
    <dgm:cxn modelId="{EA1F4202-518D-45F7-8804-8AFA9A947D72}" type="presParOf" srcId="{FE8FEB00-0819-4E88-B1E4-27C00C4D25C6}" destId="{0D1F5501-5135-4899-BB50-179EC442271B}" srcOrd="0" destOrd="0" presId="urn:microsoft.com/office/officeart/2005/8/layout/orgChart1"/>
    <dgm:cxn modelId="{43720409-0D1A-42BE-865C-63BA53653933}" type="presParOf" srcId="{FE8FEB00-0819-4E88-B1E4-27C00C4D25C6}" destId="{4254B2CA-CF73-4C6F-B179-09BBD6F5AD5B}" srcOrd="1" destOrd="0" presId="urn:microsoft.com/office/officeart/2005/8/layout/orgChart1"/>
    <dgm:cxn modelId="{ABA4F70F-979A-4C0B-9E78-19E2D036FC1F}" type="presParOf" srcId="{4254B2CA-CF73-4C6F-B179-09BBD6F5AD5B}" destId="{89D2218E-A3AB-4895-B082-BCE95C7801AA}" srcOrd="0" destOrd="0" presId="urn:microsoft.com/office/officeart/2005/8/layout/orgChart1"/>
    <dgm:cxn modelId="{AFD8F1BE-C686-43E7-B78A-FBE24030429B}" type="presParOf" srcId="{89D2218E-A3AB-4895-B082-BCE95C7801AA}" destId="{779FF60A-D3CF-4602-8BE4-7626E722A8B7}" srcOrd="0" destOrd="0" presId="urn:microsoft.com/office/officeart/2005/8/layout/orgChart1"/>
    <dgm:cxn modelId="{3BA82661-4C87-481C-97BB-B1E61880CEB9}" type="presParOf" srcId="{89D2218E-A3AB-4895-B082-BCE95C7801AA}" destId="{8F0CC88A-55B7-4176-B60C-E36E0AD2707A}" srcOrd="1" destOrd="0" presId="urn:microsoft.com/office/officeart/2005/8/layout/orgChart1"/>
    <dgm:cxn modelId="{2592BB9E-EA4F-4996-A420-105FF4D96E9F}" type="presParOf" srcId="{4254B2CA-CF73-4C6F-B179-09BBD6F5AD5B}" destId="{0DB7CE61-8477-4249-B716-E3818C836C0C}" srcOrd="1" destOrd="0" presId="urn:microsoft.com/office/officeart/2005/8/layout/orgChart1"/>
    <dgm:cxn modelId="{FD14CE85-357D-4367-9D1F-70994A329DE4}" type="presParOf" srcId="{4254B2CA-CF73-4C6F-B179-09BBD6F5AD5B}" destId="{675623A8-4888-4954-8B11-1BEB82110ABF}" srcOrd="2" destOrd="0" presId="urn:microsoft.com/office/officeart/2005/8/layout/orgChart1"/>
    <dgm:cxn modelId="{DA676B83-9CCC-43E4-A4A4-CCB00CB7C079}" type="presParOf" srcId="{FE8FEB00-0819-4E88-B1E4-27C00C4D25C6}" destId="{7AD37A62-987F-4D8C-940E-1CF9DF3CBE2E}" srcOrd="2" destOrd="0" presId="urn:microsoft.com/office/officeart/2005/8/layout/orgChart1"/>
    <dgm:cxn modelId="{4B56D6AA-9AEB-4A8B-8551-2F14634D748C}" type="presParOf" srcId="{FE8FEB00-0819-4E88-B1E4-27C00C4D25C6}" destId="{E7A3A5B8-3D08-4FFE-B918-9F5120FCDE9C}" srcOrd="3" destOrd="0" presId="urn:microsoft.com/office/officeart/2005/8/layout/orgChart1"/>
    <dgm:cxn modelId="{9152E4B0-3009-4098-BFA6-6BBEEC2DF909}" type="presParOf" srcId="{E7A3A5B8-3D08-4FFE-B918-9F5120FCDE9C}" destId="{FE844D90-E9ED-4ED8-82E6-E8979DB71FD7}" srcOrd="0" destOrd="0" presId="urn:microsoft.com/office/officeart/2005/8/layout/orgChart1"/>
    <dgm:cxn modelId="{E992A98B-0A5A-4FE3-AC32-ABB8E1F26343}" type="presParOf" srcId="{FE844D90-E9ED-4ED8-82E6-E8979DB71FD7}" destId="{6376F0DF-2AF1-430A-AA03-A25F878F2391}" srcOrd="0" destOrd="0" presId="urn:microsoft.com/office/officeart/2005/8/layout/orgChart1"/>
    <dgm:cxn modelId="{D91EF2D1-DF7F-4B41-8696-CD3C5ECB9A71}" type="presParOf" srcId="{FE844D90-E9ED-4ED8-82E6-E8979DB71FD7}" destId="{EE69285A-6A4C-488F-9EB5-E373F9C6279E}" srcOrd="1" destOrd="0" presId="urn:microsoft.com/office/officeart/2005/8/layout/orgChart1"/>
    <dgm:cxn modelId="{7B61E599-C650-49B1-ACCE-1EAE9F5C193F}" type="presParOf" srcId="{E7A3A5B8-3D08-4FFE-B918-9F5120FCDE9C}" destId="{01022070-7812-49FF-B88E-8960AA10B52B}" srcOrd="1" destOrd="0" presId="urn:microsoft.com/office/officeart/2005/8/layout/orgChart1"/>
    <dgm:cxn modelId="{14A8427B-5FB3-46FF-9B2E-B69DFE7E260D}" type="presParOf" srcId="{E7A3A5B8-3D08-4FFE-B918-9F5120FCDE9C}" destId="{0613BADE-2815-4A9B-971A-0362E313A5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93CB2-3E50-49F2-B4E9-6DDE477AABB5}" type="doc">
      <dgm:prSet loTypeId="urn:microsoft.com/office/officeart/2005/8/layout/cycle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7D997E6-BD95-4D9C-8CBF-58500B9A677A}">
      <dgm:prSet phldrT="[Text]" custT="1"/>
      <dgm:spPr/>
      <dgm:t>
        <a:bodyPr/>
        <a:lstStyle/>
        <a:p>
          <a:pPr rtl="1"/>
          <a:r>
            <a:rPr lang="fa-IR" sz="1400" b="1" dirty="0" smtClean="0"/>
            <a:t>۵ - 1 کلیات</a:t>
          </a:r>
          <a:endParaRPr lang="en-US" sz="1400" b="1" dirty="0"/>
        </a:p>
      </dgm:t>
    </dgm:pt>
    <dgm:pt modelId="{259F676E-110D-48C5-8FD2-196A8DD08124}" type="parTrans" cxnId="{F5CA6A48-D329-4039-91A5-ADA606003C1B}">
      <dgm:prSet/>
      <dgm:spPr/>
      <dgm:t>
        <a:bodyPr/>
        <a:lstStyle/>
        <a:p>
          <a:endParaRPr lang="en-US"/>
        </a:p>
      </dgm:t>
    </dgm:pt>
    <dgm:pt modelId="{E8429B98-1A6B-4078-90D2-A48F3EB2FD2B}" type="sibTrans" cxnId="{F5CA6A48-D329-4039-91A5-ADA606003C1B}">
      <dgm:prSet/>
      <dgm:spPr/>
      <dgm:t>
        <a:bodyPr/>
        <a:lstStyle/>
        <a:p>
          <a:endParaRPr lang="en-US" sz="2000" b="1"/>
        </a:p>
      </dgm:t>
    </dgm:pt>
    <dgm:pt modelId="{04AEE3BD-EF5D-4092-935A-EC4E6C04F873}">
      <dgm:prSet phldrT="[Text]" custT="1"/>
      <dgm:spPr/>
      <dgm:t>
        <a:bodyPr/>
        <a:lstStyle/>
        <a:p>
          <a:pPr rtl="1"/>
          <a:r>
            <a:rPr lang="fa-IR" sz="1400" b="1" smtClean="0"/>
            <a:t>5- 2 یکپارچگی</a:t>
          </a:r>
          <a:endParaRPr lang="en-US" sz="1400" b="1" smtClean="0"/>
        </a:p>
        <a:p>
          <a:r>
            <a:rPr lang="fa-IR" sz="1400" b="1" smtClean="0"/>
            <a:t>سرمایه</a:t>
          </a:r>
          <a:endParaRPr lang="en-US" sz="1400" b="1" dirty="0"/>
        </a:p>
      </dgm:t>
    </dgm:pt>
    <dgm:pt modelId="{A75C89B1-C826-4560-8506-59436DA3FBA6}" type="parTrans" cxnId="{3ABFEC6F-5099-4CB9-B0B9-F63521F70246}">
      <dgm:prSet/>
      <dgm:spPr/>
      <dgm:t>
        <a:bodyPr/>
        <a:lstStyle/>
        <a:p>
          <a:endParaRPr lang="en-US"/>
        </a:p>
      </dgm:t>
    </dgm:pt>
    <dgm:pt modelId="{F6264E46-8AB8-402C-A4B9-8AD312EF6636}" type="sibTrans" cxnId="{3ABFEC6F-5099-4CB9-B0B9-F63521F70246}">
      <dgm:prSet/>
      <dgm:spPr/>
      <dgm:t>
        <a:bodyPr/>
        <a:lstStyle/>
        <a:p>
          <a:endParaRPr lang="en-US" sz="2000" b="1"/>
        </a:p>
      </dgm:t>
    </dgm:pt>
    <dgm:pt modelId="{A509356A-600B-4F95-B641-E185ECCD258A}">
      <dgm:prSet phldrT="[Text]" custT="1"/>
      <dgm:spPr/>
      <dgm:t>
        <a:bodyPr/>
        <a:lstStyle/>
        <a:p>
          <a:pPr rtl="1"/>
          <a:r>
            <a:rPr lang="fa-IR" sz="1400" b="1" smtClean="0"/>
            <a:t>5- 3 روش های</a:t>
          </a:r>
          <a:endParaRPr lang="en-US" sz="1400" b="1" smtClean="0"/>
        </a:p>
        <a:p>
          <a:pPr rtl="1"/>
          <a:r>
            <a:rPr lang="fa-IR" sz="1400" b="1" smtClean="0"/>
            <a:t>اجرایی</a:t>
          </a:r>
          <a:endParaRPr lang="en-US" sz="1400" b="1" dirty="0"/>
        </a:p>
      </dgm:t>
    </dgm:pt>
    <dgm:pt modelId="{0337F778-5A4A-4063-889A-CC8C6C9549ED}" type="parTrans" cxnId="{2DC75C58-A960-40F7-93E7-AE6C543E3A15}">
      <dgm:prSet/>
      <dgm:spPr/>
      <dgm:t>
        <a:bodyPr/>
        <a:lstStyle/>
        <a:p>
          <a:endParaRPr lang="en-US"/>
        </a:p>
      </dgm:t>
    </dgm:pt>
    <dgm:pt modelId="{268ED741-51D0-4BBA-BCE5-7B02CD7FDC8B}" type="sibTrans" cxnId="{2DC75C58-A960-40F7-93E7-AE6C543E3A15}">
      <dgm:prSet/>
      <dgm:spPr/>
      <dgm:t>
        <a:bodyPr/>
        <a:lstStyle/>
        <a:p>
          <a:endParaRPr lang="en-US" sz="2000" b="1"/>
        </a:p>
      </dgm:t>
    </dgm:pt>
    <dgm:pt modelId="{B0732D8C-93E5-4ABA-A609-7F1E53B8338B}">
      <dgm:prSet phldrT="[Text]" custT="1"/>
      <dgm:spPr/>
      <dgm:t>
        <a:bodyPr/>
        <a:lstStyle/>
        <a:p>
          <a:pPr rtl="1"/>
          <a:r>
            <a:rPr lang="fa-IR" sz="1400" b="1" smtClean="0"/>
            <a:t>5- 4 مدیریت</a:t>
          </a:r>
          <a:endParaRPr lang="en-US" sz="1400" b="1" smtClean="0"/>
        </a:p>
        <a:p>
          <a:pPr rtl="1"/>
          <a:r>
            <a:rPr lang="fa-IR" sz="1400" b="1" smtClean="0"/>
            <a:t>تغییر</a:t>
          </a:r>
          <a:endParaRPr lang="en-US" sz="1400" b="1" dirty="0"/>
        </a:p>
      </dgm:t>
    </dgm:pt>
    <dgm:pt modelId="{8E842746-616A-4581-9053-CB806C527F6A}" type="parTrans" cxnId="{95CB733E-1C5B-48B0-9AA4-19224F064F51}">
      <dgm:prSet/>
      <dgm:spPr/>
      <dgm:t>
        <a:bodyPr/>
        <a:lstStyle/>
        <a:p>
          <a:endParaRPr lang="en-US"/>
        </a:p>
      </dgm:t>
    </dgm:pt>
    <dgm:pt modelId="{985C8A68-D31E-4E36-929F-265354637438}" type="sibTrans" cxnId="{95CB733E-1C5B-48B0-9AA4-19224F064F51}">
      <dgm:prSet/>
      <dgm:spPr/>
      <dgm:t>
        <a:bodyPr/>
        <a:lstStyle/>
        <a:p>
          <a:endParaRPr lang="en-US" sz="2000" b="1"/>
        </a:p>
      </dgm:t>
    </dgm:pt>
    <dgm:pt modelId="{E6F4A24D-8A2D-4388-8C4A-C4F39CBFCE37}">
      <dgm:prSet phldrT="[Text]" custT="1"/>
      <dgm:spPr/>
      <dgm:t>
        <a:bodyPr/>
        <a:lstStyle/>
        <a:p>
          <a:pPr rtl="1"/>
          <a:r>
            <a:rPr lang="fa-IR" sz="1400" b="1" smtClean="0"/>
            <a:t>۵ - ۵ طرح ریزی</a:t>
          </a:r>
          <a:endParaRPr lang="en-US" sz="1400" b="1" smtClean="0"/>
        </a:p>
        <a:p>
          <a:pPr rtl="1"/>
          <a:r>
            <a:rPr lang="fa-IR" sz="1400" b="1" smtClean="0"/>
            <a:t>شرایط اضطراری</a:t>
          </a:r>
          <a:endParaRPr lang="en-US" sz="1400" b="1" dirty="0"/>
        </a:p>
      </dgm:t>
    </dgm:pt>
    <dgm:pt modelId="{D98323CA-F3DA-435D-B2C4-F0E6CCA4E531}" type="parTrans" cxnId="{8E11C00B-2391-4316-8160-713219353D87}">
      <dgm:prSet/>
      <dgm:spPr/>
      <dgm:t>
        <a:bodyPr/>
        <a:lstStyle/>
        <a:p>
          <a:endParaRPr lang="en-US"/>
        </a:p>
      </dgm:t>
    </dgm:pt>
    <dgm:pt modelId="{D26975B6-8685-40F0-B9D7-BCB66EDB39CB}" type="sibTrans" cxnId="{8E11C00B-2391-4316-8160-713219353D87}">
      <dgm:prSet/>
      <dgm:spPr/>
      <dgm:t>
        <a:bodyPr/>
        <a:lstStyle/>
        <a:p>
          <a:endParaRPr lang="en-US" sz="2000" b="1"/>
        </a:p>
      </dgm:t>
    </dgm:pt>
    <dgm:pt modelId="{D3C1D9B8-BF07-4FD3-8379-BCA984A28465}" type="pres">
      <dgm:prSet presAssocID="{08193CB2-3E50-49F2-B4E9-6DDE477AAB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E266F-4D00-49CF-8FE9-1F227125D02C}" type="pres">
      <dgm:prSet presAssocID="{D7D997E6-BD95-4D9C-8CBF-58500B9A67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4764-5F39-4552-9BB2-0B786098460E}" type="pres">
      <dgm:prSet presAssocID="{D7D997E6-BD95-4D9C-8CBF-58500B9A677A}" presName="spNode" presStyleCnt="0"/>
      <dgm:spPr/>
    </dgm:pt>
    <dgm:pt modelId="{D3A766EC-F9E9-4EF8-B67B-B450215E0F4E}" type="pres">
      <dgm:prSet presAssocID="{E8429B98-1A6B-4078-90D2-A48F3EB2FD2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B05B50C-5486-493E-9071-9D92FDA9B627}" type="pres">
      <dgm:prSet presAssocID="{04AEE3BD-EF5D-4092-935A-EC4E6C04F8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3C679-6C80-4968-8F5D-8DB495143D2F}" type="pres">
      <dgm:prSet presAssocID="{04AEE3BD-EF5D-4092-935A-EC4E6C04F873}" presName="spNode" presStyleCnt="0"/>
      <dgm:spPr/>
    </dgm:pt>
    <dgm:pt modelId="{620E0123-B447-42D6-8D05-841E2FA86424}" type="pres">
      <dgm:prSet presAssocID="{F6264E46-8AB8-402C-A4B9-8AD312EF663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45848E9-C2EC-48B0-8877-A7ED457A5E48}" type="pres">
      <dgm:prSet presAssocID="{A509356A-600B-4F95-B641-E185ECCD25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C6087-1C30-4BEA-98E0-DE22F36F1C42}" type="pres">
      <dgm:prSet presAssocID="{A509356A-600B-4F95-B641-E185ECCD258A}" presName="spNode" presStyleCnt="0"/>
      <dgm:spPr/>
    </dgm:pt>
    <dgm:pt modelId="{03EE8367-1350-45D3-B228-70A9979B38B3}" type="pres">
      <dgm:prSet presAssocID="{268ED741-51D0-4BBA-BCE5-7B02CD7FDC8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5869EA2-6FC3-4A52-ACA2-2FEA6E5DC2D5}" type="pres">
      <dgm:prSet presAssocID="{B0732D8C-93E5-4ABA-A609-7F1E53B833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3C150-20D6-4ACD-9DD9-111C61FCF664}" type="pres">
      <dgm:prSet presAssocID="{B0732D8C-93E5-4ABA-A609-7F1E53B8338B}" presName="spNode" presStyleCnt="0"/>
      <dgm:spPr/>
    </dgm:pt>
    <dgm:pt modelId="{DAEC843E-60F9-41D2-B2DA-23A1A8BE3B6C}" type="pres">
      <dgm:prSet presAssocID="{985C8A68-D31E-4E36-929F-26535463743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08AEF97-04EA-40A6-8AC7-C14273A7E203}" type="pres">
      <dgm:prSet presAssocID="{E6F4A24D-8A2D-4388-8C4A-C4F39CBFCE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533AF-A8F6-4FBF-9C4A-F7024C56C238}" type="pres">
      <dgm:prSet presAssocID="{E6F4A24D-8A2D-4388-8C4A-C4F39CBFCE37}" presName="spNode" presStyleCnt="0"/>
      <dgm:spPr/>
    </dgm:pt>
    <dgm:pt modelId="{A30E9B7B-F095-4134-B92E-732CDA4CC83E}" type="pres">
      <dgm:prSet presAssocID="{D26975B6-8685-40F0-B9D7-BCB66EDB39C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48A9929-4EE5-4DAD-A557-2EED2F379C6F}" type="presOf" srcId="{985C8A68-D31E-4E36-929F-265354637438}" destId="{DAEC843E-60F9-41D2-B2DA-23A1A8BE3B6C}" srcOrd="0" destOrd="0" presId="urn:microsoft.com/office/officeart/2005/8/layout/cycle6"/>
    <dgm:cxn modelId="{845EFFCF-06B4-4D90-AF9C-5A13FDB214BA}" type="presOf" srcId="{268ED741-51D0-4BBA-BCE5-7B02CD7FDC8B}" destId="{03EE8367-1350-45D3-B228-70A9979B38B3}" srcOrd="0" destOrd="0" presId="urn:microsoft.com/office/officeart/2005/8/layout/cycle6"/>
    <dgm:cxn modelId="{047242BF-91AF-4EED-A1B0-3246D08C425D}" type="presOf" srcId="{F6264E46-8AB8-402C-A4B9-8AD312EF6636}" destId="{620E0123-B447-42D6-8D05-841E2FA86424}" srcOrd="0" destOrd="0" presId="urn:microsoft.com/office/officeart/2005/8/layout/cycle6"/>
    <dgm:cxn modelId="{B9D21962-CB58-4CC9-A863-2111E9B27E9E}" type="presOf" srcId="{A509356A-600B-4F95-B641-E185ECCD258A}" destId="{C45848E9-C2EC-48B0-8877-A7ED457A5E48}" srcOrd="0" destOrd="0" presId="urn:microsoft.com/office/officeart/2005/8/layout/cycle6"/>
    <dgm:cxn modelId="{61D29C57-7CBE-4617-9946-D1E078A31A1C}" type="presOf" srcId="{D26975B6-8685-40F0-B9D7-BCB66EDB39CB}" destId="{A30E9B7B-F095-4134-B92E-732CDA4CC83E}" srcOrd="0" destOrd="0" presId="urn:microsoft.com/office/officeart/2005/8/layout/cycle6"/>
    <dgm:cxn modelId="{E66CF15F-D31B-43EB-8E7A-E6AE2BD7A316}" type="presOf" srcId="{08193CB2-3E50-49F2-B4E9-6DDE477AABB5}" destId="{D3C1D9B8-BF07-4FD3-8379-BCA984A28465}" srcOrd="0" destOrd="0" presId="urn:microsoft.com/office/officeart/2005/8/layout/cycle6"/>
    <dgm:cxn modelId="{95CB733E-1C5B-48B0-9AA4-19224F064F51}" srcId="{08193CB2-3E50-49F2-B4E9-6DDE477AABB5}" destId="{B0732D8C-93E5-4ABA-A609-7F1E53B8338B}" srcOrd="3" destOrd="0" parTransId="{8E842746-616A-4581-9053-CB806C527F6A}" sibTransId="{985C8A68-D31E-4E36-929F-265354637438}"/>
    <dgm:cxn modelId="{A1E550F7-8A18-4CF1-B52C-64949C715FC3}" type="presOf" srcId="{E8429B98-1A6B-4078-90D2-A48F3EB2FD2B}" destId="{D3A766EC-F9E9-4EF8-B67B-B450215E0F4E}" srcOrd="0" destOrd="0" presId="urn:microsoft.com/office/officeart/2005/8/layout/cycle6"/>
    <dgm:cxn modelId="{88E5242F-1CD1-403A-A3F3-886F7603B53C}" type="presOf" srcId="{B0732D8C-93E5-4ABA-A609-7F1E53B8338B}" destId="{55869EA2-6FC3-4A52-ACA2-2FEA6E5DC2D5}" srcOrd="0" destOrd="0" presId="urn:microsoft.com/office/officeart/2005/8/layout/cycle6"/>
    <dgm:cxn modelId="{1B4B7075-F35C-4231-851D-020DF8E0D603}" type="presOf" srcId="{04AEE3BD-EF5D-4092-935A-EC4E6C04F873}" destId="{6B05B50C-5486-493E-9071-9D92FDA9B627}" srcOrd="0" destOrd="0" presId="urn:microsoft.com/office/officeart/2005/8/layout/cycle6"/>
    <dgm:cxn modelId="{8E11C00B-2391-4316-8160-713219353D87}" srcId="{08193CB2-3E50-49F2-B4E9-6DDE477AABB5}" destId="{E6F4A24D-8A2D-4388-8C4A-C4F39CBFCE37}" srcOrd="4" destOrd="0" parTransId="{D98323CA-F3DA-435D-B2C4-F0E6CCA4E531}" sibTransId="{D26975B6-8685-40F0-B9D7-BCB66EDB39CB}"/>
    <dgm:cxn modelId="{347C2EA5-7D36-4BDF-82DE-99B5650379EF}" type="presOf" srcId="{E6F4A24D-8A2D-4388-8C4A-C4F39CBFCE37}" destId="{E08AEF97-04EA-40A6-8AC7-C14273A7E203}" srcOrd="0" destOrd="0" presId="urn:microsoft.com/office/officeart/2005/8/layout/cycle6"/>
    <dgm:cxn modelId="{3ABFEC6F-5099-4CB9-B0B9-F63521F70246}" srcId="{08193CB2-3E50-49F2-B4E9-6DDE477AABB5}" destId="{04AEE3BD-EF5D-4092-935A-EC4E6C04F873}" srcOrd="1" destOrd="0" parTransId="{A75C89B1-C826-4560-8506-59436DA3FBA6}" sibTransId="{F6264E46-8AB8-402C-A4B9-8AD312EF6636}"/>
    <dgm:cxn modelId="{4B849791-670A-4AB7-9247-9BCF1A7AE1FC}" type="presOf" srcId="{D7D997E6-BD95-4D9C-8CBF-58500B9A677A}" destId="{5E3E266F-4D00-49CF-8FE9-1F227125D02C}" srcOrd="0" destOrd="0" presId="urn:microsoft.com/office/officeart/2005/8/layout/cycle6"/>
    <dgm:cxn modelId="{2DC75C58-A960-40F7-93E7-AE6C543E3A15}" srcId="{08193CB2-3E50-49F2-B4E9-6DDE477AABB5}" destId="{A509356A-600B-4F95-B641-E185ECCD258A}" srcOrd="2" destOrd="0" parTransId="{0337F778-5A4A-4063-889A-CC8C6C9549ED}" sibTransId="{268ED741-51D0-4BBA-BCE5-7B02CD7FDC8B}"/>
    <dgm:cxn modelId="{F5CA6A48-D329-4039-91A5-ADA606003C1B}" srcId="{08193CB2-3E50-49F2-B4E9-6DDE477AABB5}" destId="{D7D997E6-BD95-4D9C-8CBF-58500B9A677A}" srcOrd="0" destOrd="0" parTransId="{259F676E-110D-48C5-8FD2-196A8DD08124}" sibTransId="{E8429B98-1A6B-4078-90D2-A48F3EB2FD2B}"/>
    <dgm:cxn modelId="{BE38C8B6-2A08-4676-9D64-5AE6FEDA74AC}" type="presParOf" srcId="{D3C1D9B8-BF07-4FD3-8379-BCA984A28465}" destId="{5E3E266F-4D00-49CF-8FE9-1F227125D02C}" srcOrd="0" destOrd="0" presId="urn:microsoft.com/office/officeart/2005/8/layout/cycle6"/>
    <dgm:cxn modelId="{99BAD8F0-EADC-47E3-8730-DBD34ACFB747}" type="presParOf" srcId="{D3C1D9B8-BF07-4FD3-8379-BCA984A28465}" destId="{0F3A4764-5F39-4552-9BB2-0B786098460E}" srcOrd="1" destOrd="0" presId="urn:microsoft.com/office/officeart/2005/8/layout/cycle6"/>
    <dgm:cxn modelId="{B9118B9D-E00B-4629-860E-63FBB28E6F80}" type="presParOf" srcId="{D3C1D9B8-BF07-4FD3-8379-BCA984A28465}" destId="{D3A766EC-F9E9-4EF8-B67B-B450215E0F4E}" srcOrd="2" destOrd="0" presId="urn:microsoft.com/office/officeart/2005/8/layout/cycle6"/>
    <dgm:cxn modelId="{48588779-0F87-4DA3-9F3B-C087DE578A09}" type="presParOf" srcId="{D3C1D9B8-BF07-4FD3-8379-BCA984A28465}" destId="{6B05B50C-5486-493E-9071-9D92FDA9B627}" srcOrd="3" destOrd="0" presId="urn:microsoft.com/office/officeart/2005/8/layout/cycle6"/>
    <dgm:cxn modelId="{6772B501-90BD-4EC0-8754-7D136E6FE2CD}" type="presParOf" srcId="{D3C1D9B8-BF07-4FD3-8379-BCA984A28465}" destId="{1363C679-6C80-4968-8F5D-8DB495143D2F}" srcOrd="4" destOrd="0" presId="urn:microsoft.com/office/officeart/2005/8/layout/cycle6"/>
    <dgm:cxn modelId="{9D8CFE9B-0070-4EB7-AA12-FAC19855751F}" type="presParOf" srcId="{D3C1D9B8-BF07-4FD3-8379-BCA984A28465}" destId="{620E0123-B447-42D6-8D05-841E2FA86424}" srcOrd="5" destOrd="0" presId="urn:microsoft.com/office/officeart/2005/8/layout/cycle6"/>
    <dgm:cxn modelId="{0C9CD474-6B7E-403E-A0E7-EF89CCFD847F}" type="presParOf" srcId="{D3C1D9B8-BF07-4FD3-8379-BCA984A28465}" destId="{C45848E9-C2EC-48B0-8877-A7ED457A5E48}" srcOrd="6" destOrd="0" presId="urn:microsoft.com/office/officeart/2005/8/layout/cycle6"/>
    <dgm:cxn modelId="{E0B00720-0439-4424-9EFD-EF76AFAFF7B4}" type="presParOf" srcId="{D3C1D9B8-BF07-4FD3-8379-BCA984A28465}" destId="{3B6C6087-1C30-4BEA-98E0-DE22F36F1C42}" srcOrd="7" destOrd="0" presId="urn:microsoft.com/office/officeart/2005/8/layout/cycle6"/>
    <dgm:cxn modelId="{05FE3FCA-E4A6-4DD6-B921-04D1C3573756}" type="presParOf" srcId="{D3C1D9B8-BF07-4FD3-8379-BCA984A28465}" destId="{03EE8367-1350-45D3-B228-70A9979B38B3}" srcOrd="8" destOrd="0" presId="urn:microsoft.com/office/officeart/2005/8/layout/cycle6"/>
    <dgm:cxn modelId="{C2709D73-81E9-428A-8C29-A619C05EC44A}" type="presParOf" srcId="{D3C1D9B8-BF07-4FD3-8379-BCA984A28465}" destId="{55869EA2-6FC3-4A52-ACA2-2FEA6E5DC2D5}" srcOrd="9" destOrd="0" presId="urn:microsoft.com/office/officeart/2005/8/layout/cycle6"/>
    <dgm:cxn modelId="{8C911812-2EFC-4D43-8243-8C898260DBC2}" type="presParOf" srcId="{D3C1D9B8-BF07-4FD3-8379-BCA984A28465}" destId="{B3B3C150-20D6-4ACD-9DD9-111C61FCF664}" srcOrd="10" destOrd="0" presId="urn:microsoft.com/office/officeart/2005/8/layout/cycle6"/>
    <dgm:cxn modelId="{5634175A-C7CE-4ECD-8A33-B82D278A63D0}" type="presParOf" srcId="{D3C1D9B8-BF07-4FD3-8379-BCA984A28465}" destId="{DAEC843E-60F9-41D2-B2DA-23A1A8BE3B6C}" srcOrd="11" destOrd="0" presId="urn:microsoft.com/office/officeart/2005/8/layout/cycle6"/>
    <dgm:cxn modelId="{B16FDBF3-F92D-4432-9ED9-07B4DA987ABC}" type="presParOf" srcId="{D3C1D9B8-BF07-4FD3-8379-BCA984A28465}" destId="{E08AEF97-04EA-40A6-8AC7-C14273A7E203}" srcOrd="12" destOrd="0" presId="urn:microsoft.com/office/officeart/2005/8/layout/cycle6"/>
    <dgm:cxn modelId="{228F3A02-1A33-4815-ABD0-EB2B6476D44F}" type="presParOf" srcId="{D3C1D9B8-BF07-4FD3-8379-BCA984A28465}" destId="{143533AF-A8F6-4FBF-9C4A-F7024C56C238}" srcOrd="13" destOrd="0" presId="urn:microsoft.com/office/officeart/2005/8/layout/cycle6"/>
    <dgm:cxn modelId="{08E1BF0B-868E-491B-B37C-A5C4AFE06869}" type="presParOf" srcId="{D3C1D9B8-BF07-4FD3-8379-BCA984A28465}" destId="{A30E9B7B-F095-4134-B92E-732CDA4CC83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40CDB-6695-4BBB-B3ED-9E8CC1507B68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02ED6E6-1CCC-4679-BF5E-9F0EEBBDEEDE}">
      <dgm:prSet phldrT="[Text]" custT="1"/>
      <dgm:spPr/>
      <dgm:t>
        <a:bodyPr/>
        <a:lstStyle/>
        <a:p>
          <a:pPr rtl="1"/>
          <a:r>
            <a:rPr lang="fa-IR" sz="1400" b="1" dirty="0" smtClean="0"/>
            <a:t>6- 1 فعالیت و</a:t>
          </a:r>
          <a:endParaRPr lang="en-US" sz="1400" b="1" dirty="0" smtClean="0"/>
        </a:p>
        <a:p>
          <a:pPr rtl="1"/>
          <a:r>
            <a:rPr lang="fa-IR" sz="1400" b="1" dirty="0" smtClean="0"/>
            <a:t>وظایف</a:t>
          </a:r>
          <a:endParaRPr lang="en-US" sz="1400" b="1" dirty="0"/>
        </a:p>
      </dgm:t>
    </dgm:pt>
    <dgm:pt modelId="{34E45EB0-0998-4579-88A8-313F0C9FDF52}" type="parTrans" cxnId="{DD4D14D6-103D-485B-B423-B11F80BF700F}">
      <dgm:prSet/>
      <dgm:spPr/>
      <dgm:t>
        <a:bodyPr/>
        <a:lstStyle/>
        <a:p>
          <a:endParaRPr lang="en-US"/>
        </a:p>
      </dgm:t>
    </dgm:pt>
    <dgm:pt modelId="{F482F045-EA29-499E-AC9D-E43C83E93E4E}" type="sibTrans" cxnId="{DD4D14D6-103D-485B-B423-B11F80BF700F}">
      <dgm:prSet/>
      <dgm:spPr/>
      <dgm:t>
        <a:bodyPr/>
        <a:lstStyle/>
        <a:p>
          <a:pPr rtl="1"/>
          <a:endParaRPr lang="en-US" sz="2000" b="1"/>
        </a:p>
      </dgm:t>
    </dgm:pt>
    <dgm:pt modelId="{8547B0EC-8DD2-42BF-801B-CCA55A6E7258}">
      <dgm:prSet phldrT="[Text]" custT="1"/>
      <dgm:spPr/>
      <dgm:t>
        <a:bodyPr/>
        <a:lstStyle/>
        <a:p>
          <a:pPr rtl="1"/>
          <a:r>
            <a:rPr lang="fa-IR" sz="1400" b="1" dirty="0" smtClean="0"/>
            <a:t>6- 2 پایش</a:t>
          </a:r>
          <a:endParaRPr lang="en-US" sz="1400" b="1" dirty="0"/>
        </a:p>
      </dgm:t>
    </dgm:pt>
    <dgm:pt modelId="{ED4F1404-1D4B-4CA6-BFF3-8E9DB0FB239C}" type="parTrans" cxnId="{021AC5A1-2F53-4018-9850-E5D393E56E45}">
      <dgm:prSet/>
      <dgm:spPr/>
      <dgm:t>
        <a:bodyPr/>
        <a:lstStyle/>
        <a:p>
          <a:endParaRPr lang="en-US"/>
        </a:p>
      </dgm:t>
    </dgm:pt>
    <dgm:pt modelId="{F2E37695-7034-4659-908E-A46D9CDFDE35}" type="sibTrans" cxnId="{021AC5A1-2F53-4018-9850-E5D393E56E45}">
      <dgm:prSet/>
      <dgm:spPr/>
      <dgm:t>
        <a:bodyPr/>
        <a:lstStyle/>
        <a:p>
          <a:pPr rtl="1"/>
          <a:endParaRPr lang="en-US" sz="2000" b="1"/>
        </a:p>
      </dgm:t>
    </dgm:pt>
    <dgm:pt modelId="{D2ECFFF5-363A-49A2-B124-8B6271CEBF24}">
      <dgm:prSet phldrT="[Text]" custT="1"/>
      <dgm:spPr/>
      <dgm:t>
        <a:bodyPr/>
        <a:lstStyle/>
        <a:p>
          <a:pPr rtl="1"/>
          <a:r>
            <a:rPr lang="fa-IR" sz="1400" b="1" dirty="0" smtClean="0"/>
            <a:t>6- 3 سوابق</a:t>
          </a:r>
          <a:endParaRPr lang="en-US" sz="1400" b="1" dirty="0"/>
        </a:p>
      </dgm:t>
    </dgm:pt>
    <dgm:pt modelId="{ADA9E970-FC42-433F-8576-B54151A1D7AD}" type="parTrans" cxnId="{97746E24-6669-4F5F-8071-F403E3D44C73}">
      <dgm:prSet/>
      <dgm:spPr/>
      <dgm:t>
        <a:bodyPr/>
        <a:lstStyle/>
        <a:p>
          <a:endParaRPr lang="en-US"/>
        </a:p>
      </dgm:t>
    </dgm:pt>
    <dgm:pt modelId="{627AD102-8420-4701-9132-6998597ACBBB}" type="sibTrans" cxnId="{97746E24-6669-4F5F-8071-F403E3D44C73}">
      <dgm:prSet/>
      <dgm:spPr/>
      <dgm:t>
        <a:bodyPr/>
        <a:lstStyle/>
        <a:p>
          <a:pPr rtl="1"/>
          <a:endParaRPr lang="en-US" sz="2000" b="1"/>
        </a:p>
      </dgm:t>
    </dgm:pt>
    <dgm:pt modelId="{CE2D6C9C-2F09-4737-9F9E-54DD32CEAF36}">
      <dgm:prSet phldrT="[Text]" custT="1"/>
      <dgm:spPr/>
      <dgm:t>
        <a:bodyPr/>
        <a:lstStyle/>
        <a:p>
          <a:pPr rtl="1"/>
          <a:r>
            <a:rPr lang="fa-IR" sz="1400" b="1" dirty="0" smtClean="0"/>
            <a:t>6- ۵ گزارش</a:t>
          </a:r>
          <a:endParaRPr lang="en-US" sz="1400" b="1" dirty="0" smtClean="0"/>
        </a:p>
        <a:p>
          <a:pPr rtl="1"/>
          <a:r>
            <a:rPr lang="fa-IR" sz="1400" b="1" dirty="0" smtClean="0"/>
            <a:t>رویدادها</a:t>
          </a:r>
          <a:endParaRPr lang="en-US" sz="1400" b="1" dirty="0"/>
        </a:p>
      </dgm:t>
    </dgm:pt>
    <dgm:pt modelId="{352A974C-6080-4988-854B-0182C9FC8302}" type="parTrans" cxnId="{E3C89200-1F76-459C-92FA-A3CE5568F03A}">
      <dgm:prSet/>
      <dgm:spPr/>
      <dgm:t>
        <a:bodyPr/>
        <a:lstStyle/>
        <a:p>
          <a:endParaRPr lang="en-US"/>
        </a:p>
      </dgm:t>
    </dgm:pt>
    <dgm:pt modelId="{DE031822-366B-46CB-A210-12538BBC3088}" type="sibTrans" cxnId="{E3C89200-1F76-459C-92FA-A3CE5568F03A}">
      <dgm:prSet/>
      <dgm:spPr/>
      <dgm:t>
        <a:bodyPr/>
        <a:lstStyle/>
        <a:p>
          <a:pPr rtl="1"/>
          <a:endParaRPr lang="en-US" sz="2000" b="1"/>
        </a:p>
      </dgm:t>
    </dgm:pt>
    <dgm:pt modelId="{7A9A28C8-5847-4E08-9DBC-361F6358BBAD}">
      <dgm:prSet phldrT="[Text]" custT="1"/>
      <dgm:spPr/>
      <dgm:t>
        <a:bodyPr/>
        <a:lstStyle/>
        <a:p>
          <a:pPr rtl="1"/>
          <a:r>
            <a:rPr lang="fa-IR" sz="1400" b="1" dirty="0" smtClean="0"/>
            <a:t>6- 6 پیگیری</a:t>
          </a:r>
          <a:endParaRPr lang="en-US" sz="1400" b="1" dirty="0" smtClean="0"/>
        </a:p>
        <a:p>
          <a:pPr rtl="1"/>
          <a:r>
            <a:rPr lang="fa-IR" sz="1400" b="1" dirty="0" smtClean="0"/>
            <a:t>رویدادها</a:t>
          </a:r>
          <a:endParaRPr lang="en-US" sz="1400" b="1" dirty="0"/>
        </a:p>
      </dgm:t>
    </dgm:pt>
    <dgm:pt modelId="{613A6E44-CBD3-4331-BFE4-6F3F3F19E3A1}" type="parTrans" cxnId="{B1656F95-F1D5-4162-8658-72EFEC92B274}">
      <dgm:prSet/>
      <dgm:spPr/>
      <dgm:t>
        <a:bodyPr/>
        <a:lstStyle/>
        <a:p>
          <a:endParaRPr lang="en-US"/>
        </a:p>
      </dgm:t>
    </dgm:pt>
    <dgm:pt modelId="{4B43BE41-67F2-43FF-91E7-1B0616042A7A}" type="sibTrans" cxnId="{B1656F95-F1D5-4162-8658-72EFEC92B274}">
      <dgm:prSet/>
      <dgm:spPr/>
      <dgm:t>
        <a:bodyPr/>
        <a:lstStyle/>
        <a:p>
          <a:pPr rtl="1"/>
          <a:endParaRPr lang="en-US" sz="2000" b="1"/>
        </a:p>
      </dgm:t>
    </dgm:pt>
    <dgm:pt modelId="{E6FD3A8F-AD30-47AD-A2B3-4D2FEACCE28C}">
      <dgm:prSet custT="1"/>
      <dgm:spPr/>
      <dgm:t>
        <a:bodyPr/>
        <a:lstStyle/>
        <a:p>
          <a:pPr rtl="1"/>
          <a:r>
            <a:rPr lang="fa-IR" sz="1200" b="1" dirty="0" smtClean="0"/>
            <a:t>6- 4 عدم انطباق</a:t>
          </a:r>
          <a:endParaRPr lang="en-US" sz="1200" b="1" dirty="0" smtClean="0"/>
        </a:p>
        <a:p>
          <a:pPr rtl="1"/>
          <a:r>
            <a:rPr lang="fa-IR" sz="1200" b="1" dirty="0" smtClean="0"/>
            <a:t>و اقدام اصلاحی</a:t>
          </a:r>
          <a:endParaRPr lang="en-US" sz="1200" b="1" dirty="0"/>
        </a:p>
      </dgm:t>
    </dgm:pt>
    <dgm:pt modelId="{C2B24EFA-82D6-4DD3-9960-528FC7D58F1D}" type="parTrans" cxnId="{85EB5DCA-F725-44AC-BE68-F7AFD1F2E1B6}">
      <dgm:prSet/>
      <dgm:spPr/>
      <dgm:t>
        <a:bodyPr/>
        <a:lstStyle/>
        <a:p>
          <a:endParaRPr lang="en-US"/>
        </a:p>
      </dgm:t>
    </dgm:pt>
    <dgm:pt modelId="{FAB87B6D-2D4B-40B6-8C08-81322EE780AC}" type="sibTrans" cxnId="{85EB5DCA-F725-44AC-BE68-F7AFD1F2E1B6}">
      <dgm:prSet/>
      <dgm:spPr/>
      <dgm:t>
        <a:bodyPr/>
        <a:lstStyle/>
        <a:p>
          <a:pPr rtl="1"/>
          <a:endParaRPr lang="en-US" sz="2000" b="1"/>
        </a:p>
      </dgm:t>
    </dgm:pt>
    <dgm:pt modelId="{4502EE07-E517-431F-A40F-992F177FD756}" type="pres">
      <dgm:prSet presAssocID="{05340CDB-6695-4BBB-B3ED-9E8CC1507B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D93B2-3F3D-4EC2-ADCB-3C97594A4DC2}" type="pres">
      <dgm:prSet presAssocID="{A02ED6E6-1CCC-4679-BF5E-9F0EEBBDEE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570CE-A340-4DDD-88B1-53D0579ACFBD}" type="pres">
      <dgm:prSet presAssocID="{A02ED6E6-1CCC-4679-BF5E-9F0EEBBDEEDE}" presName="spNode" presStyleCnt="0"/>
      <dgm:spPr/>
    </dgm:pt>
    <dgm:pt modelId="{65CE44B9-8AFD-4431-A55C-EF63C6041A56}" type="pres">
      <dgm:prSet presAssocID="{F482F045-EA29-499E-AC9D-E43C83E93E4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EBC9A10-BC6D-46B2-912F-82DECB9C221A}" type="pres">
      <dgm:prSet presAssocID="{8547B0EC-8DD2-42BF-801B-CCA55A6E725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A2BE2-9F25-4A73-87B9-8BAEF34F81CB}" type="pres">
      <dgm:prSet presAssocID="{8547B0EC-8DD2-42BF-801B-CCA55A6E7258}" presName="spNode" presStyleCnt="0"/>
      <dgm:spPr/>
    </dgm:pt>
    <dgm:pt modelId="{AAA457D1-6418-40F0-B70C-B0A385531E3F}" type="pres">
      <dgm:prSet presAssocID="{F2E37695-7034-4659-908E-A46D9CDFDE3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C4B4022B-C6B9-42BC-89CE-34E2D6CB0C2A}" type="pres">
      <dgm:prSet presAssocID="{D2ECFFF5-363A-49A2-B124-8B6271CEBF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4CEFC-7CAC-410C-9CF6-AA1507B5FD88}" type="pres">
      <dgm:prSet presAssocID="{D2ECFFF5-363A-49A2-B124-8B6271CEBF24}" presName="spNode" presStyleCnt="0"/>
      <dgm:spPr/>
    </dgm:pt>
    <dgm:pt modelId="{A637250E-80BF-49CB-AA9E-5AD3704D4050}" type="pres">
      <dgm:prSet presAssocID="{627AD102-8420-4701-9132-6998597ACBB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29F71F8-962E-42C3-BE9F-A1A81D33F90E}" type="pres">
      <dgm:prSet presAssocID="{E6FD3A8F-AD30-47AD-A2B3-4D2FEACCE2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062DF-3C77-4F16-A5DC-ECC0E682305A}" type="pres">
      <dgm:prSet presAssocID="{E6FD3A8F-AD30-47AD-A2B3-4D2FEACCE28C}" presName="spNode" presStyleCnt="0"/>
      <dgm:spPr/>
    </dgm:pt>
    <dgm:pt modelId="{20694B9D-91B9-4D5C-939D-9D06D2352212}" type="pres">
      <dgm:prSet presAssocID="{FAB87B6D-2D4B-40B6-8C08-81322EE780AC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A9C7244-B0BB-4BBD-9615-D6EE3BC7258A}" type="pres">
      <dgm:prSet presAssocID="{CE2D6C9C-2F09-4737-9F9E-54DD32CEAF3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0D012-49B2-4B93-BC94-15399E9D6EAD}" type="pres">
      <dgm:prSet presAssocID="{CE2D6C9C-2F09-4737-9F9E-54DD32CEAF36}" presName="spNode" presStyleCnt="0"/>
      <dgm:spPr/>
    </dgm:pt>
    <dgm:pt modelId="{9322C736-0535-4FC9-AB21-9439C849962E}" type="pres">
      <dgm:prSet presAssocID="{DE031822-366B-46CB-A210-12538BBC308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F72AD44-2610-44F4-BFEE-EB0005BFC4A6}" type="pres">
      <dgm:prSet presAssocID="{7A9A28C8-5847-4E08-9DBC-361F6358BBA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04C9F-55E2-40CA-AB61-F3E386DE5A9B}" type="pres">
      <dgm:prSet presAssocID="{7A9A28C8-5847-4E08-9DBC-361F6358BBAD}" presName="spNode" presStyleCnt="0"/>
      <dgm:spPr/>
    </dgm:pt>
    <dgm:pt modelId="{65E5DD16-9948-40D2-953B-5C8918FB08D6}" type="pres">
      <dgm:prSet presAssocID="{4B43BE41-67F2-43FF-91E7-1B0616042A7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45094F9E-DD21-45B7-A0B1-0832F682121D}" type="presOf" srcId="{4B43BE41-67F2-43FF-91E7-1B0616042A7A}" destId="{65E5DD16-9948-40D2-953B-5C8918FB08D6}" srcOrd="0" destOrd="0" presId="urn:microsoft.com/office/officeart/2005/8/layout/cycle6"/>
    <dgm:cxn modelId="{8E0FFDFA-7E29-44AA-83BE-336575F88857}" type="presOf" srcId="{7A9A28C8-5847-4E08-9DBC-361F6358BBAD}" destId="{7F72AD44-2610-44F4-BFEE-EB0005BFC4A6}" srcOrd="0" destOrd="0" presId="urn:microsoft.com/office/officeart/2005/8/layout/cycle6"/>
    <dgm:cxn modelId="{1E632938-977B-4093-BD34-CB74825772CF}" type="presOf" srcId="{A02ED6E6-1CCC-4679-BF5E-9F0EEBBDEEDE}" destId="{311D93B2-3F3D-4EC2-ADCB-3C97594A4DC2}" srcOrd="0" destOrd="0" presId="urn:microsoft.com/office/officeart/2005/8/layout/cycle6"/>
    <dgm:cxn modelId="{DD4D14D6-103D-485B-B423-B11F80BF700F}" srcId="{05340CDB-6695-4BBB-B3ED-9E8CC1507B68}" destId="{A02ED6E6-1CCC-4679-BF5E-9F0EEBBDEEDE}" srcOrd="0" destOrd="0" parTransId="{34E45EB0-0998-4579-88A8-313F0C9FDF52}" sibTransId="{F482F045-EA29-499E-AC9D-E43C83E93E4E}"/>
    <dgm:cxn modelId="{4CBDB85F-AD27-4DC7-9EEC-413CEBB6B36E}" type="presOf" srcId="{D2ECFFF5-363A-49A2-B124-8B6271CEBF24}" destId="{C4B4022B-C6B9-42BC-89CE-34E2D6CB0C2A}" srcOrd="0" destOrd="0" presId="urn:microsoft.com/office/officeart/2005/8/layout/cycle6"/>
    <dgm:cxn modelId="{6BD79350-5F76-44D7-87C7-8A7866E6CA0B}" type="presOf" srcId="{05340CDB-6695-4BBB-B3ED-9E8CC1507B68}" destId="{4502EE07-E517-431F-A40F-992F177FD756}" srcOrd="0" destOrd="0" presId="urn:microsoft.com/office/officeart/2005/8/layout/cycle6"/>
    <dgm:cxn modelId="{20DD696C-37CC-40E5-9CF3-8E6EDB6F637F}" type="presOf" srcId="{DE031822-366B-46CB-A210-12538BBC3088}" destId="{9322C736-0535-4FC9-AB21-9439C849962E}" srcOrd="0" destOrd="0" presId="urn:microsoft.com/office/officeart/2005/8/layout/cycle6"/>
    <dgm:cxn modelId="{D86624F7-9C60-472E-A0BB-917DFFC7E36A}" type="presOf" srcId="{627AD102-8420-4701-9132-6998597ACBBB}" destId="{A637250E-80BF-49CB-AA9E-5AD3704D4050}" srcOrd="0" destOrd="0" presId="urn:microsoft.com/office/officeart/2005/8/layout/cycle6"/>
    <dgm:cxn modelId="{97746E24-6669-4F5F-8071-F403E3D44C73}" srcId="{05340CDB-6695-4BBB-B3ED-9E8CC1507B68}" destId="{D2ECFFF5-363A-49A2-B124-8B6271CEBF24}" srcOrd="2" destOrd="0" parTransId="{ADA9E970-FC42-433F-8576-B54151A1D7AD}" sibTransId="{627AD102-8420-4701-9132-6998597ACBBB}"/>
    <dgm:cxn modelId="{FB8618CF-5BBD-424C-B894-F67351E52B7D}" type="presOf" srcId="{CE2D6C9C-2F09-4737-9F9E-54DD32CEAF36}" destId="{CA9C7244-B0BB-4BBD-9615-D6EE3BC7258A}" srcOrd="0" destOrd="0" presId="urn:microsoft.com/office/officeart/2005/8/layout/cycle6"/>
    <dgm:cxn modelId="{85EB5DCA-F725-44AC-BE68-F7AFD1F2E1B6}" srcId="{05340CDB-6695-4BBB-B3ED-9E8CC1507B68}" destId="{E6FD3A8F-AD30-47AD-A2B3-4D2FEACCE28C}" srcOrd="3" destOrd="0" parTransId="{C2B24EFA-82D6-4DD3-9960-528FC7D58F1D}" sibTransId="{FAB87B6D-2D4B-40B6-8C08-81322EE780AC}"/>
    <dgm:cxn modelId="{814D889E-3B24-4F43-8FCE-0A210EB28253}" type="presOf" srcId="{E6FD3A8F-AD30-47AD-A2B3-4D2FEACCE28C}" destId="{029F71F8-962E-42C3-BE9F-A1A81D33F90E}" srcOrd="0" destOrd="0" presId="urn:microsoft.com/office/officeart/2005/8/layout/cycle6"/>
    <dgm:cxn modelId="{A0AE180C-45A4-4C23-8909-D061564177C4}" type="presOf" srcId="{F482F045-EA29-499E-AC9D-E43C83E93E4E}" destId="{65CE44B9-8AFD-4431-A55C-EF63C6041A56}" srcOrd="0" destOrd="0" presId="urn:microsoft.com/office/officeart/2005/8/layout/cycle6"/>
    <dgm:cxn modelId="{E3C89200-1F76-459C-92FA-A3CE5568F03A}" srcId="{05340CDB-6695-4BBB-B3ED-9E8CC1507B68}" destId="{CE2D6C9C-2F09-4737-9F9E-54DD32CEAF36}" srcOrd="4" destOrd="0" parTransId="{352A974C-6080-4988-854B-0182C9FC8302}" sibTransId="{DE031822-366B-46CB-A210-12538BBC3088}"/>
    <dgm:cxn modelId="{021AC5A1-2F53-4018-9850-E5D393E56E45}" srcId="{05340CDB-6695-4BBB-B3ED-9E8CC1507B68}" destId="{8547B0EC-8DD2-42BF-801B-CCA55A6E7258}" srcOrd="1" destOrd="0" parTransId="{ED4F1404-1D4B-4CA6-BFF3-8E9DB0FB239C}" sibTransId="{F2E37695-7034-4659-908E-A46D9CDFDE35}"/>
    <dgm:cxn modelId="{D8B84453-5E39-4C35-BBA0-191C62E35F59}" type="presOf" srcId="{FAB87B6D-2D4B-40B6-8C08-81322EE780AC}" destId="{20694B9D-91B9-4D5C-939D-9D06D2352212}" srcOrd="0" destOrd="0" presId="urn:microsoft.com/office/officeart/2005/8/layout/cycle6"/>
    <dgm:cxn modelId="{B1656F95-F1D5-4162-8658-72EFEC92B274}" srcId="{05340CDB-6695-4BBB-B3ED-9E8CC1507B68}" destId="{7A9A28C8-5847-4E08-9DBC-361F6358BBAD}" srcOrd="5" destOrd="0" parTransId="{613A6E44-CBD3-4331-BFE4-6F3F3F19E3A1}" sibTransId="{4B43BE41-67F2-43FF-91E7-1B0616042A7A}"/>
    <dgm:cxn modelId="{72A83022-4592-4D3F-B1C0-6F9992CE0AFD}" type="presOf" srcId="{F2E37695-7034-4659-908E-A46D9CDFDE35}" destId="{AAA457D1-6418-40F0-B70C-B0A385531E3F}" srcOrd="0" destOrd="0" presId="urn:microsoft.com/office/officeart/2005/8/layout/cycle6"/>
    <dgm:cxn modelId="{98183F54-90CF-486C-9D9A-B934F88F6D04}" type="presOf" srcId="{8547B0EC-8DD2-42BF-801B-CCA55A6E7258}" destId="{5EBC9A10-BC6D-46B2-912F-82DECB9C221A}" srcOrd="0" destOrd="0" presId="urn:microsoft.com/office/officeart/2005/8/layout/cycle6"/>
    <dgm:cxn modelId="{80212F36-0C4F-4CF0-959B-2AB9A366EF2E}" type="presParOf" srcId="{4502EE07-E517-431F-A40F-992F177FD756}" destId="{311D93B2-3F3D-4EC2-ADCB-3C97594A4DC2}" srcOrd="0" destOrd="0" presId="urn:microsoft.com/office/officeart/2005/8/layout/cycle6"/>
    <dgm:cxn modelId="{83E03803-C437-4B65-A983-DB718AB261C7}" type="presParOf" srcId="{4502EE07-E517-431F-A40F-992F177FD756}" destId="{CC2570CE-A340-4DDD-88B1-53D0579ACFBD}" srcOrd="1" destOrd="0" presId="urn:microsoft.com/office/officeart/2005/8/layout/cycle6"/>
    <dgm:cxn modelId="{C8C18CE6-1BA2-48EE-B371-7C1F0A16E279}" type="presParOf" srcId="{4502EE07-E517-431F-A40F-992F177FD756}" destId="{65CE44B9-8AFD-4431-A55C-EF63C6041A56}" srcOrd="2" destOrd="0" presId="urn:microsoft.com/office/officeart/2005/8/layout/cycle6"/>
    <dgm:cxn modelId="{AB1DD36C-D892-4382-B888-20E2307F772D}" type="presParOf" srcId="{4502EE07-E517-431F-A40F-992F177FD756}" destId="{5EBC9A10-BC6D-46B2-912F-82DECB9C221A}" srcOrd="3" destOrd="0" presId="urn:microsoft.com/office/officeart/2005/8/layout/cycle6"/>
    <dgm:cxn modelId="{59355BE0-EF07-4216-8D89-A3783E541FAD}" type="presParOf" srcId="{4502EE07-E517-431F-A40F-992F177FD756}" destId="{28DA2BE2-9F25-4A73-87B9-8BAEF34F81CB}" srcOrd="4" destOrd="0" presId="urn:microsoft.com/office/officeart/2005/8/layout/cycle6"/>
    <dgm:cxn modelId="{4A60C967-F4FC-4A44-A2F6-D90C966FFD48}" type="presParOf" srcId="{4502EE07-E517-431F-A40F-992F177FD756}" destId="{AAA457D1-6418-40F0-B70C-B0A385531E3F}" srcOrd="5" destOrd="0" presId="urn:microsoft.com/office/officeart/2005/8/layout/cycle6"/>
    <dgm:cxn modelId="{083F0F5C-62F0-4F6C-BC48-489031EB7338}" type="presParOf" srcId="{4502EE07-E517-431F-A40F-992F177FD756}" destId="{C4B4022B-C6B9-42BC-89CE-34E2D6CB0C2A}" srcOrd="6" destOrd="0" presId="urn:microsoft.com/office/officeart/2005/8/layout/cycle6"/>
    <dgm:cxn modelId="{0C4BE314-976F-427C-B19A-F4AE03052445}" type="presParOf" srcId="{4502EE07-E517-431F-A40F-992F177FD756}" destId="{49E4CEFC-7CAC-410C-9CF6-AA1507B5FD88}" srcOrd="7" destOrd="0" presId="urn:microsoft.com/office/officeart/2005/8/layout/cycle6"/>
    <dgm:cxn modelId="{6351F814-8E7A-41F2-BCC7-D9FE2CEB6A06}" type="presParOf" srcId="{4502EE07-E517-431F-A40F-992F177FD756}" destId="{A637250E-80BF-49CB-AA9E-5AD3704D4050}" srcOrd="8" destOrd="0" presId="urn:microsoft.com/office/officeart/2005/8/layout/cycle6"/>
    <dgm:cxn modelId="{74C40EF1-E50A-4AC1-83F5-6259E841B587}" type="presParOf" srcId="{4502EE07-E517-431F-A40F-992F177FD756}" destId="{029F71F8-962E-42C3-BE9F-A1A81D33F90E}" srcOrd="9" destOrd="0" presId="urn:microsoft.com/office/officeart/2005/8/layout/cycle6"/>
    <dgm:cxn modelId="{8DA06A21-4930-4C13-A2D9-5BB7BCDA3212}" type="presParOf" srcId="{4502EE07-E517-431F-A40F-992F177FD756}" destId="{EA9062DF-3C77-4F16-A5DC-ECC0E682305A}" srcOrd="10" destOrd="0" presId="urn:microsoft.com/office/officeart/2005/8/layout/cycle6"/>
    <dgm:cxn modelId="{654E400D-E2BF-46CE-A208-A973228B128B}" type="presParOf" srcId="{4502EE07-E517-431F-A40F-992F177FD756}" destId="{20694B9D-91B9-4D5C-939D-9D06D2352212}" srcOrd="11" destOrd="0" presId="urn:microsoft.com/office/officeart/2005/8/layout/cycle6"/>
    <dgm:cxn modelId="{C6364751-C1CF-4918-8283-1E45C71B22A9}" type="presParOf" srcId="{4502EE07-E517-431F-A40F-992F177FD756}" destId="{CA9C7244-B0BB-4BBD-9615-D6EE3BC7258A}" srcOrd="12" destOrd="0" presId="urn:microsoft.com/office/officeart/2005/8/layout/cycle6"/>
    <dgm:cxn modelId="{7D406A94-B20A-4BFF-A24D-FFB80D8B02D4}" type="presParOf" srcId="{4502EE07-E517-431F-A40F-992F177FD756}" destId="{4450D012-49B2-4B93-BC94-15399E9D6EAD}" srcOrd="13" destOrd="0" presId="urn:microsoft.com/office/officeart/2005/8/layout/cycle6"/>
    <dgm:cxn modelId="{BF06A92D-C0E5-4E54-8646-7D7C5F94AF9F}" type="presParOf" srcId="{4502EE07-E517-431F-A40F-992F177FD756}" destId="{9322C736-0535-4FC9-AB21-9439C849962E}" srcOrd="14" destOrd="0" presId="urn:microsoft.com/office/officeart/2005/8/layout/cycle6"/>
    <dgm:cxn modelId="{A749FF35-101F-485C-905F-25EBDE968E39}" type="presParOf" srcId="{4502EE07-E517-431F-A40F-992F177FD756}" destId="{7F72AD44-2610-44F4-BFEE-EB0005BFC4A6}" srcOrd="15" destOrd="0" presId="urn:microsoft.com/office/officeart/2005/8/layout/cycle6"/>
    <dgm:cxn modelId="{A5B5B941-4286-42B7-946A-B6C35A7E5152}" type="presParOf" srcId="{4502EE07-E517-431F-A40F-992F177FD756}" destId="{5F604C9F-55E2-40CA-AB61-F3E386DE5A9B}" srcOrd="16" destOrd="0" presId="urn:microsoft.com/office/officeart/2005/8/layout/cycle6"/>
    <dgm:cxn modelId="{2EE5FA47-7BFD-46AB-875D-A058CCD5BD6E}" type="presParOf" srcId="{4502EE07-E517-431F-A40F-992F177FD756}" destId="{65E5DD16-9948-40D2-953B-5C8918FB08D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9C6F6-C702-47B5-8975-BC5C3844B882}" type="doc">
      <dgm:prSet loTypeId="urn:microsoft.com/office/officeart/2005/8/layout/cycle6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BAC9847-46B9-4F90-A536-44D9EB9794F8}">
      <dgm:prSet phldrT="[Text]"/>
      <dgm:spPr/>
      <dgm:t>
        <a:bodyPr/>
        <a:lstStyle/>
        <a:p>
          <a:r>
            <a:rPr lang="fa-IR" dirty="0" smtClean="0"/>
            <a:t>7-2- بازنگری</a:t>
          </a:r>
          <a:endParaRPr lang="en-US" dirty="0"/>
        </a:p>
      </dgm:t>
    </dgm:pt>
    <dgm:pt modelId="{8D000EDF-84DC-4913-8CDC-B858DFE6811B}" type="parTrans" cxnId="{A4BE0AFC-FAE7-4506-A208-21187330089C}">
      <dgm:prSet/>
      <dgm:spPr/>
      <dgm:t>
        <a:bodyPr/>
        <a:lstStyle/>
        <a:p>
          <a:endParaRPr lang="en-US"/>
        </a:p>
      </dgm:t>
    </dgm:pt>
    <dgm:pt modelId="{7F7EDC27-F8C3-48FE-A189-383892790761}" type="sibTrans" cxnId="{A4BE0AFC-FAE7-4506-A208-21187330089C}">
      <dgm:prSet/>
      <dgm:spPr/>
      <dgm:t>
        <a:bodyPr/>
        <a:lstStyle/>
        <a:p>
          <a:endParaRPr lang="en-US"/>
        </a:p>
      </dgm:t>
    </dgm:pt>
    <dgm:pt modelId="{AC5EBC52-F868-45B2-ADE3-5590F02972EE}">
      <dgm:prSet phldrT="[Text]"/>
      <dgm:spPr/>
      <dgm:t>
        <a:bodyPr/>
        <a:lstStyle/>
        <a:p>
          <a:r>
            <a:rPr lang="fa-IR" dirty="0" smtClean="0"/>
            <a:t>7-1- ممیزی</a:t>
          </a:r>
          <a:endParaRPr lang="en-US" dirty="0"/>
        </a:p>
      </dgm:t>
    </dgm:pt>
    <dgm:pt modelId="{BDD7FF9F-7680-42E0-9ECA-945AF9A5C920}" type="parTrans" cxnId="{6AF3C8E6-E0B7-4E79-A178-7E1F4D75D994}">
      <dgm:prSet/>
      <dgm:spPr/>
      <dgm:t>
        <a:bodyPr/>
        <a:lstStyle/>
        <a:p>
          <a:endParaRPr lang="en-US"/>
        </a:p>
      </dgm:t>
    </dgm:pt>
    <dgm:pt modelId="{FEABD69E-3AE0-4886-A859-28496FA62E02}" type="sibTrans" cxnId="{6AF3C8E6-E0B7-4E79-A178-7E1F4D75D994}">
      <dgm:prSet/>
      <dgm:spPr/>
      <dgm:t>
        <a:bodyPr/>
        <a:lstStyle/>
        <a:p>
          <a:endParaRPr lang="en-US"/>
        </a:p>
      </dgm:t>
    </dgm:pt>
    <dgm:pt modelId="{46ADAF98-E62D-4623-B43C-987120BCA2FB}" type="pres">
      <dgm:prSet presAssocID="{9F59C6F6-C702-47B5-8975-BC5C3844B8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859BC-2FF3-411C-B261-B603783656F7}" type="pres">
      <dgm:prSet presAssocID="{DBAC9847-46B9-4F90-A536-44D9EB9794F8}" presName="node" presStyleLbl="node1" presStyleIdx="0" presStyleCnt="2" custScaleX="71155" custScaleY="59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FEF7-CA4C-445F-B6FE-5B6C47DD5929}" type="pres">
      <dgm:prSet presAssocID="{DBAC9847-46B9-4F90-A536-44D9EB9794F8}" presName="spNode" presStyleCnt="0"/>
      <dgm:spPr/>
    </dgm:pt>
    <dgm:pt modelId="{4E4984D6-B6DD-44DE-AD61-ED29E3694EC5}" type="pres">
      <dgm:prSet presAssocID="{7F7EDC27-F8C3-48FE-A189-383892790761}" presName="sibTrans" presStyleLbl="sibTrans1D1" presStyleIdx="0" presStyleCnt="2"/>
      <dgm:spPr/>
      <dgm:t>
        <a:bodyPr/>
        <a:lstStyle/>
        <a:p>
          <a:endParaRPr lang="en-US"/>
        </a:p>
      </dgm:t>
    </dgm:pt>
    <dgm:pt modelId="{CA33558D-0E63-4EEC-9E93-688844F26E85}" type="pres">
      <dgm:prSet presAssocID="{AC5EBC52-F868-45B2-ADE3-5590F02972EE}" presName="node" presStyleLbl="node1" presStyleIdx="1" presStyleCnt="2" custScaleX="72012" custScaleY="59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703D-B0BC-42A2-B56B-77A86F60D56D}" type="pres">
      <dgm:prSet presAssocID="{AC5EBC52-F868-45B2-ADE3-5590F02972EE}" presName="spNode" presStyleCnt="0"/>
      <dgm:spPr/>
    </dgm:pt>
    <dgm:pt modelId="{52C559FF-6E0C-460E-B690-AAACC7F958D9}" type="pres">
      <dgm:prSet presAssocID="{FEABD69E-3AE0-4886-A859-28496FA62E02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6AF3C8E6-E0B7-4E79-A178-7E1F4D75D994}" srcId="{9F59C6F6-C702-47B5-8975-BC5C3844B882}" destId="{AC5EBC52-F868-45B2-ADE3-5590F02972EE}" srcOrd="1" destOrd="0" parTransId="{BDD7FF9F-7680-42E0-9ECA-945AF9A5C920}" sibTransId="{FEABD69E-3AE0-4886-A859-28496FA62E02}"/>
    <dgm:cxn modelId="{53DE20F4-8478-416F-8F13-AE04F3F340C9}" type="presOf" srcId="{AC5EBC52-F868-45B2-ADE3-5590F02972EE}" destId="{CA33558D-0E63-4EEC-9E93-688844F26E85}" srcOrd="0" destOrd="0" presId="urn:microsoft.com/office/officeart/2005/8/layout/cycle6"/>
    <dgm:cxn modelId="{EB5377BD-7D09-4B3C-9B4D-B1EF022A06D8}" type="presOf" srcId="{FEABD69E-3AE0-4886-A859-28496FA62E02}" destId="{52C559FF-6E0C-460E-B690-AAACC7F958D9}" srcOrd="0" destOrd="0" presId="urn:microsoft.com/office/officeart/2005/8/layout/cycle6"/>
    <dgm:cxn modelId="{D19C0CB2-C2E1-4EBE-A0C8-8636FE620CC7}" type="presOf" srcId="{DBAC9847-46B9-4F90-A536-44D9EB9794F8}" destId="{8FF859BC-2FF3-411C-B261-B603783656F7}" srcOrd="0" destOrd="0" presId="urn:microsoft.com/office/officeart/2005/8/layout/cycle6"/>
    <dgm:cxn modelId="{8F7E7C36-1EB5-48B1-889E-71F926B3EE91}" type="presOf" srcId="{9F59C6F6-C702-47B5-8975-BC5C3844B882}" destId="{46ADAF98-E62D-4623-B43C-987120BCA2FB}" srcOrd="0" destOrd="0" presId="urn:microsoft.com/office/officeart/2005/8/layout/cycle6"/>
    <dgm:cxn modelId="{A4BE0AFC-FAE7-4506-A208-21187330089C}" srcId="{9F59C6F6-C702-47B5-8975-BC5C3844B882}" destId="{DBAC9847-46B9-4F90-A536-44D9EB9794F8}" srcOrd="0" destOrd="0" parTransId="{8D000EDF-84DC-4913-8CDC-B858DFE6811B}" sibTransId="{7F7EDC27-F8C3-48FE-A189-383892790761}"/>
    <dgm:cxn modelId="{A8E2D4E2-B661-4FE2-8594-961075B9F213}" type="presOf" srcId="{7F7EDC27-F8C3-48FE-A189-383892790761}" destId="{4E4984D6-B6DD-44DE-AD61-ED29E3694EC5}" srcOrd="0" destOrd="0" presId="urn:microsoft.com/office/officeart/2005/8/layout/cycle6"/>
    <dgm:cxn modelId="{9D143273-2B11-4AAA-824B-752B83264BCC}" type="presParOf" srcId="{46ADAF98-E62D-4623-B43C-987120BCA2FB}" destId="{8FF859BC-2FF3-411C-B261-B603783656F7}" srcOrd="0" destOrd="0" presId="urn:microsoft.com/office/officeart/2005/8/layout/cycle6"/>
    <dgm:cxn modelId="{5AC6AF23-124E-42D3-B182-DBBE6EF33C61}" type="presParOf" srcId="{46ADAF98-E62D-4623-B43C-987120BCA2FB}" destId="{74E5FEF7-CA4C-445F-B6FE-5B6C47DD5929}" srcOrd="1" destOrd="0" presId="urn:microsoft.com/office/officeart/2005/8/layout/cycle6"/>
    <dgm:cxn modelId="{70766A27-AEFB-48ED-9992-E63C48BE9B35}" type="presParOf" srcId="{46ADAF98-E62D-4623-B43C-987120BCA2FB}" destId="{4E4984D6-B6DD-44DE-AD61-ED29E3694EC5}" srcOrd="2" destOrd="0" presId="urn:microsoft.com/office/officeart/2005/8/layout/cycle6"/>
    <dgm:cxn modelId="{9F07E41A-263F-46D7-B07C-C236A762C616}" type="presParOf" srcId="{46ADAF98-E62D-4623-B43C-987120BCA2FB}" destId="{CA33558D-0E63-4EEC-9E93-688844F26E85}" srcOrd="3" destOrd="0" presId="urn:microsoft.com/office/officeart/2005/8/layout/cycle6"/>
    <dgm:cxn modelId="{55CA63B4-4E44-4F06-BDE7-2AC5B9F29BED}" type="presParOf" srcId="{46ADAF98-E62D-4623-B43C-987120BCA2FB}" destId="{A2F4703D-B0BC-42A2-B56B-77A86F60D56D}" srcOrd="4" destOrd="0" presId="urn:microsoft.com/office/officeart/2005/8/layout/cycle6"/>
    <dgm:cxn modelId="{AD8AE7A3-9BEC-48D0-8CC0-CBC27E843CFE}" type="presParOf" srcId="{46ADAF98-E62D-4623-B43C-987120BCA2FB}" destId="{52C559FF-6E0C-460E-B690-AAACC7F958D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37A62-987F-4D8C-940E-1CF9DF3CBE2E}">
      <dsp:nvSpPr>
        <dsp:cNvPr id="0" name=""/>
        <dsp:cNvSpPr/>
      </dsp:nvSpPr>
      <dsp:spPr>
        <a:xfrm>
          <a:off x="4102894" y="1167438"/>
          <a:ext cx="245061" cy="1073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603"/>
              </a:lnTo>
              <a:lnTo>
                <a:pt x="245061" y="107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F5501-5135-4899-BB50-179EC442271B}">
      <dsp:nvSpPr>
        <dsp:cNvPr id="0" name=""/>
        <dsp:cNvSpPr/>
      </dsp:nvSpPr>
      <dsp:spPr>
        <a:xfrm>
          <a:off x="3857832" y="1167438"/>
          <a:ext cx="245061" cy="1073603"/>
        </a:xfrm>
        <a:custGeom>
          <a:avLst/>
          <a:gdLst/>
          <a:ahLst/>
          <a:cxnLst/>
          <a:rect l="0" t="0" r="0" b="0"/>
          <a:pathLst>
            <a:path>
              <a:moveTo>
                <a:pt x="245061" y="0"/>
              </a:moveTo>
              <a:lnTo>
                <a:pt x="245061" y="1073603"/>
              </a:lnTo>
              <a:lnTo>
                <a:pt x="0" y="1073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0D48B-A953-47D0-97C7-6BCEC949718D}">
      <dsp:nvSpPr>
        <dsp:cNvPr id="0" name=""/>
        <dsp:cNvSpPr/>
      </dsp:nvSpPr>
      <dsp:spPr>
        <a:xfrm>
          <a:off x="4102894" y="1167438"/>
          <a:ext cx="2824045" cy="2147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146"/>
              </a:lnTo>
              <a:lnTo>
                <a:pt x="2824045" y="1902146"/>
              </a:lnTo>
              <a:lnTo>
                <a:pt x="2824045" y="2147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6CEDA-0AA8-4ED3-88F8-D8A70F644871}">
      <dsp:nvSpPr>
        <dsp:cNvPr id="0" name=""/>
        <dsp:cNvSpPr/>
      </dsp:nvSpPr>
      <dsp:spPr>
        <a:xfrm>
          <a:off x="4057174" y="1167438"/>
          <a:ext cx="91440" cy="2147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7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552BB-E014-405F-8791-9A4953E8957C}">
      <dsp:nvSpPr>
        <dsp:cNvPr id="0" name=""/>
        <dsp:cNvSpPr/>
      </dsp:nvSpPr>
      <dsp:spPr>
        <a:xfrm>
          <a:off x="1278848" y="1167438"/>
          <a:ext cx="2824045" cy="2147207"/>
        </a:xfrm>
        <a:custGeom>
          <a:avLst/>
          <a:gdLst/>
          <a:ahLst/>
          <a:cxnLst/>
          <a:rect l="0" t="0" r="0" b="0"/>
          <a:pathLst>
            <a:path>
              <a:moveTo>
                <a:pt x="2824045" y="0"/>
              </a:moveTo>
              <a:lnTo>
                <a:pt x="2824045" y="1902146"/>
              </a:lnTo>
              <a:lnTo>
                <a:pt x="0" y="1902146"/>
              </a:lnTo>
              <a:lnTo>
                <a:pt x="0" y="2147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DB171-F79E-43A1-A1A4-6C6C97E425EB}">
      <dsp:nvSpPr>
        <dsp:cNvPr id="0" name=""/>
        <dsp:cNvSpPr/>
      </dsp:nvSpPr>
      <dsp:spPr>
        <a:xfrm>
          <a:off x="2935933" y="477"/>
          <a:ext cx="2333921" cy="11669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anose="00000400000000000000" pitchFamily="2" charset="-78"/>
            </a:rPr>
            <a:t>رهبری</a:t>
          </a:r>
          <a:endParaRPr lang="en-US" sz="3200" b="1" kern="1200" dirty="0">
            <a:cs typeface="B Mitra" panose="00000400000000000000" pitchFamily="2" charset="-78"/>
          </a:endParaRPr>
        </a:p>
      </dsp:txBody>
      <dsp:txXfrm>
        <a:off x="2935933" y="477"/>
        <a:ext cx="2333921" cy="1166960"/>
      </dsp:txXfrm>
    </dsp:sp>
    <dsp:sp modelId="{53528F36-C2B7-449A-B888-C53040D0C173}">
      <dsp:nvSpPr>
        <dsp:cNvPr id="0" name=""/>
        <dsp:cNvSpPr/>
      </dsp:nvSpPr>
      <dsp:spPr>
        <a:xfrm>
          <a:off x="111888" y="3314646"/>
          <a:ext cx="2333921" cy="162192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anose="00000400000000000000" pitchFamily="2" charset="-78"/>
            </a:rPr>
            <a:t>تعیین جهت گیری های راهبردی</a:t>
          </a:r>
          <a:endParaRPr lang="en-US" sz="3200" b="1" kern="1200" dirty="0">
            <a:cs typeface="B Mitra" panose="00000400000000000000" pitchFamily="2" charset="-78"/>
          </a:endParaRPr>
        </a:p>
      </dsp:txBody>
      <dsp:txXfrm>
        <a:off x="111888" y="3314646"/>
        <a:ext cx="2333921" cy="1621923"/>
      </dsp:txXfrm>
    </dsp:sp>
    <dsp:sp modelId="{3C5CCC97-F4E6-4588-9120-E8B3F517C794}">
      <dsp:nvSpPr>
        <dsp:cNvPr id="0" name=""/>
        <dsp:cNvSpPr/>
      </dsp:nvSpPr>
      <dsp:spPr>
        <a:xfrm>
          <a:off x="2935933" y="3314646"/>
          <a:ext cx="2333921" cy="164263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err="1" smtClean="0">
              <a:cs typeface="B Mitra" panose="00000400000000000000" pitchFamily="2" charset="-78"/>
            </a:rPr>
            <a:t>ايجاد</a:t>
          </a:r>
          <a:r>
            <a:rPr lang="fa-IR" sz="3200" b="1" kern="1200" dirty="0" smtClean="0">
              <a:cs typeface="B Mitra" panose="00000400000000000000" pitchFamily="2" charset="-78"/>
            </a:rPr>
            <a:t> </a:t>
          </a:r>
          <a:r>
            <a:rPr lang="fa-IR" sz="3200" b="1" kern="1200" dirty="0" err="1" smtClean="0">
              <a:cs typeface="B Mitra" panose="00000400000000000000" pitchFamily="2" charset="-78"/>
            </a:rPr>
            <a:t>انگيزه</a:t>
          </a:r>
          <a:r>
            <a:rPr lang="fa-IR" sz="3200" b="1" kern="1200" dirty="0" smtClean="0">
              <a:cs typeface="B Mitra" panose="00000400000000000000" pitchFamily="2" charset="-78"/>
            </a:rPr>
            <a:t> و </a:t>
          </a:r>
          <a:r>
            <a:rPr lang="fa-IR" sz="3200" b="1" kern="1200" dirty="0" err="1" smtClean="0">
              <a:cs typeface="B Mitra" panose="00000400000000000000" pitchFamily="2" charset="-78"/>
            </a:rPr>
            <a:t>مشاركت</a:t>
          </a:r>
          <a:r>
            <a:rPr lang="fa-IR" sz="3200" b="1" kern="1200" dirty="0" smtClean="0">
              <a:cs typeface="B Mitra" panose="00000400000000000000" pitchFamily="2" charset="-78"/>
            </a:rPr>
            <a:t> </a:t>
          </a:r>
          <a:r>
            <a:rPr lang="fa-IR" sz="3200" b="1" kern="1200" dirty="0" err="1" smtClean="0">
              <a:cs typeface="B Mitra" panose="00000400000000000000" pitchFamily="2" charset="-78"/>
            </a:rPr>
            <a:t>كاركنان</a:t>
          </a:r>
          <a:endParaRPr lang="en-US" sz="3200" b="1" kern="1200" dirty="0">
            <a:cs typeface="B Mitra" panose="00000400000000000000" pitchFamily="2" charset="-78"/>
          </a:endParaRPr>
        </a:p>
      </dsp:txBody>
      <dsp:txXfrm>
        <a:off x="2935933" y="3314646"/>
        <a:ext cx="2333921" cy="1642637"/>
      </dsp:txXfrm>
    </dsp:sp>
    <dsp:sp modelId="{22B329EE-0A55-41AF-9BD1-4175E429C587}">
      <dsp:nvSpPr>
        <dsp:cNvPr id="0" name=""/>
        <dsp:cNvSpPr/>
      </dsp:nvSpPr>
      <dsp:spPr>
        <a:xfrm>
          <a:off x="5759978" y="3314646"/>
          <a:ext cx="2333921" cy="1595772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anose="00000400000000000000" pitchFamily="2" charset="-78"/>
            </a:rPr>
            <a:t>ترویج بهبود</a:t>
          </a:r>
          <a:endParaRPr lang="en-US" sz="3200" b="1" kern="1200" dirty="0">
            <a:cs typeface="B Mitra" panose="00000400000000000000" pitchFamily="2" charset="-78"/>
          </a:endParaRPr>
        </a:p>
      </dsp:txBody>
      <dsp:txXfrm>
        <a:off x="5759978" y="3314646"/>
        <a:ext cx="2333921" cy="1595772"/>
      </dsp:txXfrm>
    </dsp:sp>
    <dsp:sp modelId="{779FF60A-D3CF-4602-8BE4-7626E722A8B7}">
      <dsp:nvSpPr>
        <dsp:cNvPr id="0" name=""/>
        <dsp:cNvSpPr/>
      </dsp:nvSpPr>
      <dsp:spPr>
        <a:xfrm>
          <a:off x="1200755" y="1657562"/>
          <a:ext cx="2657076" cy="1166960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Mitra" panose="00000400000000000000" pitchFamily="2" charset="-78"/>
            </a:rPr>
            <a:t>پاسخگویی</a:t>
          </a:r>
          <a:endParaRPr lang="en-US" sz="3200" b="1" kern="1200" dirty="0">
            <a:cs typeface="B Mitra" panose="00000400000000000000" pitchFamily="2" charset="-78"/>
          </a:endParaRPr>
        </a:p>
      </dsp:txBody>
      <dsp:txXfrm>
        <a:off x="1200755" y="1657562"/>
        <a:ext cx="2657076" cy="1166960"/>
      </dsp:txXfrm>
    </dsp:sp>
    <dsp:sp modelId="{6376F0DF-2AF1-430A-AA03-A25F878F2391}">
      <dsp:nvSpPr>
        <dsp:cNvPr id="0" name=""/>
        <dsp:cNvSpPr/>
      </dsp:nvSpPr>
      <dsp:spPr>
        <a:xfrm>
          <a:off x="4347955" y="1657562"/>
          <a:ext cx="2657076" cy="1166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err="1" smtClean="0">
              <a:cs typeface="B Mitra" panose="00000400000000000000" pitchFamily="2" charset="-78"/>
            </a:rPr>
            <a:t>تامين</a:t>
          </a:r>
          <a:r>
            <a:rPr lang="fa-IR" sz="3200" b="1" kern="1200" dirty="0" smtClean="0">
              <a:cs typeface="B Mitra" panose="00000400000000000000" pitchFamily="2" charset="-78"/>
            </a:rPr>
            <a:t> منابع</a:t>
          </a:r>
          <a:endParaRPr lang="en-US" sz="3200" kern="1200" dirty="0"/>
        </a:p>
      </dsp:txBody>
      <dsp:txXfrm>
        <a:off x="4347955" y="1657562"/>
        <a:ext cx="2657076" cy="116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E266F-4D00-49CF-8FE9-1F227125D02C}">
      <dsp:nvSpPr>
        <dsp:cNvPr id="0" name=""/>
        <dsp:cNvSpPr/>
      </dsp:nvSpPr>
      <dsp:spPr>
        <a:xfrm>
          <a:off x="2110950" y="1750"/>
          <a:ext cx="1226399" cy="797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۵ - 1 کلیات</a:t>
          </a:r>
          <a:endParaRPr lang="en-US" sz="1400" b="1" kern="1200" dirty="0"/>
        </a:p>
      </dsp:txBody>
      <dsp:txXfrm>
        <a:off x="2149864" y="40664"/>
        <a:ext cx="1148571" cy="719331"/>
      </dsp:txXfrm>
    </dsp:sp>
    <dsp:sp modelId="{D3A766EC-F9E9-4EF8-B67B-B450215E0F4E}">
      <dsp:nvSpPr>
        <dsp:cNvPr id="0" name=""/>
        <dsp:cNvSpPr/>
      </dsp:nvSpPr>
      <dsp:spPr>
        <a:xfrm>
          <a:off x="1131874" y="400330"/>
          <a:ext cx="3184550" cy="3184550"/>
        </a:xfrm>
        <a:custGeom>
          <a:avLst/>
          <a:gdLst/>
          <a:ahLst/>
          <a:cxnLst/>
          <a:rect l="0" t="0" r="0" b="0"/>
          <a:pathLst>
            <a:path>
              <a:moveTo>
                <a:pt x="2213895" y="126352"/>
              </a:moveTo>
              <a:arcTo wR="1592275" hR="1592275" stAng="17578753" swAng="196092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5B50C-5486-493E-9071-9D92FDA9B627}">
      <dsp:nvSpPr>
        <dsp:cNvPr id="0" name=""/>
        <dsp:cNvSpPr/>
      </dsp:nvSpPr>
      <dsp:spPr>
        <a:xfrm>
          <a:off x="3625294" y="1101985"/>
          <a:ext cx="1226399" cy="797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5- 2 یکپارچگی</a:t>
          </a:r>
          <a:endParaRPr lang="en-US" sz="1400" b="1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سرمایه</a:t>
          </a:r>
          <a:endParaRPr lang="en-US" sz="1400" b="1" kern="1200" dirty="0"/>
        </a:p>
      </dsp:txBody>
      <dsp:txXfrm>
        <a:off x="3664208" y="1140899"/>
        <a:ext cx="1148571" cy="719331"/>
      </dsp:txXfrm>
    </dsp:sp>
    <dsp:sp modelId="{620E0123-B447-42D6-8D05-841E2FA86424}">
      <dsp:nvSpPr>
        <dsp:cNvPr id="0" name=""/>
        <dsp:cNvSpPr/>
      </dsp:nvSpPr>
      <dsp:spPr>
        <a:xfrm>
          <a:off x="1131874" y="400330"/>
          <a:ext cx="3184550" cy="3184550"/>
        </a:xfrm>
        <a:custGeom>
          <a:avLst/>
          <a:gdLst/>
          <a:ahLst/>
          <a:cxnLst/>
          <a:rect l="0" t="0" r="0" b="0"/>
          <a:pathLst>
            <a:path>
              <a:moveTo>
                <a:pt x="3182371" y="1508991"/>
              </a:moveTo>
              <a:arcTo wR="1592275" hR="1592275" stAng="21420106" swAng="219583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848E9-C2EC-48B0-8877-A7ED457A5E48}">
      <dsp:nvSpPr>
        <dsp:cNvPr id="0" name=""/>
        <dsp:cNvSpPr/>
      </dsp:nvSpPr>
      <dsp:spPr>
        <a:xfrm>
          <a:off x="3046866" y="2882204"/>
          <a:ext cx="1226399" cy="797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5- 3 روش های</a:t>
          </a:r>
          <a:endParaRPr lang="en-US" sz="1400" b="1" kern="120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اجرایی</a:t>
          </a:r>
          <a:endParaRPr lang="en-US" sz="1400" b="1" kern="1200" dirty="0"/>
        </a:p>
      </dsp:txBody>
      <dsp:txXfrm>
        <a:off x="3085780" y="2921118"/>
        <a:ext cx="1148571" cy="719331"/>
      </dsp:txXfrm>
    </dsp:sp>
    <dsp:sp modelId="{03EE8367-1350-45D3-B228-70A9979B38B3}">
      <dsp:nvSpPr>
        <dsp:cNvPr id="0" name=""/>
        <dsp:cNvSpPr/>
      </dsp:nvSpPr>
      <dsp:spPr>
        <a:xfrm>
          <a:off x="1131874" y="400330"/>
          <a:ext cx="3184550" cy="3184550"/>
        </a:xfrm>
        <a:custGeom>
          <a:avLst/>
          <a:gdLst/>
          <a:ahLst/>
          <a:cxnLst/>
          <a:rect l="0" t="0" r="0" b="0"/>
          <a:pathLst>
            <a:path>
              <a:moveTo>
                <a:pt x="1908668" y="3152799"/>
              </a:moveTo>
              <a:arcTo wR="1592275" hR="1592275" stAng="4712325" swAng="137535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69EA2-6FC3-4A52-ACA2-2FEA6E5DC2D5}">
      <dsp:nvSpPr>
        <dsp:cNvPr id="0" name=""/>
        <dsp:cNvSpPr/>
      </dsp:nvSpPr>
      <dsp:spPr>
        <a:xfrm>
          <a:off x="1175034" y="2882204"/>
          <a:ext cx="1226399" cy="797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5- 4 مدیریت</a:t>
          </a:r>
          <a:endParaRPr lang="en-US" sz="1400" b="1" kern="120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تغییر</a:t>
          </a:r>
          <a:endParaRPr lang="en-US" sz="1400" b="1" kern="1200" dirty="0"/>
        </a:p>
      </dsp:txBody>
      <dsp:txXfrm>
        <a:off x="1213948" y="2921118"/>
        <a:ext cx="1148571" cy="719331"/>
      </dsp:txXfrm>
    </dsp:sp>
    <dsp:sp modelId="{DAEC843E-60F9-41D2-B2DA-23A1A8BE3B6C}">
      <dsp:nvSpPr>
        <dsp:cNvPr id="0" name=""/>
        <dsp:cNvSpPr/>
      </dsp:nvSpPr>
      <dsp:spPr>
        <a:xfrm>
          <a:off x="1131874" y="400330"/>
          <a:ext cx="3184550" cy="3184550"/>
        </a:xfrm>
        <a:custGeom>
          <a:avLst/>
          <a:gdLst/>
          <a:ahLst/>
          <a:cxnLst/>
          <a:rect l="0" t="0" r="0" b="0"/>
          <a:pathLst>
            <a:path>
              <a:moveTo>
                <a:pt x="266018" y="2473402"/>
              </a:moveTo>
              <a:arcTo wR="1592275" hR="1592275" stAng="8784064" swAng="219583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AEF97-04EA-40A6-8AC7-C14273A7E203}">
      <dsp:nvSpPr>
        <dsp:cNvPr id="0" name=""/>
        <dsp:cNvSpPr/>
      </dsp:nvSpPr>
      <dsp:spPr>
        <a:xfrm>
          <a:off x="596606" y="1101985"/>
          <a:ext cx="1226399" cy="797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۵ - ۵ طرح ریزی</a:t>
          </a:r>
          <a:endParaRPr lang="en-US" sz="1400" b="1" kern="120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/>
            <a:t>شرایط اضطراری</a:t>
          </a:r>
          <a:endParaRPr lang="en-US" sz="1400" b="1" kern="1200" dirty="0"/>
        </a:p>
      </dsp:txBody>
      <dsp:txXfrm>
        <a:off x="635520" y="1140899"/>
        <a:ext cx="1148571" cy="719331"/>
      </dsp:txXfrm>
    </dsp:sp>
    <dsp:sp modelId="{A30E9B7B-F095-4134-B92E-732CDA4CC83E}">
      <dsp:nvSpPr>
        <dsp:cNvPr id="0" name=""/>
        <dsp:cNvSpPr/>
      </dsp:nvSpPr>
      <dsp:spPr>
        <a:xfrm>
          <a:off x="1131874" y="400330"/>
          <a:ext cx="3184550" cy="3184550"/>
        </a:xfrm>
        <a:custGeom>
          <a:avLst/>
          <a:gdLst/>
          <a:ahLst/>
          <a:cxnLst/>
          <a:rect l="0" t="0" r="0" b="0"/>
          <a:pathLst>
            <a:path>
              <a:moveTo>
                <a:pt x="277506" y="694097"/>
              </a:moveTo>
              <a:arcTo wR="1592275" hR="1592275" stAng="12860324" swAng="196092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D93B2-3F3D-4EC2-ADCB-3C97594A4DC2}">
      <dsp:nvSpPr>
        <dsp:cNvPr id="0" name=""/>
        <dsp:cNvSpPr/>
      </dsp:nvSpPr>
      <dsp:spPr>
        <a:xfrm>
          <a:off x="2633653" y="2829"/>
          <a:ext cx="1209693" cy="786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6- 1 فعالیت و</a:t>
          </a:r>
          <a:endParaRPr lang="en-US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وظایف</a:t>
          </a:r>
          <a:endParaRPr lang="en-US" sz="1400" b="1" kern="1200" dirty="0"/>
        </a:p>
      </dsp:txBody>
      <dsp:txXfrm>
        <a:off x="2672037" y="41213"/>
        <a:ext cx="1132925" cy="709532"/>
      </dsp:txXfrm>
    </dsp:sp>
    <dsp:sp modelId="{65CE44B9-8AFD-4431-A55C-EF63C6041A56}">
      <dsp:nvSpPr>
        <dsp:cNvPr id="0" name=""/>
        <dsp:cNvSpPr/>
      </dsp:nvSpPr>
      <dsp:spPr>
        <a:xfrm>
          <a:off x="1386580" y="395980"/>
          <a:ext cx="3703839" cy="3703839"/>
        </a:xfrm>
        <a:custGeom>
          <a:avLst/>
          <a:gdLst/>
          <a:ahLst/>
          <a:cxnLst/>
          <a:rect l="0" t="0" r="0" b="0"/>
          <a:pathLst>
            <a:path>
              <a:moveTo>
                <a:pt x="2464491" y="104246"/>
              </a:moveTo>
              <a:arcTo wR="1851919" hR="1851919" stAng="17358955" swAng="150055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C9A10-BC6D-46B2-912F-82DECB9C221A}">
      <dsp:nvSpPr>
        <dsp:cNvPr id="0" name=""/>
        <dsp:cNvSpPr/>
      </dsp:nvSpPr>
      <dsp:spPr>
        <a:xfrm>
          <a:off x="4237462" y="928789"/>
          <a:ext cx="1209693" cy="786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6- 2 پایش</a:t>
          </a:r>
          <a:endParaRPr lang="en-US" sz="1400" b="1" kern="1200" dirty="0"/>
        </a:p>
      </dsp:txBody>
      <dsp:txXfrm>
        <a:off x="4275846" y="967173"/>
        <a:ext cx="1132925" cy="709532"/>
      </dsp:txXfrm>
    </dsp:sp>
    <dsp:sp modelId="{AAA457D1-6418-40F0-B70C-B0A385531E3F}">
      <dsp:nvSpPr>
        <dsp:cNvPr id="0" name=""/>
        <dsp:cNvSpPr/>
      </dsp:nvSpPr>
      <dsp:spPr>
        <a:xfrm>
          <a:off x="1386580" y="395980"/>
          <a:ext cx="3703839" cy="3703839"/>
        </a:xfrm>
        <a:custGeom>
          <a:avLst/>
          <a:gdLst/>
          <a:ahLst/>
          <a:cxnLst/>
          <a:rect l="0" t="0" r="0" b="0"/>
          <a:pathLst>
            <a:path>
              <a:moveTo>
                <a:pt x="3628574" y="1329324"/>
              </a:moveTo>
              <a:arcTo wR="1851919" hR="1851919" stAng="20616539" swAng="196692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4022B-C6B9-42BC-89CE-34E2D6CB0C2A}">
      <dsp:nvSpPr>
        <dsp:cNvPr id="0" name=""/>
        <dsp:cNvSpPr/>
      </dsp:nvSpPr>
      <dsp:spPr>
        <a:xfrm>
          <a:off x="4237462" y="2780709"/>
          <a:ext cx="1209693" cy="786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6- 3 سوابق</a:t>
          </a:r>
          <a:endParaRPr lang="en-US" sz="1400" b="1" kern="1200" dirty="0"/>
        </a:p>
      </dsp:txBody>
      <dsp:txXfrm>
        <a:off x="4275846" y="2819093"/>
        <a:ext cx="1132925" cy="709532"/>
      </dsp:txXfrm>
    </dsp:sp>
    <dsp:sp modelId="{A637250E-80BF-49CB-AA9E-5AD3704D4050}">
      <dsp:nvSpPr>
        <dsp:cNvPr id="0" name=""/>
        <dsp:cNvSpPr/>
      </dsp:nvSpPr>
      <dsp:spPr>
        <a:xfrm>
          <a:off x="1386580" y="395980"/>
          <a:ext cx="3703839" cy="3703839"/>
        </a:xfrm>
        <a:custGeom>
          <a:avLst/>
          <a:gdLst/>
          <a:ahLst/>
          <a:cxnLst/>
          <a:rect l="0" t="0" r="0" b="0"/>
          <a:pathLst>
            <a:path>
              <a:moveTo>
                <a:pt x="3145909" y="3176757"/>
              </a:moveTo>
              <a:arcTo wR="1851919" hR="1851919" stAng="2740492" swAng="150055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F71F8-962E-42C3-BE9F-A1A81D33F90E}">
      <dsp:nvSpPr>
        <dsp:cNvPr id="0" name=""/>
        <dsp:cNvSpPr/>
      </dsp:nvSpPr>
      <dsp:spPr>
        <a:xfrm>
          <a:off x="2633653" y="3706669"/>
          <a:ext cx="1209693" cy="786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/>
            <a:t>6- 4 عدم انطباق</a:t>
          </a:r>
          <a:endParaRPr lang="en-US" sz="1200" b="1" kern="1200" dirty="0" smtClean="0"/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/>
            <a:t>و اقدام اصلاحی</a:t>
          </a:r>
          <a:endParaRPr lang="en-US" sz="1200" b="1" kern="1200" dirty="0"/>
        </a:p>
      </dsp:txBody>
      <dsp:txXfrm>
        <a:off x="2672037" y="3745053"/>
        <a:ext cx="1132925" cy="709532"/>
      </dsp:txXfrm>
    </dsp:sp>
    <dsp:sp modelId="{20694B9D-91B9-4D5C-939D-9D06D2352212}">
      <dsp:nvSpPr>
        <dsp:cNvPr id="0" name=""/>
        <dsp:cNvSpPr/>
      </dsp:nvSpPr>
      <dsp:spPr>
        <a:xfrm>
          <a:off x="1386580" y="395980"/>
          <a:ext cx="3703839" cy="3703839"/>
        </a:xfrm>
        <a:custGeom>
          <a:avLst/>
          <a:gdLst/>
          <a:ahLst/>
          <a:cxnLst/>
          <a:rect l="0" t="0" r="0" b="0"/>
          <a:pathLst>
            <a:path>
              <a:moveTo>
                <a:pt x="1239348" y="3599593"/>
              </a:moveTo>
              <a:arcTo wR="1851919" hR="1851919" stAng="6558955" swAng="150055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C7244-B0BB-4BBD-9615-D6EE3BC7258A}">
      <dsp:nvSpPr>
        <dsp:cNvPr id="0" name=""/>
        <dsp:cNvSpPr/>
      </dsp:nvSpPr>
      <dsp:spPr>
        <a:xfrm>
          <a:off x="1029843" y="2780709"/>
          <a:ext cx="1209693" cy="786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6- ۵ گزارش</a:t>
          </a:r>
          <a:endParaRPr lang="en-US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رویدادها</a:t>
          </a:r>
          <a:endParaRPr lang="en-US" sz="1400" b="1" kern="1200" dirty="0"/>
        </a:p>
      </dsp:txBody>
      <dsp:txXfrm>
        <a:off x="1068227" y="2819093"/>
        <a:ext cx="1132925" cy="709532"/>
      </dsp:txXfrm>
    </dsp:sp>
    <dsp:sp modelId="{9322C736-0535-4FC9-AB21-9439C849962E}">
      <dsp:nvSpPr>
        <dsp:cNvPr id="0" name=""/>
        <dsp:cNvSpPr/>
      </dsp:nvSpPr>
      <dsp:spPr>
        <a:xfrm>
          <a:off x="1386580" y="395980"/>
          <a:ext cx="3703839" cy="3703839"/>
        </a:xfrm>
        <a:custGeom>
          <a:avLst/>
          <a:gdLst/>
          <a:ahLst/>
          <a:cxnLst/>
          <a:rect l="0" t="0" r="0" b="0"/>
          <a:pathLst>
            <a:path>
              <a:moveTo>
                <a:pt x="75265" y="2374514"/>
              </a:moveTo>
              <a:arcTo wR="1851919" hR="1851919" stAng="9816539" swAng="196692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2AD44-2610-44F4-BFEE-EB0005BFC4A6}">
      <dsp:nvSpPr>
        <dsp:cNvPr id="0" name=""/>
        <dsp:cNvSpPr/>
      </dsp:nvSpPr>
      <dsp:spPr>
        <a:xfrm>
          <a:off x="1029843" y="928789"/>
          <a:ext cx="1209693" cy="786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6- 6 پیگیری</a:t>
          </a:r>
          <a:endParaRPr lang="en-US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/>
            <a:t>رویدادها</a:t>
          </a:r>
          <a:endParaRPr lang="en-US" sz="1400" b="1" kern="1200" dirty="0"/>
        </a:p>
      </dsp:txBody>
      <dsp:txXfrm>
        <a:off x="1068227" y="967173"/>
        <a:ext cx="1132925" cy="709532"/>
      </dsp:txXfrm>
    </dsp:sp>
    <dsp:sp modelId="{65E5DD16-9948-40D2-953B-5C8918FB08D6}">
      <dsp:nvSpPr>
        <dsp:cNvPr id="0" name=""/>
        <dsp:cNvSpPr/>
      </dsp:nvSpPr>
      <dsp:spPr>
        <a:xfrm>
          <a:off x="1386580" y="395980"/>
          <a:ext cx="3703839" cy="3703839"/>
        </a:xfrm>
        <a:custGeom>
          <a:avLst/>
          <a:gdLst/>
          <a:ahLst/>
          <a:cxnLst/>
          <a:rect l="0" t="0" r="0" b="0"/>
          <a:pathLst>
            <a:path>
              <a:moveTo>
                <a:pt x="557929" y="527081"/>
              </a:moveTo>
              <a:arcTo wR="1851919" hR="1851919" stAng="13540492" swAng="150055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859BC-2FF3-411C-B261-B603783656F7}">
      <dsp:nvSpPr>
        <dsp:cNvPr id="0" name=""/>
        <dsp:cNvSpPr/>
      </dsp:nvSpPr>
      <dsp:spPr>
        <a:xfrm>
          <a:off x="386815" y="1409701"/>
          <a:ext cx="1931988" cy="1041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7-2- بازنگری</a:t>
          </a:r>
          <a:endParaRPr lang="en-US" sz="2900" kern="1200" dirty="0"/>
        </a:p>
      </dsp:txBody>
      <dsp:txXfrm>
        <a:off x="437652" y="1460538"/>
        <a:ext cx="1830314" cy="939722"/>
      </dsp:txXfrm>
    </dsp:sp>
    <dsp:sp modelId="{4E4984D6-B6DD-44DE-AD61-ED29E3694EC5}">
      <dsp:nvSpPr>
        <dsp:cNvPr id="0" name=""/>
        <dsp:cNvSpPr/>
      </dsp:nvSpPr>
      <dsp:spPr>
        <a:xfrm>
          <a:off x="1352809" y="431526"/>
          <a:ext cx="2997746" cy="2997746"/>
        </a:xfrm>
        <a:custGeom>
          <a:avLst/>
          <a:gdLst/>
          <a:ahLst/>
          <a:cxnLst/>
          <a:rect l="0" t="0" r="0" b="0"/>
          <a:pathLst>
            <a:path>
              <a:moveTo>
                <a:pt x="103362" y="951908"/>
              </a:moveTo>
              <a:arcTo wR="1498873" hR="1498873" stAng="12084149" swAng="823170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3558D-0E63-4EEC-9E93-688844F26E85}">
      <dsp:nvSpPr>
        <dsp:cNvPr id="0" name=""/>
        <dsp:cNvSpPr/>
      </dsp:nvSpPr>
      <dsp:spPr>
        <a:xfrm>
          <a:off x="3372927" y="1409701"/>
          <a:ext cx="1955257" cy="1041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/>
            <a:t>7-1- ممیزی</a:t>
          </a:r>
          <a:endParaRPr lang="en-US" sz="2900" kern="1200" dirty="0"/>
        </a:p>
      </dsp:txBody>
      <dsp:txXfrm>
        <a:off x="3423764" y="1460538"/>
        <a:ext cx="1853583" cy="939722"/>
      </dsp:txXfrm>
    </dsp:sp>
    <dsp:sp modelId="{52C559FF-6E0C-460E-B690-AAACC7F958D9}">
      <dsp:nvSpPr>
        <dsp:cNvPr id="0" name=""/>
        <dsp:cNvSpPr/>
      </dsp:nvSpPr>
      <dsp:spPr>
        <a:xfrm>
          <a:off x="1352809" y="431526"/>
          <a:ext cx="2997746" cy="2997746"/>
        </a:xfrm>
        <a:custGeom>
          <a:avLst/>
          <a:gdLst/>
          <a:ahLst/>
          <a:cxnLst/>
          <a:rect l="0" t="0" r="0" b="0"/>
          <a:pathLst>
            <a:path>
              <a:moveTo>
                <a:pt x="2894384" y="2045838"/>
              </a:moveTo>
              <a:arcTo wR="1498873" hR="1498873" stAng="1284149" swAng="823170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DCC89-82FC-4C7C-91F8-4110AECADF55}" type="datetime8">
              <a:rPr lang="fa-IR" smtClean="0"/>
              <a:pPr/>
              <a:t>22/اکتبر/19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NARGAN - HSE Internal Auditor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5C53-F2FE-4920-9A92-270CC6D1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270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31235-C226-42DF-B4D5-B1E7A7E445E7}" type="datetime8">
              <a:rPr lang="fa-IR" smtClean="0"/>
              <a:pPr/>
              <a:t>22/اکتبر/19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NARGAN - HSE Internal Auditor Course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4C08A4-8D5A-489F-9BB2-4333DBBFF38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07603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8A4-8D5A-489F-9BB2-4333DBBFF385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NARGAN - HSE Internal Auditor Course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07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34528" y="10045083"/>
            <a:ext cx="2857900" cy="529669"/>
          </a:xfrm>
          <a:prstGeom prst="rect">
            <a:avLst/>
          </a:prstGeom>
          <a:noFill/>
        </p:spPr>
        <p:txBody>
          <a:bodyPr lIns="91431" tIns="45715" rIns="91431" bIns="45715"/>
          <a:lstStyle/>
          <a:p>
            <a:pPr algn="r"/>
            <a:fld id="{31D7DEF5-CBC0-4E08-BE3E-2068743344BD}" type="slidenum">
              <a:rPr lang="ar-SA" altLang="fa-IR" smtClean="0">
                <a:cs typeface="Arial" pitchFamily="34" charset="0"/>
              </a:rPr>
              <a:pPr algn="r"/>
              <a:t>3</a:t>
            </a:fld>
            <a:endParaRPr lang="en-US" altLang="fa-IR" smtClean="0"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23913"/>
            <a:ext cx="5278438" cy="3960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5031004"/>
            <a:ext cx="4820683" cy="4782245"/>
          </a:xfrm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150182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1"/>
          <p:cNvSpPr>
            <a:spLocks noGrp="1" noChangeArrowheads="1"/>
          </p:cNvSpPr>
          <p:nvPr>
            <p:ph type="sldNum" sz="quarter"/>
          </p:nvPr>
        </p:nvSpPr>
        <p:spPr>
          <a:xfrm>
            <a:off x="4022725" y="9723438"/>
            <a:ext cx="3051175" cy="48577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5304CB-FE9A-4AB7-94C0-C5B9D66EC329}" type="slidenum">
              <a:rPr lang="en-GB" altLang="tr-TR" sz="1300"/>
              <a:pPr eaLnBrk="1" hangingPunct="1">
                <a:spcBef>
                  <a:spcPct val="0"/>
                </a:spcBef>
              </a:pPr>
              <a:t>4</a:t>
            </a:fld>
            <a:endParaRPr lang="en-GB" altLang="tr-TR" sz="1300"/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1008063"/>
            <a:ext cx="3741737" cy="28067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0850" y="4041775"/>
            <a:ext cx="6270625" cy="5424488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altLang="tr-TR" smtClean="0"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71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fld id="{3E8272B0-6232-4219-A86D-EF249EB411C2}" type="slidenum">
              <a:rPr lang="ar-SA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54</a:t>
            </a:fld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44046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Wall Paper\Back (2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60112" y="4800600"/>
            <a:ext cx="8231488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00600"/>
            <a:ext cx="2438400" cy="15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00599"/>
            <a:ext cx="3662362" cy="1524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2" y="4800598"/>
            <a:ext cx="2814638" cy="152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127-C39F-4ADF-A58D-41AC98B49F4C}" type="datetime8">
              <a:rPr lang="fa-IR" smtClean="0"/>
              <a:pPr/>
              <a:t>22/اکتبر/19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1" y="609600"/>
            <a:ext cx="457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>
            <a:lvl1pPr algn="r">
              <a:defRPr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7244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  <a:lvl2pPr>
              <a:defRPr>
                <a:cs typeface="B Nazanin" pitchFamily="2" charset="-78"/>
              </a:defRPr>
            </a:lvl2pPr>
            <a:lvl3pPr>
              <a:defRPr>
                <a:cs typeface="B Nazanin" pitchFamily="2" charset="-78"/>
              </a:defRPr>
            </a:lvl3pPr>
            <a:lvl4pPr>
              <a:defRPr>
                <a:cs typeface="B Nazanin" pitchFamily="2" charset="-78"/>
              </a:defRPr>
            </a:lvl4pPr>
            <a:lvl5pPr>
              <a:defRPr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10800000" flipV="1">
            <a:off x="838200" y="1371598"/>
            <a:ext cx="7848600" cy="1"/>
          </a:xfrm>
          <a:prstGeom prst="line">
            <a:avLst/>
          </a:prstGeom>
          <a:ln>
            <a:solidFill>
              <a:srgbClr val="26D80E">
                <a:alpha val="22000"/>
              </a:srgbClr>
            </a:solidFill>
            <a:prstDash val="sysDot"/>
            <a:miter lim="800000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13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0010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CCC20BBD-CBD9-4249-BF0C-B71EF35E185F}" type="slidenum">
              <a:rPr lang="fa-IR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28" y="617538"/>
            <a:ext cx="77943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566" y="2017713"/>
            <a:ext cx="3815862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9104" y="2017713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F0F-F8E1-47EC-9428-7AAAFEBFF7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info@karbinco.ir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8D00-D2D9-4F6B-BD01-66E87A57967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D0AD-4F63-4A34-B5F8-DFEA2ECC572A}" type="datetime8">
              <a:rPr lang="fa-IR" smtClean="0"/>
              <a:pPr/>
              <a:t>22/اکتبر/19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03D6-04CF-4307-B1D1-92BF115B1C7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91600" cy="434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fa-IR" sz="3600" b="1" dirty="0" err="1" smtClean="0"/>
              <a:t>مروري</a:t>
            </a:r>
            <a:r>
              <a:rPr lang="fa-IR" sz="3600" b="1" dirty="0" smtClean="0"/>
              <a:t> بر الزامات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fa-IR" sz="3600" b="1" dirty="0" smtClean="0"/>
              <a:t>نظام </a:t>
            </a:r>
            <a:r>
              <a:rPr lang="fa-IR" sz="3600" b="1" dirty="0"/>
              <a:t>مدیریت بهداشت، ایمنی و محیط </a:t>
            </a:r>
            <a:r>
              <a:rPr lang="fa-IR" sz="3600" b="1" dirty="0" smtClean="0"/>
              <a:t>زیست(</a:t>
            </a:r>
            <a:r>
              <a:rPr lang="en-US" sz="3600" b="1" dirty="0">
                <a:solidFill>
                  <a:srgbClr val="00B0F0"/>
                </a:solidFill>
              </a:rPr>
              <a:t>H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26D80E"/>
                </a:solidFill>
              </a:rPr>
              <a:t>E</a:t>
            </a:r>
            <a:r>
              <a:rPr lang="en-US" sz="3600" b="1" dirty="0"/>
              <a:t>-MS</a:t>
            </a:r>
            <a:r>
              <a:rPr lang="fa-IR" sz="3600" b="1" dirty="0"/>
              <a:t>) </a:t>
            </a:r>
            <a:br>
              <a:rPr lang="fa-IR" sz="3600" b="1" dirty="0"/>
            </a:br>
            <a:r>
              <a:rPr lang="fa-IR" sz="3600" b="1" dirty="0" smtClean="0"/>
              <a:t/>
            </a:r>
            <a:br>
              <a:rPr lang="fa-IR" sz="3600" b="1" dirty="0" smtClean="0"/>
            </a:br>
            <a:r>
              <a:rPr lang="fa-I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شركت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آركا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فرآيند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كيفيت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گستر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ارائه دهنده: اشکان </a:t>
            </a:r>
            <a:r>
              <a:rPr lang="fa-I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معتمدی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تاریخ</a:t>
            </a:r>
            <a:r>
              <a:rPr lang="fa-I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1401/08/29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8382000" cy="55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b="1" dirty="0" smtClean="0"/>
          </a:p>
          <a:p>
            <a:pPr marL="0" indent="0">
              <a:buNone/>
            </a:pPr>
            <a:endParaRPr lang="fa-IR" b="1" dirty="0"/>
          </a:p>
          <a:p>
            <a:pPr marL="0" indent="0" algn="ctr">
              <a:buNone/>
            </a:pPr>
            <a:endParaRPr lang="fa-IR" b="1" dirty="0" smtClean="0"/>
          </a:p>
          <a:p>
            <a:pPr marL="0" indent="0" algn="ctr">
              <a:buNone/>
            </a:pPr>
            <a:r>
              <a:rPr lang="fa-IR" sz="6600" b="1" dirty="0" err="1" smtClean="0">
                <a:solidFill>
                  <a:srgbClr val="FF0000"/>
                </a:solidFill>
              </a:rPr>
              <a:t>راهکار</a:t>
            </a:r>
            <a:r>
              <a:rPr lang="fa-IR" sz="6600" b="1" dirty="0" smtClean="0">
                <a:solidFill>
                  <a:srgbClr val="FF0000"/>
                </a:solidFill>
              </a:rPr>
              <a:t> </a:t>
            </a:r>
            <a:r>
              <a:rPr lang="fa-IR" sz="6600" b="1" dirty="0">
                <a:solidFill>
                  <a:srgbClr val="FF0000"/>
                </a:solidFill>
              </a:rPr>
              <a:t>مدیریت؟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HSE -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b="1" dirty="0"/>
              <a:t>سیستم </a:t>
            </a:r>
            <a:r>
              <a:rPr lang="fa-IR" b="1" dirty="0" smtClean="0"/>
              <a:t>مدیریت (</a:t>
            </a:r>
            <a:r>
              <a:rPr lang="en-US" b="1" dirty="0" smtClean="0"/>
              <a:t>MANAGEMENT SYSTEM</a:t>
            </a:r>
            <a:r>
              <a:rPr lang="fa-IR" b="1" dirty="0" smtClean="0"/>
              <a:t>)</a:t>
            </a:r>
            <a:endParaRPr lang="fa-IR" b="1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fa-IR" b="1" dirty="0">
                <a:solidFill>
                  <a:srgbClr val="0070C0"/>
                </a:solidFill>
              </a:rPr>
              <a:t>بهداشت </a:t>
            </a:r>
            <a:r>
              <a:rPr lang="fa-IR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HEALTH</a:t>
            </a:r>
            <a:r>
              <a:rPr lang="fa-IR" b="1" dirty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b="1" dirty="0">
                <a:solidFill>
                  <a:srgbClr val="FF0000"/>
                </a:solidFill>
              </a:rPr>
              <a:t>ایمنی </a:t>
            </a:r>
            <a:r>
              <a:rPr lang="fa-IR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SAFTY</a:t>
            </a:r>
            <a:r>
              <a:rPr lang="fa-IR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b="1" dirty="0">
                <a:solidFill>
                  <a:srgbClr val="00B050"/>
                </a:solidFill>
              </a:rPr>
              <a:t>محیط </a:t>
            </a:r>
            <a:r>
              <a:rPr lang="fa-IR" b="1" dirty="0" smtClean="0">
                <a:solidFill>
                  <a:srgbClr val="00B050"/>
                </a:solidFill>
              </a:rPr>
              <a:t>زیست (</a:t>
            </a:r>
            <a:r>
              <a:rPr lang="en-US" b="1" dirty="0" smtClean="0">
                <a:solidFill>
                  <a:srgbClr val="00B050"/>
                </a:solidFill>
              </a:rPr>
              <a:t>ENVIRONMENT</a:t>
            </a:r>
            <a:r>
              <a:rPr lang="fa-IR" b="1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تاریخچه </a:t>
            </a:r>
            <a:r>
              <a:rPr lang="en-US" b="1" dirty="0" smtClean="0"/>
              <a:t>HSE</a:t>
            </a:r>
            <a:r>
              <a:rPr lang="fa-IR" b="1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b="1" dirty="0"/>
              <a:t>اوایل دهه </a:t>
            </a:r>
            <a:r>
              <a:rPr lang="fa-IR" b="1" dirty="0" smtClean="0"/>
              <a:t>90: </a:t>
            </a:r>
            <a:r>
              <a:rPr lang="fa-IR" dirty="0" smtClean="0"/>
              <a:t>انتشار </a:t>
            </a:r>
            <a:r>
              <a:rPr lang="fa-IR" dirty="0"/>
              <a:t>آیین کارهای ایمنی و محیط زیست توسط شرکت های نفتی </a:t>
            </a:r>
            <a:r>
              <a:rPr lang="en-US" dirty="0"/>
              <a:t>SHELL </a:t>
            </a:r>
            <a:r>
              <a:rPr lang="fa-IR" dirty="0" smtClean="0"/>
              <a:t> و </a:t>
            </a:r>
            <a:r>
              <a:rPr lang="en-US" dirty="0" smtClean="0"/>
              <a:t>STANDARD </a:t>
            </a:r>
            <a:r>
              <a:rPr lang="en-US" dirty="0"/>
              <a:t>OIL</a:t>
            </a:r>
          </a:p>
          <a:p>
            <a:pPr algn="just"/>
            <a:r>
              <a:rPr lang="fa-IR" b="1" dirty="0"/>
              <a:t>سال 1994 </a:t>
            </a:r>
            <a:r>
              <a:rPr lang="fa-IR" b="1" dirty="0" smtClean="0"/>
              <a:t>: </a:t>
            </a:r>
            <a:r>
              <a:rPr lang="fa-IR" dirty="0" smtClean="0"/>
              <a:t>انتشار </a:t>
            </a:r>
            <a:r>
              <a:rPr lang="fa-IR" dirty="0"/>
              <a:t>استاندارد ایمنی و محیط زیست مشهور به </a:t>
            </a:r>
            <a:r>
              <a:rPr lang="en-US" dirty="0"/>
              <a:t>HSE-MS </a:t>
            </a:r>
            <a:r>
              <a:rPr lang="fa-IR" dirty="0"/>
              <a:t>توسط شرکت های </a:t>
            </a:r>
            <a:r>
              <a:rPr lang="fa-IR" dirty="0" smtClean="0"/>
              <a:t>نفتی عضو </a:t>
            </a:r>
            <a:r>
              <a:rPr lang="en-US" dirty="0"/>
              <a:t>OGP</a:t>
            </a:r>
          </a:p>
          <a:p>
            <a:pPr algn="just"/>
            <a:r>
              <a:rPr lang="fa-IR" b="1" dirty="0"/>
              <a:t>سال 1381 </a:t>
            </a:r>
            <a:r>
              <a:rPr lang="fa-IR" b="1" dirty="0" smtClean="0"/>
              <a:t>: </a:t>
            </a:r>
            <a:r>
              <a:rPr lang="fa-IR" dirty="0" smtClean="0"/>
              <a:t>تدوین </a:t>
            </a:r>
            <a:r>
              <a:rPr lang="fa-IR" dirty="0"/>
              <a:t>استاندارد </a:t>
            </a:r>
            <a:r>
              <a:rPr lang="en-US" dirty="0"/>
              <a:t>HSE </a:t>
            </a:r>
            <a:r>
              <a:rPr lang="fa-IR" dirty="0" smtClean="0"/>
              <a:t> ایران (دستور </a:t>
            </a:r>
            <a:r>
              <a:rPr lang="fa-IR" dirty="0"/>
              <a:t>وزیر </a:t>
            </a:r>
            <a:r>
              <a:rPr lang="fa-IR" dirty="0" smtClean="0"/>
              <a:t>نفت) بر </a:t>
            </a:r>
            <a:r>
              <a:rPr lang="fa-IR" dirty="0"/>
              <a:t>مبنای </a:t>
            </a:r>
            <a:r>
              <a:rPr lang="fa-IR" dirty="0" smtClean="0"/>
              <a:t>مدل </a:t>
            </a:r>
            <a:r>
              <a:rPr lang="fa-IR" dirty="0" err="1" smtClean="0"/>
              <a:t>تهيه</a:t>
            </a:r>
            <a:r>
              <a:rPr lang="fa-IR" dirty="0" smtClean="0"/>
              <a:t> شده توسط شرکت های عضو </a:t>
            </a:r>
            <a:r>
              <a:rPr lang="en-US" dirty="0" smtClean="0"/>
              <a:t>OGP</a:t>
            </a:r>
            <a:endParaRPr lang="fa-IR" dirty="0" smtClean="0"/>
          </a:p>
          <a:p>
            <a:pPr algn="just"/>
            <a:r>
              <a:rPr lang="fa-IR" b="1" dirty="0" smtClean="0"/>
              <a:t>سال 1395</a:t>
            </a:r>
            <a:r>
              <a:rPr lang="fa-IR" dirty="0" smtClean="0"/>
              <a:t>: الزام </a:t>
            </a:r>
            <a:r>
              <a:rPr lang="fa-IR" dirty="0" err="1" smtClean="0"/>
              <a:t>توانير</a:t>
            </a:r>
            <a:r>
              <a:rPr lang="fa-IR" dirty="0" smtClean="0"/>
              <a:t> به </a:t>
            </a:r>
            <a:r>
              <a:rPr lang="fa-IR" dirty="0" err="1" smtClean="0"/>
              <a:t>پياده</a:t>
            </a:r>
            <a:r>
              <a:rPr lang="fa-IR" dirty="0" smtClean="0"/>
              <a:t> </a:t>
            </a:r>
            <a:r>
              <a:rPr lang="fa-IR" dirty="0" err="1" smtClean="0"/>
              <a:t>سازي</a:t>
            </a:r>
            <a:r>
              <a:rPr lang="fa-IR" dirty="0" smtClean="0"/>
              <a:t> نظام </a:t>
            </a:r>
            <a:r>
              <a:rPr lang="en-US" dirty="0" smtClean="0"/>
              <a:t>HSE-MS</a:t>
            </a:r>
            <a:r>
              <a:rPr lang="fa-IR" dirty="0" smtClean="0"/>
              <a:t> در </a:t>
            </a:r>
            <a:r>
              <a:rPr lang="fa-IR" dirty="0" err="1" smtClean="0"/>
              <a:t>شركتهاي</a:t>
            </a:r>
            <a:r>
              <a:rPr lang="fa-IR" dirty="0" smtClean="0"/>
              <a:t> </a:t>
            </a:r>
            <a:r>
              <a:rPr lang="fa-IR" dirty="0" err="1" smtClean="0"/>
              <a:t>توزيع</a:t>
            </a:r>
            <a:r>
              <a:rPr lang="fa-IR" dirty="0" smtClean="0"/>
              <a:t> برق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7086600" cy="6705600"/>
          </a:xfrm>
        </p:spPr>
      </p:pic>
    </p:spTree>
    <p:extLst>
      <p:ext uri="{BB962C8B-B14F-4D97-AF65-F5344CB8AC3E}">
        <p14:creationId xmlns:p14="http://schemas.microsoft.com/office/powerpoint/2010/main" val="38972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925" y="1551239"/>
            <a:ext cx="6254550" cy="50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1-رهبري </a:t>
            </a:r>
            <a:r>
              <a:rPr lang="fa-IR" b="1" dirty="0" err="1">
                <a:solidFill>
                  <a:srgbClr val="FF0000"/>
                </a:solidFill>
              </a:rPr>
              <a:t>وتعهد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Leadership and </a:t>
            </a:r>
            <a:r>
              <a:rPr lang="en-US" b="1" dirty="0" smtClean="0">
                <a:solidFill>
                  <a:srgbClr val="FF0000"/>
                </a:solidFill>
              </a:rPr>
              <a:t>Commitment</a:t>
            </a:r>
            <a:endParaRPr lang="fa-IR" b="1" dirty="0" smtClean="0">
              <a:solidFill>
                <a:srgbClr val="FF0000"/>
              </a:solidFill>
            </a:endParaRPr>
          </a:p>
          <a:p>
            <a:pPr algn="just"/>
            <a:r>
              <a:rPr lang="fa-IR" dirty="0" err="1">
                <a:solidFill>
                  <a:srgbClr val="FF0000"/>
                </a:solidFill>
              </a:rPr>
              <a:t>مديريت</a:t>
            </a:r>
            <a:r>
              <a:rPr lang="fa-IR" dirty="0">
                <a:solidFill>
                  <a:srgbClr val="FF0000"/>
                </a:solidFill>
              </a:rPr>
              <a:t> ارشد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رهبري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تعهد</a:t>
            </a:r>
            <a:r>
              <a:rPr lang="fa-IR" dirty="0" smtClean="0"/>
              <a:t> </a:t>
            </a:r>
            <a:r>
              <a:rPr lang="fa-IR" dirty="0" err="1"/>
              <a:t>آشكار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err="1" smtClean="0"/>
              <a:t>قوي</a:t>
            </a:r>
            <a:r>
              <a:rPr lang="fa-IR" dirty="0" smtClean="0"/>
              <a:t> </a:t>
            </a:r>
            <a:r>
              <a:rPr lang="fa-IR" dirty="0"/>
              <a:t>را در سازمان </a:t>
            </a:r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err="1"/>
              <a:t>كند</a:t>
            </a:r>
            <a:r>
              <a:rPr lang="fa-IR" dirty="0"/>
              <a:t> و </a:t>
            </a:r>
            <a:r>
              <a:rPr lang="fa-IR" dirty="0" err="1"/>
              <a:t>اطمينان</a:t>
            </a:r>
            <a:r>
              <a:rPr lang="fa-IR" dirty="0"/>
              <a:t> حاصل </a:t>
            </a:r>
            <a:r>
              <a:rPr lang="fa-IR" dirty="0" err="1"/>
              <a:t>نمايد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اين</a:t>
            </a:r>
            <a:r>
              <a:rPr lang="fa-IR" dirty="0"/>
              <a:t> تعهد </a:t>
            </a:r>
            <a:r>
              <a:rPr lang="fa-IR" dirty="0" smtClean="0"/>
              <a:t>به </a:t>
            </a:r>
            <a:r>
              <a:rPr lang="fa-IR" dirty="0" smtClean="0">
                <a:solidFill>
                  <a:srgbClr val="FF0000"/>
                </a:solidFill>
              </a:rPr>
              <a:t>منابع </a:t>
            </a:r>
            <a:r>
              <a:rPr lang="fa-IR" dirty="0">
                <a:solidFill>
                  <a:srgbClr val="FF0000"/>
                </a:solidFill>
              </a:rPr>
              <a:t>مورد </a:t>
            </a:r>
            <a:r>
              <a:rPr lang="fa-IR" dirty="0" err="1">
                <a:solidFill>
                  <a:srgbClr val="FF0000"/>
                </a:solidFill>
              </a:rPr>
              <a:t>نياز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براي</a:t>
            </a:r>
            <a:r>
              <a:rPr lang="fa-IR" dirty="0"/>
              <a:t> توسعه ، اجراء و </a:t>
            </a:r>
            <a:r>
              <a:rPr lang="fa-IR" dirty="0" err="1"/>
              <a:t>نگهداري</a:t>
            </a:r>
            <a:r>
              <a:rPr lang="fa-IR" dirty="0"/>
              <a:t> نظام </a:t>
            </a:r>
            <a:r>
              <a:rPr lang="fa-IR" dirty="0" err="1"/>
              <a:t>مديريت</a:t>
            </a:r>
            <a:r>
              <a:rPr lang="fa-IR" dirty="0"/>
              <a:t> بهداشت،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r>
              <a:rPr lang="fa-IR" dirty="0"/>
              <a:t>، </a:t>
            </a:r>
            <a:r>
              <a:rPr lang="fa-IR" dirty="0" err="1"/>
              <a:t>دستيابي</a:t>
            </a:r>
            <a:r>
              <a:rPr lang="fa-IR" dirty="0"/>
              <a:t> به اهداف </a:t>
            </a:r>
            <a:r>
              <a:rPr lang="fa-IR" dirty="0" smtClean="0"/>
              <a:t>و خط </a:t>
            </a:r>
            <a:r>
              <a:rPr lang="fa-IR" dirty="0" err="1"/>
              <a:t>مشي</a:t>
            </a:r>
            <a:r>
              <a:rPr lang="fa-IR" dirty="0"/>
              <a:t> سازمان </a:t>
            </a:r>
            <a:r>
              <a:rPr lang="fa-IR" dirty="0" err="1"/>
              <a:t>تبديل</a:t>
            </a:r>
            <a:r>
              <a:rPr lang="fa-IR" dirty="0"/>
              <a:t> </a:t>
            </a:r>
            <a:r>
              <a:rPr lang="fa-IR" dirty="0" err="1"/>
              <a:t>مي</a:t>
            </a:r>
            <a:r>
              <a:rPr lang="fa-IR" dirty="0"/>
              <a:t> شود.</a:t>
            </a:r>
          </a:p>
          <a:p>
            <a:pPr algn="just"/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/>
              <a:t>اطمينان</a:t>
            </a:r>
            <a:r>
              <a:rPr lang="fa-IR" dirty="0"/>
              <a:t> اصل </a:t>
            </a:r>
            <a:r>
              <a:rPr lang="fa-IR" dirty="0" err="1"/>
              <a:t>نمايد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الزامات خط </a:t>
            </a:r>
            <a:r>
              <a:rPr lang="fa-IR" dirty="0" err="1" smtClean="0">
                <a:solidFill>
                  <a:srgbClr val="FF0000"/>
                </a:solidFill>
              </a:rPr>
              <a:t>مشي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بهداشت</a:t>
            </a:r>
            <a:r>
              <a:rPr lang="fa-IR" dirty="0"/>
              <a:t>، </a:t>
            </a:r>
            <a:r>
              <a:rPr lang="fa-IR" dirty="0" err="1"/>
              <a:t>ايمني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err="1" smtClean="0"/>
              <a:t>محيط</a:t>
            </a:r>
            <a:r>
              <a:rPr lang="fa-IR" dirty="0" smtClean="0"/>
              <a:t> </a:t>
            </a:r>
            <a:r>
              <a:rPr lang="fa-IR" dirty="0" err="1"/>
              <a:t>زيست</a:t>
            </a:r>
            <a:r>
              <a:rPr lang="fa-IR" dirty="0"/>
              <a:t> بطور </a:t>
            </a:r>
            <a:r>
              <a:rPr lang="fa-IR" dirty="0" err="1"/>
              <a:t>كامل</a:t>
            </a:r>
            <a:r>
              <a:rPr lang="fa-IR" dirty="0"/>
              <a:t> مد نظر قرار گرفته </a:t>
            </a:r>
            <a:r>
              <a:rPr lang="fa-IR" dirty="0" err="1"/>
              <a:t>اند</a:t>
            </a:r>
            <a:r>
              <a:rPr lang="fa-IR" dirty="0"/>
              <a:t>. </a:t>
            </a:r>
            <a:r>
              <a:rPr lang="fa-IR" dirty="0" err="1"/>
              <a:t>همچنين</a:t>
            </a:r>
            <a:r>
              <a:rPr lang="fa-IR" dirty="0"/>
              <a:t> همواره </a:t>
            </a:r>
            <a:r>
              <a:rPr lang="fa-IR" dirty="0" err="1"/>
              <a:t>بايد</a:t>
            </a:r>
            <a:r>
              <a:rPr lang="fa-IR" dirty="0"/>
              <a:t> از اقدامات لازم به </a:t>
            </a:r>
            <a:r>
              <a:rPr lang="fa-IR" dirty="0" err="1"/>
              <a:t>منطور</a:t>
            </a:r>
            <a:r>
              <a:rPr lang="fa-IR" dirty="0"/>
              <a:t> </a:t>
            </a:r>
            <a:r>
              <a:rPr lang="fa-IR" dirty="0" err="1"/>
              <a:t>صيانت</a:t>
            </a:r>
            <a:r>
              <a:rPr lang="fa-IR" dirty="0"/>
              <a:t> از بهداشت،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حمايت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نمايد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4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</a:rPr>
              <a:t>1-رهبري و تعهد (ادامه):</a:t>
            </a:r>
          </a:p>
          <a:p>
            <a:pPr marL="0" indent="0" algn="just">
              <a:buNone/>
            </a:pPr>
            <a:r>
              <a:rPr lang="fa-IR" dirty="0"/>
              <a:t>سازمان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/>
              <a:t>فرهنگي</a:t>
            </a:r>
            <a:r>
              <a:rPr lang="fa-IR" dirty="0"/>
              <a:t> را </a:t>
            </a:r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smtClean="0"/>
              <a:t>و حفظ </a:t>
            </a:r>
            <a:r>
              <a:rPr lang="fa-IR" dirty="0" err="1"/>
              <a:t>نمايد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براساس اصول </a:t>
            </a:r>
            <a:r>
              <a:rPr lang="fa-IR" dirty="0" err="1"/>
              <a:t>ذيل</a:t>
            </a:r>
            <a:r>
              <a:rPr lang="fa-IR" dirty="0"/>
              <a:t> از نظام </a:t>
            </a:r>
            <a:r>
              <a:rPr lang="fa-IR" dirty="0" err="1" smtClean="0"/>
              <a:t>مديريت</a:t>
            </a:r>
            <a:r>
              <a:rPr lang="fa-IR" dirty="0" smtClean="0"/>
              <a:t> بهداشت</a:t>
            </a:r>
            <a:r>
              <a:rPr lang="fa-IR" dirty="0"/>
              <a:t>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 smtClean="0"/>
              <a:t>محيط</a:t>
            </a:r>
            <a:r>
              <a:rPr lang="fa-IR" dirty="0" smtClean="0"/>
              <a:t> </a:t>
            </a:r>
            <a:r>
              <a:rPr lang="fa-IR" dirty="0" err="1" smtClean="0"/>
              <a:t>زيست</a:t>
            </a:r>
            <a:r>
              <a:rPr lang="fa-IR" dirty="0" smtClean="0"/>
              <a:t> </a:t>
            </a:r>
            <a:r>
              <a:rPr lang="fa-IR" dirty="0" err="1"/>
              <a:t>حمايت</a:t>
            </a:r>
            <a:r>
              <a:rPr lang="fa-IR" dirty="0"/>
              <a:t> </a:t>
            </a:r>
            <a:r>
              <a:rPr lang="fa-IR" dirty="0" err="1"/>
              <a:t>نمايد</a:t>
            </a:r>
            <a:r>
              <a:rPr lang="fa-IR" dirty="0"/>
              <a:t>:</a:t>
            </a:r>
          </a:p>
          <a:p>
            <a:pPr algn="just"/>
            <a:r>
              <a:rPr lang="fa-IR" dirty="0" smtClean="0"/>
              <a:t>اعتقاد </a:t>
            </a:r>
            <a:r>
              <a:rPr lang="fa-IR" dirty="0"/>
              <a:t>به خواسته </a:t>
            </a:r>
            <a:r>
              <a:rPr lang="fa-IR" dirty="0" err="1"/>
              <a:t>هاي</a:t>
            </a:r>
            <a:r>
              <a:rPr lang="fa-IR" dirty="0"/>
              <a:t> سازمان در </a:t>
            </a:r>
            <a:r>
              <a:rPr lang="fa-IR" dirty="0" err="1"/>
              <a:t>راستاي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بهبود </a:t>
            </a:r>
            <a:r>
              <a:rPr lang="fa-IR" dirty="0" err="1">
                <a:solidFill>
                  <a:srgbClr val="FF0000"/>
                </a:solidFill>
              </a:rPr>
              <a:t>عملكرد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بهداشت، </a:t>
            </a:r>
            <a:r>
              <a:rPr lang="fa-IR" dirty="0" err="1"/>
              <a:t>ايمني</a:t>
            </a:r>
            <a:r>
              <a:rPr lang="fa-IR" dirty="0"/>
              <a:t> </a:t>
            </a:r>
            <a:r>
              <a:rPr lang="fa-IR" dirty="0" err="1"/>
              <a:t>ومحيط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endParaRPr lang="fa-IR" dirty="0"/>
          </a:p>
          <a:p>
            <a:pPr algn="just"/>
            <a:r>
              <a:rPr lang="fa-IR" dirty="0" err="1" smtClean="0">
                <a:solidFill>
                  <a:srgbClr val="FF0000"/>
                </a:solidFill>
              </a:rPr>
              <a:t>ايجاد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انگيزه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جهت بهبود </a:t>
            </a:r>
            <a:r>
              <a:rPr lang="fa-IR" dirty="0" err="1"/>
              <a:t>عملكرد</a:t>
            </a:r>
            <a:r>
              <a:rPr lang="fa-IR" dirty="0"/>
              <a:t> بهداشت،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r>
              <a:rPr lang="fa-IR" dirty="0"/>
              <a:t> </a:t>
            </a:r>
            <a:r>
              <a:rPr lang="fa-IR" dirty="0" err="1"/>
              <a:t>كاركنان</a:t>
            </a:r>
            <a:endParaRPr lang="fa-IR" dirty="0"/>
          </a:p>
          <a:p>
            <a:pPr algn="just"/>
            <a:r>
              <a:rPr lang="fa-IR" dirty="0" smtClean="0"/>
              <a:t>قبول </a:t>
            </a:r>
            <a:r>
              <a:rPr lang="fa-IR" dirty="0" err="1">
                <a:solidFill>
                  <a:srgbClr val="FF0000"/>
                </a:solidFill>
              </a:rPr>
              <a:t>مسئوليت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هاي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فردي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/>
              <a:t>و </a:t>
            </a:r>
            <a:r>
              <a:rPr lang="fa-IR" dirty="0" err="1" smtClean="0">
                <a:solidFill>
                  <a:srgbClr val="FF0000"/>
                </a:solidFill>
              </a:rPr>
              <a:t>پاسخگويي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/>
              <a:t>در برابر </a:t>
            </a:r>
            <a:r>
              <a:rPr lang="fa-IR" dirty="0" err="1"/>
              <a:t>عملكرد</a:t>
            </a:r>
            <a:r>
              <a:rPr lang="fa-IR" dirty="0"/>
              <a:t> بهداشت،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endParaRPr lang="fa-IR" dirty="0"/>
          </a:p>
          <a:p>
            <a:pPr algn="just"/>
            <a:r>
              <a:rPr lang="fa-IR" dirty="0" err="1" smtClean="0">
                <a:solidFill>
                  <a:srgbClr val="FF0000"/>
                </a:solidFill>
              </a:rPr>
              <a:t>مشاركت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و </a:t>
            </a:r>
            <a:r>
              <a:rPr lang="fa-IR" dirty="0" err="1" smtClean="0"/>
              <a:t>درگيري</a:t>
            </a:r>
            <a:r>
              <a:rPr lang="fa-IR" dirty="0" smtClean="0"/>
              <a:t> </a:t>
            </a:r>
            <a:r>
              <a:rPr lang="fa-IR" dirty="0"/>
              <a:t>همه سطوح در توسعه نظام </a:t>
            </a:r>
            <a:r>
              <a:rPr lang="fa-IR" dirty="0" err="1"/>
              <a:t>مديريت</a:t>
            </a:r>
            <a:r>
              <a:rPr lang="fa-IR" dirty="0"/>
              <a:t> بهداشت،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endParaRPr lang="fa-IR" dirty="0"/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تعهد به </a:t>
            </a:r>
            <a:r>
              <a:rPr lang="fa-IR" dirty="0">
                <a:solidFill>
                  <a:srgbClr val="FF0000"/>
                </a:solidFill>
              </a:rPr>
              <a:t>استقرار </a:t>
            </a:r>
            <a:r>
              <a:rPr lang="fa-IR" dirty="0" err="1"/>
              <a:t>يك</a:t>
            </a:r>
            <a:r>
              <a:rPr lang="fa-IR" dirty="0"/>
              <a:t> نظام بهداشت، </a:t>
            </a:r>
            <a:r>
              <a:rPr lang="fa-IR" dirty="0" err="1"/>
              <a:t>ايمني</a:t>
            </a:r>
            <a:r>
              <a:rPr lang="fa-IR" dirty="0"/>
              <a:t> و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زيست</a:t>
            </a:r>
            <a:r>
              <a:rPr lang="fa-IR" dirty="0"/>
              <a:t> </a:t>
            </a:r>
            <a:r>
              <a:rPr lang="fa-IR" dirty="0" err="1" smtClean="0"/>
              <a:t>اثربخش</a:t>
            </a:r>
            <a:endParaRPr lang="fa-IR" dirty="0"/>
          </a:p>
          <a:p>
            <a:pPr marL="0" indent="0" algn="just">
              <a:buNone/>
            </a:pPr>
            <a:r>
              <a:rPr lang="fa-IR" dirty="0" err="1"/>
              <a:t>كليه</a:t>
            </a:r>
            <a:r>
              <a:rPr lang="fa-IR" dirty="0"/>
              <a:t> </a:t>
            </a:r>
            <a:r>
              <a:rPr lang="fa-IR" dirty="0" err="1"/>
              <a:t>كاركنان</a:t>
            </a:r>
            <a:r>
              <a:rPr lang="fa-IR" dirty="0"/>
              <a:t> </a:t>
            </a:r>
            <a:r>
              <a:rPr lang="fa-IR" dirty="0" err="1"/>
              <a:t>وپيمانكاران</a:t>
            </a:r>
            <a:r>
              <a:rPr lang="fa-IR" dirty="0"/>
              <a:t> سازمان </a:t>
            </a:r>
            <a:r>
              <a:rPr lang="fa-IR" dirty="0" err="1"/>
              <a:t>بايد</a:t>
            </a:r>
            <a:r>
              <a:rPr lang="fa-IR" dirty="0"/>
              <a:t> در </a:t>
            </a:r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err="1" smtClean="0"/>
              <a:t>نگهداري</a:t>
            </a:r>
            <a:r>
              <a:rPr lang="fa-IR" dirty="0" smtClean="0"/>
              <a:t> </a:t>
            </a:r>
            <a:r>
              <a:rPr lang="fa-IR" dirty="0" err="1"/>
              <a:t>چنين</a:t>
            </a:r>
            <a:r>
              <a:rPr lang="fa-IR" dirty="0"/>
              <a:t> </a:t>
            </a:r>
            <a:r>
              <a:rPr lang="fa-IR" dirty="0" err="1"/>
              <a:t>نظامي</a:t>
            </a:r>
            <a:r>
              <a:rPr lang="fa-IR" dirty="0"/>
              <a:t> </a:t>
            </a:r>
            <a:r>
              <a:rPr lang="fa-IR" dirty="0" err="1"/>
              <a:t>مشاركت</a:t>
            </a:r>
            <a:r>
              <a:rPr lang="fa-IR" dirty="0"/>
              <a:t> </a:t>
            </a:r>
            <a:r>
              <a:rPr lang="fa-IR" dirty="0" err="1"/>
              <a:t>كنند</a:t>
            </a:r>
            <a:r>
              <a:rPr lang="fa-I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5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1057877"/>
              </p:ext>
            </p:extLst>
          </p:nvPr>
        </p:nvGraphicFramePr>
        <p:xfrm>
          <a:off x="466725" y="1295399"/>
          <a:ext cx="8205788" cy="495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fa-IR" sz="3600" b="1" dirty="0">
                <a:solidFill>
                  <a:srgbClr val="FF0000"/>
                </a:solidFill>
              </a:rPr>
              <a:t>2 - خط مشی و اهداف </a:t>
            </a:r>
            <a:r>
              <a:rPr lang="fa-IR" sz="3600" b="1" dirty="0" smtClean="0">
                <a:solidFill>
                  <a:srgbClr val="FF0000"/>
                </a:solidFill>
              </a:rPr>
              <a:t>استراتژیک</a:t>
            </a:r>
            <a:br>
              <a:rPr lang="fa-IR" sz="3600" b="1" dirty="0" smtClean="0">
                <a:solidFill>
                  <a:srgbClr val="FF0000"/>
                </a:solidFill>
              </a:rPr>
            </a:br>
            <a:r>
              <a:rPr lang="fa-I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Policy and Strategic Objectives</a:t>
            </a:r>
            <a:endParaRPr lang="fa-IR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a-IR" sz="3600" b="1" dirty="0" smtClean="0"/>
              <a:t>مدیریت ارشد شرکت بایستی </a:t>
            </a:r>
            <a:r>
              <a:rPr lang="fa-IR" sz="3600" b="1" dirty="0">
                <a:solidFill>
                  <a:srgbClr val="FF0000"/>
                </a:solidFill>
              </a:rPr>
              <a:t>خط مشی ها </a:t>
            </a:r>
            <a:r>
              <a:rPr lang="fa-IR" sz="3600" b="1" dirty="0"/>
              <a:t>و </a:t>
            </a:r>
            <a:r>
              <a:rPr lang="fa-IR" sz="3600" b="1" dirty="0">
                <a:solidFill>
                  <a:srgbClr val="FF0000"/>
                </a:solidFill>
              </a:rPr>
              <a:t>اهداف استراتژیک </a:t>
            </a:r>
            <a:r>
              <a:rPr lang="fa-IR" sz="3600" b="1" dirty="0"/>
              <a:t>را تعیین </a:t>
            </a:r>
            <a:r>
              <a:rPr lang="fa-IR" sz="3600" b="1" dirty="0" smtClean="0"/>
              <a:t>و مستند </a:t>
            </a:r>
            <a:r>
              <a:rPr lang="fa-IR" sz="3600" b="1" dirty="0"/>
              <a:t>نموده </a:t>
            </a:r>
            <a:r>
              <a:rPr lang="fa-IR" sz="3600" b="1" dirty="0" smtClean="0"/>
              <a:t>و </a:t>
            </a:r>
            <a:r>
              <a:rPr lang="fa-IR" sz="3600" b="1" dirty="0"/>
              <a:t>اطمینان حاصل کند که آنها :</a:t>
            </a:r>
          </a:p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rgbClr val="FF0000"/>
                </a:solidFill>
              </a:rPr>
              <a:t>با </a:t>
            </a:r>
            <a:r>
              <a:rPr lang="fa-IR" sz="3600" b="1" dirty="0">
                <a:solidFill>
                  <a:srgbClr val="FF0000"/>
                </a:solidFill>
              </a:rPr>
              <a:t>اهداف و خط مشی </a:t>
            </a:r>
            <a:r>
              <a:rPr lang="fa-IR" sz="3600" b="1" dirty="0"/>
              <a:t>تعیین شده از سوی </a:t>
            </a:r>
            <a:r>
              <a:rPr lang="fa-IR" sz="3600" b="1" dirty="0" err="1" smtClean="0">
                <a:solidFill>
                  <a:srgbClr val="FF0000"/>
                </a:solidFill>
              </a:rPr>
              <a:t>سازمانهاي</a:t>
            </a:r>
            <a:r>
              <a:rPr lang="fa-IR" sz="3600" b="1" dirty="0" smtClean="0">
                <a:solidFill>
                  <a:srgbClr val="FF0000"/>
                </a:solidFill>
              </a:rPr>
              <a:t> </a:t>
            </a:r>
            <a:r>
              <a:rPr lang="fa-IR" sz="3600" b="1" dirty="0" err="1" smtClean="0">
                <a:solidFill>
                  <a:srgbClr val="FF0000"/>
                </a:solidFill>
              </a:rPr>
              <a:t>بالادستي</a:t>
            </a:r>
            <a:r>
              <a:rPr lang="fa-IR" sz="3600" b="1" dirty="0" smtClean="0">
                <a:solidFill>
                  <a:srgbClr val="FF0000"/>
                </a:solidFill>
              </a:rPr>
              <a:t> سازگار</a:t>
            </a:r>
            <a:r>
              <a:rPr lang="fa-IR" sz="3600" b="1" dirty="0" smtClean="0"/>
              <a:t> هستند.</a:t>
            </a:r>
            <a:endParaRPr lang="fa-IR" sz="3600" b="1" dirty="0"/>
          </a:p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rgbClr val="FF0000"/>
                </a:solidFill>
              </a:rPr>
              <a:t>مرتبط </a:t>
            </a:r>
            <a:r>
              <a:rPr lang="fa-IR" sz="3600" b="1" dirty="0">
                <a:solidFill>
                  <a:srgbClr val="FF0000"/>
                </a:solidFill>
              </a:rPr>
              <a:t>با فعالیت ها، محصولات و </a:t>
            </a:r>
            <a:r>
              <a:rPr lang="fa-IR" sz="3600" b="1" dirty="0" smtClean="0">
                <a:solidFill>
                  <a:srgbClr val="FF0000"/>
                </a:solidFill>
              </a:rPr>
              <a:t>خدمات </a:t>
            </a:r>
            <a:r>
              <a:rPr lang="fa-IR" sz="3600" b="1" dirty="0"/>
              <a:t>و همچنین تاثیرات آنها بر</a:t>
            </a:r>
            <a:r>
              <a:rPr lang="en-US" sz="3600" b="1" dirty="0"/>
              <a:t>HSE 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مي</a:t>
            </a:r>
            <a:r>
              <a:rPr lang="fa-IR" sz="3600" b="1" dirty="0" smtClean="0"/>
              <a:t> باشند.</a:t>
            </a:r>
            <a:endParaRPr lang="fa-IR" sz="3600" b="1" dirty="0"/>
          </a:p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rgbClr val="FF0000"/>
                </a:solidFill>
              </a:rPr>
              <a:t>با </a:t>
            </a:r>
            <a:r>
              <a:rPr lang="fa-IR" sz="3600" b="1" dirty="0">
                <a:solidFill>
                  <a:srgbClr val="FF0000"/>
                </a:solidFill>
              </a:rPr>
              <a:t>سایر خط </a:t>
            </a:r>
            <a:r>
              <a:rPr lang="fa-IR" sz="3600" b="1" dirty="0" smtClean="0">
                <a:solidFill>
                  <a:srgbClr val="FF0000"/>
                </a:solidFill>
              </a:rPr>
              <a:t>مشی </a:t>
            </a:r>
            <a:r>
              <a:rPr lang="fa-IR" sz="3600" b="1" dirty="0" smtClean="0"/>
              <a:t>های </a:t>
            </a:r>
            <a:r>
              <a:rPr lang="fa-IR" sz="3600" b="1" dirty="0"/>
              <a:t>جاری در شرکت </a:t>
            </a:r>
            <a:r>
              <a:rPr lang="fa-IR" sz="3600" b="1" dirty="0">
                <a:solidFill>
                  <a:srgbClr val="FF0000"/>
                </a:solidFill>
              </a:rPr>
              <a:t>سازگار</a:t>
            </a:r>
            <a:r>
              <a:rPr lang="fa-IR" sz="3600" b="1" dirty="0"/>
              <a:t> </a:t>
            </a:r>
            <a:r>
              <a:rPr lang="fa-IR" sz="3600" b="1" dirty="0" smtClean="0"/>
              <a:t>می باشند </a:t>
            </a:r>
            <a:r>
              <a:rPr lang="fa-IR" sz="3600" b="1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fa-IR" sz="3700" b="1" dirty="0"/>
              <a:t>دارای </a:t>
            </a:r>
            <a:r>
              <a:rPr lang="fa-IR" sz="3700" b="1" dirty="0" err="1">
                <a:solidFill>
                  <a:srgbClr val="FF0000"/>
                </a:solidFill>
              </a:rPr>
              <a:t>اهميت</a:t>
            </a:r>
            <a:r>
              <a:rPr lang="fa-IR" sz="3700" b="1" dirty="0">
                <a:solidFill>
                  <a:srgbClr val="FF0000"/>
                </a:solidFill>
              </a:rPr>
              <a:t> </a:t>
            </a:r>
            <a:r>
              <a:rPr lang="fa-IR" sz="3700" b="1" dirty="0" err="1">
                <a:solidFill>
                  <a:srgbClr val="FF0000"/>
                </a:solidFill>
              </a:rPr>
              <a:t>يکسان</a:t>
            </a:r>
            <a:r>
              <a:rPr lang="fa-IR" sz="3700" b="1" dirty="0">
                <a:solidFill>
                  <a:srgbClr val="FF0000"/>
                </a:solidFill>
              </a:rPr>
              <a:t> </a:t>
            </a:r>
            <a:r>
              <a:rPr lang="fa-IR" sz="3700" b="1" dirty="0"/>
              <a:t>نسبت به </a:t>
            </a:r>
            <a:r>
              <a:rPr lang="fa-IR" sz="3700" b="1" dirty="0" err="1">
                <a:solidFill>
                  <a:srgbClr val="FF0000"/>
                </a:solidFill>
              </a:rPr>
              <a:t>ساير</a:t>
            </a:r>
            <a:r>
              <a:rPr lang="fa-IR" sz="3700" b="1" dirty="0">
                <a:solidFill>
                  <a:srgbClr val="FF0000"/>
                </a:solidFill>
              </a:rPr>
              <a:t> خط </a:t>
            </a:r>
            <a:r>
              <a:rPr lang="fa-IR" sz="3700" b="1" dirty="0" err="1">
                <a:solidFill>
                  <a:srgbClr val="FF0000"/>
                </a:solidFill>
              </a:rPr>
              <a:t>مشي</a:t>
            </a:r>
            <a:r>
              <a:rPr lang="fa-IR" sz="3700" b="1" dirty="0">
                <a:solidFill>
                  <a:srgbClr val="FF0000"/>
                </a:solidFill>
              </a:rPr>
              <a:t> ها و اهداف </a:t>
            </a:r>
            <a:r>
              <a:rPr lang="fa-IR" sz="3700" b="1" dirty="0" err="1"/>
              <a:t>شركت</a:t>
            </a:r>
            <a:r>
              <a:rPr lang="fa-IR" sz="3700" b="1" dirty="0"/>
              <a:t> </a:t>
            </a:r>
            <a:r>
              <a:rPr lang="fa-IR" sz="3700" b="1" dirty="0" err="1"/>
              <a:t>مي</a:t>
            </a:r>
            <a:r>
              <a:rPr lang="fa-IR" sz="3700" b="1" dirty="0"/>
              <a:t> باشند.</a:t>
            </a:r>
          </a:p>
          <a:p>
            <a:pPr algn="just"/>
            <a:r>
              <a:rPr lang="fa-IR" sz="3700" b="1" dirty="0"/>
              <a:t>در </a:t>
            </a:r>
            <a:r>
              <a:rPr lang="fa-IR" sz="3700" b="1" dirty="0" err="1">
                <a:solidFill>
                  <a:srgbClr val="FF0000"/>
                </a:solidFill>
              </a:rPr>
              <a:t>تمامي</a:t>
            </a:r>
            <a:r>
              <a:rPr lang="fa-IR" sz="3700" b="1" dirty="0">
                <a:solidFill>
                  <a:srgbClr val="FF0000"/>
                </a:solidFill>
              </a:rPr>
              <a:t> سطوح </a:t>
            </a:r>
            <a:r>
              <a:rPr lang="fa-IR" sz="3700" b="1" dirty="0" err="1">
                <a:solidFill>
                  <a:srgbClr val="FF0000"/>
                </a:solidFill>
              </a:rPr>
              <a:t>سازماني</a:t>
            </a:r>
            <a:r>
              <a:rPr lang="fa-IR" sz="3700" b="1" dirty="0">
                <a:solidFill>
                  <a:srgbClr val="FF0000"/>
                </a:solidFill>
              </a:rPr>
              <a:t> </a:t>
            </a:r>
            <a:r>
              <a:rPr lang="fa-IR" sz="3700" b="1" dirty="0"/>
              <a:t>مستقر شده و نگهداری </a:t>
            </a:r>
            <a:r>
              <a:rPr lang="fa-IR" sz="3700" b="1" dirty="0" err="1"/>
              <a:t>مي</a:t>
            </a:r>
            <a:r>
              <a:rPr lang="fa-IR" sz="3700" b="1" dirty="0"/>
              <a:t> گردند.</a:t>
            </a:r>
          </a:p>
          <a:p>
            <a:pPr algn="just"/>
            <a:r>
              <a:rPr lang="fa-IR" sz="3700" b="1" dirty="0">
                <a:solidFill>
                  <a:srgbClr val="FF0000"/>
                </a:solidFill>
              </a:rPr>
              <a:t>در دسترس عموم </a:t>
            </a:r>
            <a:r>
              <a:rPr lang="fa-IR" sz="3700" b="1" dirty="0" err="1"/>
              <a:t>مي</a:t>
            </a:r>
            <a:r>
              <a:rPr lang="fa-IR" sz="3700" b="1" dirty="0"/>
              <a:t> باشند.</a:t>
            </a:r>
          </a:p>
        </p:txBody>
      </p:sp>
    </p:spTree>
    <p:extLst>
      <p:ext uri="{BB962C8B-B14F-4D97-AF65-F5344CB8AC3E}">
        <p14:creationId xmlns:p14="http://schemas.microsoft.com/office/powerpoint/2010/main" val="1075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/>
              <a:t>2 - خط مشی و اهداف </a:t>
            </a:r>
            <a:r>
              <a:rPr lang="fa-IR" sz="3600" b="1" dirty="0" smtClean="0"/>
              <a:t>استراتژیک (ادامه)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334000"/>
          </a:xfrm>
        </p:spPr>
        <p:txBody>
          <a:bodyPr>
            <a:noAutofit/>
          </a:bodyPr>
          <a:lstStyle/>
          <a:p>
            <a:pPr algn="just"/>
            <a:r>
              <a:rPr lang="fa-IR" sz="2300" b="1" dirty="0" err="1" smtClean="0"/>
              <a:t>شركت</a:t>
            </a:r>
            <a:r>
              <a:rPr lang="fa-IR" sz="2300" b="1" dirty="0" smtClean="0"/>
              <a:t> </a:t>
            </a:r>
            <a:r>
              <a:rPr lang="fa-IR" sz="2300" b="1" dirty="0"/>
              <a:t>را برای </a:t>
            </a:r>
            <a:r>
              <a:rPr lang="fa-IR" sz="2300" b="1" dirty="0" err="1">
                <a:solidFill>
                  <a:srgbClr val="FF0000"/>
                </a:solidFill>
              </a:rPr>
              <a:t>رعايت</a:t>
            </a:r>
            <a:r>
              <a:rPr lang="fa-IR" sz="2300" b="1" dirty="0">
                <a:solidFill>
                  <a:srgbClr val="FF0000"/>
                </a:solidFill>
              </a:rPr>
              <a:t> </a:t>
            </a:r>
            <a:r>
              <a:rPr lang="fa-IR" sz="2300" b="1" dirty="0" err="1"/>
              <a:t>يا</a:t>
            </a:r>
            <a:r>
              <a:rPr lang="fa-IR" sz="2300" b="1" dirty="0"/>
              <a:t> فراتر رفتن از </a:t>
            </a:r>
            <a:r>
              <a:rPr lang="fa-IR" sz="2300" b="1" dirty="0" err="1"/>
              <a:t>تمامي</a:t>
            </a:r>
            <a:r>
              <a:rPr lang="fa-IR" sz="2300" b="1" dirty="0"/>
              <a:t> </a:t>
            </a:r>
            <a:r>
              <a:rPr lang="fa-IR" sz="2300" b="1" dirty="0">
                <a:solidFill>
                  <a:srgbClr val="FF0000"/>
                </a:solidFill>
              </a:rPr>
              <a:t>الزامات </a:t>
            </a:r>
            <a:r>
              <a:rPr lang="fa-IR" sz="2300" b="1" dirty="0" err="1">
                <a:solidFill>
                  <a:srgbClr val="FF0000"/>
                </a:solidFill>
              </a:rPr>
              <a:t>قانوني</a:t>
            </a:r>
            <a:r>
              <a:rPr lang="fa-IR" sz="2300" b="1" dirty="0">
                <a:solidFill>
                  <a:srgbClr val="FF0000"/>
                </a:solidFill>
              </a:rPr>
              <a:t> </a:t>
            </a:r>
            <a:r>
              <a:rPr lang="fa-IR" sz="2300" b="1" dirty="0"/>
              <a:t>و </a:t>
            </a:r>
            <a:r>
              <a:rPr lang="fa-IR" sz="2300" b="1" dirty="0">
                <a:solidFill>
                  <a:srgbClr val="FF0000"/>
                </a:solidFill>
              </a:rPr>
              <a:t>مقررات</a:t>
            </a:r>
            <a:r>
              <a:rPr lang="fa-IR" sz="2300" b="1" dirty="0"/>
              <a:t> مرتبط متعهد </a:t>
            </a:r>
            <a:r>
              <a:rPr lang="fa-IR" sz="2300" b="1" dirty="0" err="1"/>
              <a:t>مي</a:t>
            </a:r>
            <a:r>
              <a:rPr lang="fa-IR" sz="2300" b="1" dirty="0"/>
              <a:t> </a:t>
            </a:r>
            <a:r>
              <a:rPr lang="fa-IR" sz="2300" b="1" dirty="0" err="1"/>
              <a:t>كنند</a:t>
            </a:r>
            <a:r>
              <a:rPr lang="fa-IR" sz="2300" b="1" dirty="0"/>
              <a:t>.</a:t>
            </a:r>
          </a:p>
          <a:p>
            <a:pPr algn="just"/>
            <a:r>
              <a:rPr lang="fa-IR" sz="2300" b="1" dirty="0" smtClean="0"/>
              <a:t>در </a:t>
            </a:r>
            <a:r>
              <a:rPr lang="fa-IR" sz="2300" b="1" dirty="0" err="1"/>
              <a:t>جايي</a:t>
            </a:r>
            <a:r>
              <a:rPr lang="fa-IR" sz="2300" b="1" dirty="0"/>
              <a:t> </a:t>
            </a:r>
            <a:r>
              <a:rPr lang="fa-IR" sz="2300" b="1" dirty="0" err="1"/>
              <a:t>كه</a:t>
            </a:r>
            <a:r>
              <a:rPr lang="fa-IR" sz="2300" b="1" dirty="0"/>
              <a:t> </a:t>
            </a:r>
            <a:r>
              <a:rPr lang="fa-IR" sz="2300" b="1" dirty="0" err="1"/>
              <a:t>قوانين</a:t>
            </a:r>
            <a:r>
              <a:rPr lang="fa-IR" sz="2300" b="1" dirty="0"/>
              <a:t> و مقررات وجود ندارد، </a:t>
            </a:r>
            <a:r>
              <a:rPr lang="fa-IR" sz="2300" b="1" dirty="0" err="1">
                <a:solidFill>
                  <a:srgbClr val="FF0000"/>
                </a:solidFill>
              </a:rPr>
              <a:t>استانداردهايي</a:t>
            </a:r>
            <a:r>
              <a:rPr lang="fa-IR" sz="2300" b="1" dirty="0">
                <a:solidFill>
                  <a:srgbClr val="FF0000"/>
                </a:solidFill>
              </a:rPr>
              <a:t> </a:t>
            </a:r>
            <a:r>
              <a:rPr lang="fa-IR" sz="2300" b="1" dirty="0" err="1">
                <a:solidFill>
                  <a:srgbClr val="FF0000"/>
                </a:solidFill>
              </a:rPr>
              <a:t>كه</a:t>
            </a:r>
            <a:r>
              <a:rPr lang="fa-IR" sz="2300" b="1" dirty="0">
                <a:solidFill>
                  <a:srgbClr val="FF0000"/>
                </a:solidFill>
              </a:rPr>
              <a:t> خودشان </a:t>
            </a:r>
            <a:r>
              <a:rPr lang="fa-IR" sz="2300" b="1" dirty="0" err="1">
                <a:solidFill>
                  <a:srgbClr val="FF0000"/>
                </a:solidFill>
              </a:rPr>
              <a:t>معيار</a:t>
            </a:r>
            <a:r>
              <a:rPr lang="fa-IR" sz="2300" b="1" dirty="0">
                <a:solidFill>
                  <a:srgbClr val="FF0000"/>
                </a:solidFill>
              </a:rPr>
              <a:t> قرار داده </a:t>
            </a:r>
            <a:r>
              <a:rPr lang="fa-IR" sz="2300" b="1" dirty="0" err="1">
                <a:solidFill>
                  <a:srgbClr val="FF0000"/>
                </a:solidFill>
              </a:rPr>
              <a:t>اند</a:t>
            </a:r>
            <a:r>
              <a:rPr lang="fa-IR" sz="2300" b="1" dirty="0"/>
              <a:t>، مورد </a:t>
            </a:r>
            <a:r>
              <a:rPr lang="fa-IR" sz="2300" b="1" dirty="0" smtClean="0"/>
              <a:t>استفاده قرار </a:t>
            </a:r>
            <a:r>
              <a:rPr lang="fa-IR" sz="2300" b="1" dirty="0" err="1"/>
              <a:t>مي</a:t>
            </a:r>
            <a:r>
              <a:rPr lang="fa-IR" sz="2300" b="1" dirty="0"/>
              <a:t> دهند.</a:t>
            </a:r>
          </a:p>
          <a:p>
            <a:pPr algn="just"/>
            <a:r>
              <a:rPr lang="fa-IR" sz="2300" b="1" dirty="0" err="1" smtClean="0"/>
              <a:t>شركت</a:t>
            </a:r>
            <a:r>
              <a:rPr lang="fa-IR" sz="2300" b="1" dirty="0" smtClean="0"/>
              <a:t> </a:t>
            </a:r>
            <a:r>
              <a:rPr lang="fa-IR" sz="2300" b="1" dirty="0"/>
              <a:t>را به </a:t>
            </a:r>
            <a:r>
              <a:rPr lang="fa-IR" sz="2300" b="1" dirty="0" err="1">
                <a:solidFill>
                  <a:srgbClr val="FF0000"/>
                </a:solidFill>
              </a:rPr>
              <a:t>كاهش</a:t>
            </a:r>
            <a:r>
              <a:rPr lang="fa-IR" sz="2300" b="1" dirty="0">
                <a:solidFill>
                  <a:srgbClr val="FF0000"/>
                </a:solidFill>
              </a:rPr>
              <a:t> </a:t>
            </a:r>
            <a:r>
              <a:rPr lang="fa-IR" sz="2300" b="1" dirty="0" err="1">
                <a:solidFill>
                  <a:srgbClr val="FF0000"/>
                </a:solidFill>
              </a:rPr>
              <a:t>ريسک</a:t>
            </a:r>
            <a:r>
              <a:rPr lang="fa-IR" sz="2300" b="1" dirty="0">
                <a:solidFill>
                  <a:srgbClr val="FF0000"/>
                </a:solidFill>
              </a:rPr>
              <a:t> ها </a:t>
            </a:r>
            <a:r>
              <a:rPr lang="fa-IR" sz="2300" b="1" dirty="0"/>
              <a:t>و </a:t>
            </a:r>
            <a:r>
              <a:rPr lang="fa-IR" sz="2300" b="1" dirty="0">
                <a:solidFill>
                  <a:srgbClr val="FF0000"/>
                </a:solidFill>
              </a:rPr>
              <a:t>خطرات</a:t>
            </a:r>
            <a:r>
              <a:rPr lang="fa-IR" sz="2300" b="1" dirty="0"/>
              <a:t> </a:t>
            </a:r>
            <a:r>
              <a:rPr lang="fa-IR" sz="2300" b="1" dirty="0" err="1"/>
              <a:t>ايمني</a:t>
            </a:r>
            <a:r>
              <a:rPr lang="fa-IR" sz="2300" b="1" dirty="0"/>
              <a:t>، بهداشت و </a:t>
            </a:r>
            <a:r>
              <a:rPr lang="fa-IR" sz="2300" b="1" dirty="0" err="1"/>
              <a:t>محيط</a:t>
            </a:r>
            <a:r>
              <a:rPr lang="fa-IR" sz="2300" b="1" dirty="0"/>
              <a:t> </a:t>
            </a:r>
            <a:r>
              <a:rPr lang="fa-IR" sz="2300" b="1" dirty="0" err="1"/>
              <a:t>زيست</a:t>
            </a:r>
            <a:r>
              <a:rPr lang="fa-IR" sz="2300" b="1" dirty="0"/>
              <a:t> </a:t>
            </a:r>
            <a:r>
              <a:rPr lang="fa-IR" sz="2300" b="1" dirty="0" err="1"/>
              <a:t>فعاليت</a:t>
            </a:r>
            <a:r>
              <a:rPr lang="fa-IR" sz="2300" b="1" dirty="0"/>
              <a:t> ها، محصولات </a:t>
            </a:r>
            <a:r>
              <a:rPr lang="fa-IR" sz="2300" b="1" dirty="0" err="1"/>
              <a:t>يا</a:t>
            </a:r>
            <a:r>
              <a:rPr lang="fa-IR" sz="2300" b="1" dirty="0"/>
              <a:t> </a:t>
            </a:r>
            <a:r>
              <a:rPr lang="fa-IR" sz="2300" b="1" dirty="0" err="1" smtClean="0"/>
              <a:t>خدماتش</a:t>
            </a:r>
            <a:r>
              <a:rPr lang="fa-IR" sz="2300" b="1" dirty="0" smtClean="0"/>
              <a:t> به </a:t>
            </a:r>
            <a:r>
              <a:rPr lang="fa-IR" sz="2300" b="1" dirty="0" err="1"/>
              <a:t>پايين</a:t>
            </a:r>
            <a:r>
              <a:rPr lang="fa-IR" sz="2300" b="1" dirty="0"/>
              <a:t> </a:t>
            </a:r>
            <a:r>
              <a:rPr lang="fa-IR" sz="2300" b="1" dirty="0" err="1"/>
              <a:t>ترين</a:t>
            </a:r>
            <a:r>
              <a:rPr lang="fa-IR" sz="2300" b="1" dirty="0"/>
              <a:t> حد ممکن معقول و </a:t>
            </a:r>
            <a:r>
              <a:rPr lang="fa-IR" sz="2300" b="1" dirty="0" err="1"/>
              <a:t>عملي</a:t>
            </a:r>
            <a:r>
              <a:rPr lang="fa-IR" sz="2300" b="1" dirty="0"/>
              <a:t>، متعهد </a:t>
            </a:r>
            <a:r>
              <a:rPr lang="fa-IR" sz="2300" b="1" dirty="0" err="1"/>
              <a:t>مي</a:t>
            </a:r>
            <a:r>
              <a:rPr lang="fa-IR" sz="2300" b="1" dirty="0"/>
              <a:t> </a:t>
            </a:r>
            <a:r>
              <a:rPr lang="fa-IR" sz="2300" b="1" dirty="0" err="1"/>
              <a:t>نمايند</a:t>
            </a:r>
            <a:r>
              <a:rPr lang="fa-IR" sz="2300" b="1" dirty="0"/>
              <a:t>.</a:t>
            </a:r>
          </a:p>
          <a:p>
            <a:pPr algn="just"/>
            <a:r>
              <a:rPr lang="fa-IR" sz="2300" b="1" dirty="0" smtClean="0"/>
              <a:t>برای </a:t>
            </a:r>
            <a:r>
              <a:rPr lang="fa-IR" sz="2300" b="1" dirty="0" err="1">
                <a:solidFill>
                  <a:srgbClr val="FF0000"/>
                </a:solidFill>
              </a:rPr>
              <a:t>تعيين</a:t>
            </a:r>
            <a:r>
              <a:rPr lang="fa-IR" sz="2300" b="1" dirty="0">
                <a:solidFill>
                  <a:srgbClr val="FF0000"/>
                </a:solidFill>
              </a:rPr>
              <a:t> اهداف</a:t>
            </a:r>
            <a:r>
              <a:rPr lang="fa-IR" sz="2300" b="1" dirty="0"/>
              <a:t> </a:t>
            </a:r>
            <a:r>
              <a:rPr lang="en-US" sz="2300" b="1" dirty="0"/>
              <a:t>HSE </a:t>
            </a:r>
            <a:r>
              <a:rPr lang="fa-IR" sz="2300" b="1" dirty="0" smtClean="0"/>
              <a:t> </a:t>
            </a:r>
            <a:r>
              <a:rPr lang="fa-IR" sz="2300" b="1" dirty="0" err="1" smtClean="0"/>
              <a:t>كه</a:t>
            </a:r>
            <a:r>
              <a:rPr lang="fa-IR" sz="2300" b="1" dirty="0" smtClean="0"/>
              <a:t> </a:t>
            </a:r>
            <a:r>
              <a:rPr lang="fa-IR" sz="2300" b="1" dirty="0" err="1"/>
              <a:t>شركت</a:t>
            </a:r>
            <a:r>
              <a:rPr lang="fa-IR" sz="2300" b="1" dirty="0"/>
              <a:t> را متعهد به تلاش مستمر برای بهبود عملکرد </a:t>
            </a:r>
            <a:r>
              <a:rPr lang="en-US" sz="2300" b="1" dirty="0"/>
              <a:t>HSE </a:t>
            </a:r>
            <a:r>
              <a:rPr lang="fa-IR" sz="2300" b="1" dirty="0" smtClean="0"/>
              <a:t> </a:t>
            </a:r>
            <a:r>
              <a:rPr lang="fa-IR" sz="2300" b="1" dirty="0" err="1" smtClean="0"/>
              <a:t>نمايد</a:t>
            </a:r>
            <a:r>
              <a:rPr lang="fa-IR" sz="2300" b="1" dirty="0"/>
              <a:t>، </a:t>
            </a:r>
            <a:r>
              <a:rPr lang="fa-IR" sz="2300" b="1" dirty="0" smtClean="0"/>
              <a:t>اقدام </a:t>
            </a:r>
            <a:r>
              <a:rPr lang="fa-IR" sz="2300" b="1" dirty="0" err="1" smtClean="0"/>
              <a:t>مي</a:t>
            </a:r>
            <a:r>
              <a:rPr lang="fa-IR" sz="2300" b="1" dirty="0" smtClean="0"/>
              <a:t> </a:t>
            </a:r>
            <a:r>
              <a:rPr lang="fa-IR" sz="2300" b="1" dirty="0" err="1"/>
              <a:t>كنند</a:t>
            </a:r>
            <a:r>
              <a:rPr lang="fa-IR" sz="2300" b="1" dirty="0" smtClean="0"/>
              <a:t>.</a:t>
            </a:r>
          </a:p>
          <a:p>
            <a:pPr algn="just"/>
            <a:r>
              <a:rPr lang="fa-IR" sz="2300" b="1" dirty="0" err="1"/>
              <a:t>شركت</a:t>
            </a:r>
            <a:r>
              <a:rPr lang="fa-IR" sz="2300" b="1" dirty="0"/>
              <a:t> </a:t>
            </a:r>
            <a:r>
              <a:rPr lang="fa-IR" sz="2300" b="1" dirty="0" err="1"/>
              <a:t>بايد</a:t>
            </a:r>
            <a:r>
              <a:rPr lang="fa-IR" sz="2300" b="1" dirty="0"/>
              <a:t> نسبت به </a:t>
            </a:r>
            <a:r>
              <a:rPr lang="fa-IR" sz="2300" b="1" dirty="0" err="1"/>
              <a:t>ايجاد</a:t>
            </a:r>
            <a:r>
              <a:rPr lang="fa-IR" sz="2300" b="1" dirty="0"/>
              <a:t> </a:t>
            </a:r>
            <a:r>
              <a:rPr lang="fa-IR" sz="2300" b="1" dirty="0">
                <a:solidFill>
                  <a:srgbClr val="FF0000"/>
                </a:solidFill>
              </a:rPr>
              <a:t>اهداف </a:t>
            </a:r>
            <a:r>
              <a:rPr lang="fa-IR" sz="2300" b="1" dirty="0" err="1">
                <a:solidFill>
                  <a:srgbClr val="FF0000"/>
                </a:solidFill>
              </a:rPr>
              <a:t>استراتژيک</a:t>
            </a:r>
            <a:r>
              <a:rPr lang="fa-IR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>
                <a:solidFill>
                  <a:srgbClr val="FF0000"/>
                </a:solidFill>
              </a:rPr>
              <a:t>HSE </a:t>
            </a:r>
            <a:r>
              <a:rPr lang="fa-IR" sz="2300" b="1" dirty="0" smtClean="0">
                <a:solidFill>
                  <a:srgbClr val="FF0000"/>
                </a:solidFill>
              </a:rPr>
              <a:t> </a:t>
            </a:r>
            <a:r>
              <a:rPr lang="fa-IR" sz="2300" b="1" dirty="0" smtClean="0"/>
              <a:t>و </a:t>
            </a:r>
            <a:r>
              <a:rPr lang="fa-IR" sz="2300" b="1" dirty="0" err="1">
                <a:solidFill>
                  <a:srgbClr val="FF0000"/>
                </a:solidFill>
              </a:rPr>
              <a:t>بررسي</a:t>
            </a:r>
            <a:r>
              <a:rPr lang="fa-IR" sz="2300" b="1" dirty="0">
                <a:solidFill>
                  <a:srgbClr val="FF0000"/>
                </a:solidFill>
              </a:rPr>
              <a:t> دوره ای </a:t>
            </a:r>
            <a:r>
              <a:rPr lang="fa-IR" sz="2300" b="1" dirty="0"/>
              <a:t>آن اقدام </a:t>
            </a:r>
            <a:r>
              <a:rPr lang="fa-IR" sz="2300" b="1" dirty="0" err="1"/>
              <a:t>نمايد</a:t>
            </a:r>
            <a:r>
              <a:rPr lang="fa-IR" sz="2300" b="1" dirty="0"/>
              <a:t>. </a:t>
            </a:r>
            <a:r>
              <a:rPr lang="fa-IR" sz="2300" b="1" dirty="0" err="1"/>
              <a:t>چنين</a:t>
            </a:r>
            <a:r>
              <a:rPr lang="fa-IR" sz="2300" b="1" dirty="0"/>
              <a:t> </a:t>
            </a:r>
            <a:r>
              <a:rPr lang="fa-IR" sz="2300" b="1" dirty="0" err="1"/>
              <a:t>اهدافي</a:t>
            </a:r>
            <a:r>
              <a:rPr lang="fa-IR" sz="2300" b="1" dirty="0"/>
              <a:t>، </a:t>
            </a:r>
            <a:r>
              <a:rPr lang="fa-IR" sz="2300" b="1" dirty="0" err="1"/>
              <a:t>بايد</a:t>
            </a:r>
            <a:r>
              <a:rPr lang="fa-IR" sz="2300" b="1" dirty="0"/>
              <a:t> </a:t>
            </a:r>
            <a:r>
              <a:rPr lang="fa-IR" sz="2300" b="1" dirty="0" smtClean="0"/>
              <a:t>با </a:t>
            </a:r>
            <a:r>
              <a:rPr lang="fa-IR" sz="2300" b="1" dirty="0" smtClean="0">
                <a:solidFill>
                  <a:srgbClr val="FF0000"/>
                </a:solidFill>
              </a:rPr>
              <a:t>خط </a:t>
            </a:r>
            <a:r>
              <a:rPr lang="fa-IR" sz="2300" b="1" dirty="0" err="1">
                <a:solidFill>
                  <a:srgbClr val="FF0000"/>
                </a:solidFill>
              </a:rPr>
              <a:t>مشي</a:t>
            </a:r>
            <a:r>
              <a:rPr lang="fa-IR" sz="2300" b="1" dirty="0">
                <a:solidFill>
                  <a:srgbClr val="FF0000"/>
                </a:solidFill>
              </a:rPr>
              <a:t> </a:t>
            </a:r>
            <a:r>
              <a:rPr lang="fa-IR" sz="2300" b="1" dirty="0" err="1"/>
              <a:t>شركت</a:t>
            </a:r>
            <a:r>
              <a:rPr lang="fa-IR" sz="2300" b="1" dirty="0"/>
              <a:t> </a:t>
            </a:r>
            <a:r>
              <a:rPr lang="fa-IR" sz="2300" b="1" dirty="0">
                <a:solidFill>
                  <a:srgbClr val="FF0000"/>
                </a:solidFill>
              </a:rPr>
              <a:t>سازگار</a:t>
            </a:r>
            <a:r>
              <a:rPr lang="fa-IR" sz="2300" b="1" dirty="0"/>
              <a:t> بوده و </a:t>
            </a:r>
            <a:r>
              <a:rPr lang="fa-IR" sz="2300" b="1" dirty="0" err="1"/>
              <a:t>بيانگر</a:t>
            </a:r>
            <a:r>
              <a:rPr lang="fa-IR" sz="2300" b="1" dirty="0"/>
              <a:t> </a:t>
            </a:r>
            <a:r>
              <a:rPr lang="fa-IR" sz="2300" b="1" dirty="0" err="1"/>
              <a:t>فعاليت</a:t>
            </a:r>
            <a:r>
              <a:rPr lang="fa-IR" sz="2300" b="1" dirty="0"/>
              <a:t> ها، خطرات و </a:t>
            </a:r>
            <a:r>
              <a:rPr lang="fa-IR" sz="2300" b="1" dirty="0" err="1"/>
              <a:t>تأثيرات</a:t>
            </a:r>
            <a:r>
              <a:rPr lang="fa-IR" sz="2300" b="1" dirty="0"/>
              <a:t> مرتبط با </a:t>
            </a:r>
            <a:r>
              <a:rPr lang="en-US" sz="2300" b="1" dirty="0"/>
              <a:t>HSE ، </a:t>
            </a:r>
            <a:r>
              <a:rPr lang="fa-IR" sz="2300" b="1" dirty="0"/>
              <a:t>الزامات تجاری و </a:t>
            </a:r>
            <a:r>
              <a:rPr lang="fa-IR" sz="2300" b="1" dirty="0" err="1"/>
              <a:t>عملياتي</a:t>
            </a:r>
            <a:r>
              <a:rPr lang="fa-IR" sz="2300" b="1" dirty="0" smtClean="0"/>
              <a:t>، نقطه </a:t>
            </a:r>
            <a:r>
              <a:rPr lang="fa-IR" sz="2300" b="1" dirty="0"/>
              <a:t>نظرات </a:t>
            </a:r>
            <a:r>
              <a:rPr lang="fa-IR" sz="2300" b="1" dirty="0" err="1"/>
              <a:t>كاركنان</a:t>
            </a:r>
            <a:r>
              <a:rPr lang="fa-IR" sz="2300" b="1" dirty="0"/>
              <a:t>، </a:t>
            </a:r>
            <a:r>
              <a:rPr lang="fa-IR" sz="2300" b="1" dirty="0" err="1"/>
              <a:t>پيمانکاران</a:t>
            </a:r>
            <a:r>
              <a:rPr lang="fa-IR" sz="2300" b="1" dirty="0"/>
              <a:t> ، </a:t>
            </a:r>
            <a:r>
              <a:rPr lang="fa-IR" sz="2300" b="1" dirty="0" err="1"/>
              <a:t>مشتريان</a:t>
            </a:r>
            <a:r>
              <a:rPr lang="fa-IR" sz="2300" b="1" dirty="0"/>
              <a:t> و </a:t>
            </a:r>
            <a:r>
              <a:rPr lang="fa-IR" sz="2300" b="1" dirty="0" err="1"/>
              <a:t>شركت</a:t>
            </a:r>
            <a:r>
              <a:rPr lang="fa-IR" sz="2300" b="1" dirty="0"/>
              <a:t> </a:t>
            </a:r>
            <a:r>
              <a:rPr lang="fa-IR" sz="2300" b="1" dirty="0" err="1"/>
              <a:t>هايي</a:t>
            </a:r>
            <a:r>
              <a:rPr lang="fa-IR" sz="2300" b="1" dirty="0"/>
              <a:t> باشند </a:t>
            </a:r>
            <a:r>
              <a:rPr lang="fa-IR" sz="2300" b="1" dirty="0" err="1"/>
              <a:t>كه</a:t>
            </a:r>
            <a:r>
              <a:rPr lang="fa-IR" sz="2300" b="1" dirty="0"/>
              <a:t> در </a:t>
            </a:r>
            <a:r>
              <a:rPr lang="fa-IR" sz="2300" b="1" dirty="0" err="1"/>
              <a:t>فعاليتهای</a:t>
            </a:r>
            <a:r>
              <a:rPr lang="fa-IR" sz="2300" b="1" dirty="0"/>
              <a:t> مشابه </a:t>
            </a:r>
            <a:r>
              <a:rPr lang="fa-IR" sz="2300" b="1" dirty="0" err="1"/>
              <a:t>درگير</a:t>
            </a:r>
            <a:r>
              <a:rPr lang="fa-IR" sz="2300" b="1" dirty="0"/>
              <a:t> هستند.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3010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294" y="381000"/>
            <a:ext cx="6683765" cy="541568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>
                <a:solidFill>
                  <a:srgbClr val="FF0000"/>
                </a:solidFill>
                <a:sym typeface="B Titr"/>
              </a:rPr>
              <a:t>آشنایی با </a:t>
            </a:r>
            <a:r>
              <a:rPr lang="fa-IR" sz="3600" b="1" dirty="0" err="1" smtClean="0">
                <a:solidFill>
                  <a:srgbClr val="FF0000"/>
                </a:solidFill>
                <a:sym typeface="B Titr"/>
              </a:rPr>
              <a:t>يكديگر</a:t>
            </a:r>
            <a:r>
              <a:rPr lang="fa-IR" sz="3600" b="1" dirty="0" smtClean="0">
                <a:solidFill>
                  <a:srgbClr val="FF0000"/>
                </a:solidFill>
                <a:sym typeface="B Titr"/>
              </a:rPr>
              <a:t>!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295400"/>
            <a:ext cx="7971234" cy="541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نام و نام خانوادگی: اشکان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معتمدی</a:t>
            </a:r>
            <a:endParaRPr lang="fa-IR" sz="24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سمت: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مديرعامل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 شرکت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آركا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فرايند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كيفيت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 گستر</a:t>
            </a:r>
          </a:p>
          <a:p>
            <a:pPr>
              <a:defRPr/>
            </a:pP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تحصیلات: دارای مدرک کارشناسی مهندسی صنایع و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كارشناسي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 ارشد مدیریت کسب و کار (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MBA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سرممیز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 بین </a:t>
            </a:r>
            <a:r>
              <a:rPr lang="fa-IR" sz="2400" b="1" dirty="0" err="1">
                <a:solidFill>
                  <a:schemeClr val="tx2">
                    <a:lumMod val="10000"/>
                  </a:schemeClr>
                </a:solidFill>
              </a:rPr>
              <a:t>المللی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سیستم های مدیریت:</a:t>
            </a:r>
          </a:p>
          <a:p>
            <a:pPr marL="214313" indent="-214313">
              <a:defRPr/>
            </a:pPr>
            <a:r>
              <a:rPr lang="fa-IR" sz="2000" b="1" dirty="0">
                <a:solidFill>
                  <a:srgbClr val="002060"/>
                </a:solidFill>
              </a:rPr>
              <a:t>کیفیت (</a:t>
            </a:r>
            <a:r>
              <a:rPr lang="en-US" sz="2000" b="1" dirty="0">
                <a:solidFill>
                  <a:srgbClr val="002060"/>
                </a:solidFill>
              </a:rPr>
              <a:t>ISO9001</a:t>
            </a:r>
            <a:r>
              <a:rPr lang="fa-IR" sz="2000" b="1" dirty="0">
                <a:solidFill>
                  <a:srgbClr val="002060"/>
                </a:solidFill>
              </a:rPr>
              <a:t>)، زیست محیطی (</a:t>
            </a:r>
            <a:r>
              <a:rPr lang="en-US" sz="2000" b="1" dirty="0">
                <a:solidFill>
                  <a:srgbClr val="002060"/>
                </a:solidFill>
              </a:rPr>
              <a:t>ISO14001</a:t>
            </a:r>
            <a:r>
              <a:rPr lang="fa-IR" sz="2000" b="1" dirty="0">
                <a:solidFill>
                  <a:srgbClr val="002060"/>
                </a:solidFill>
              </a:rPr>
              <a:t>)، ایمنی و بهداشت حرفه ای (</a:t>
            </a:r>
            <a:r>
              <a:rPr lang="en-US" sz="2000" b="1" dirty="0" smtClean="0">
                <a:solidFill>
                  <a:srgbClr val="002060"/>
                </a:solidFill>
              </a:rPr>
              <a:t>OHSAS18001 &amp; ISO45001</a:t>
            </a:r>
            <a:r>
              <a:rPr lang="fa-IR" sz="2000" b="1" dirty="0" smtClean="0">
                <a:solidFill>
                  <a:srgbClr val="002060"/>
                </a:solidFill>
              </a:rPr>
              <a:t>) </a:t>
            </a:r>
            <a:r>
              <a:rPr lang="fa-IR" sz="2000" b="1" dirty="0">
                <a:solidFill>
                  <a:srgbClr val="002060"/>
                </a:solidFill>
              </a:rPr>
              <a:t>و بهداشت، ایمنی و محیط زیست (</a:t>
            </a:r>
            <a:r>
              <a:rPr lang="en-US" sz="2000" b="1" dirty="0">
                <a:solidFill>
                  <a:srgbClr val="002060"/>
                </a:solidFill>
              </a:rPr>
              <a:t>HSE-MS</a:t>
            </a:r>
            <a:r>
              <a:rPr lang="fa-IR" sz="2000" b="1" dirty="0">
                <a:solidFill>
                  <a:srgbClr val="002060"/>
                </a:solidFill>
              </a:rPr>
              <a:t>)، </a:t>
            </a:r>
          </a:p>
          <a:p>
            <a:pPr algn="r" rtl="1">
              <a:defRPr/>
            </a:pPr>
            <a:r>
              <a:rPr lang="fa-IR" sz="2800" b="1" dirty="0" err="1" smtClean="0">
                <a:solidFill>
                  <a:srgbClr val="002060"/>
                </a:solidFill>
              </a:rPr>
              <a:t>بيش</a:t>
            </a:r>
            <a:r>
              <a:rPr lang="fa-IR" sz="2800" b="1" dirty="0" smtClean="0">
                <a:solidFill>
                  <a:srgbClr val="002060"/>
                </a:solidFill>
              </a:rPr>
              <a:t> از 200 سازمان ارائه خدمات مشاوره </a:t>
            </a:r>
            <a:r>
              <a:rPr lang="fa-IR" sz="2800" b="1" dirty="0" err="1" smtClean="0">
                <a:solidFill>
                  <a:srgbClr val="002060"/>
                </a:solidFill>
              </a:rPr>
              <a:t>پياده</a:t>
            </a:r>
            <a:r>
              <a:rPr lang="fa-IR" sz="2800" b="1" dirty="0" smtClean="0">
                <a:solidFill>
                  <a:srgbClr val="002060"/>
                </a:solidFill>
              </a:rPr>
              <a:t> </a:t>
            </a:r>
            <a:r>
              <a:rPr lang="fa-IR" sz="2800" b="1" dirty="0" err="1" smtClean="0">
                <a:solidFill>
                  <a:srgbClr val="002060"/>
                </a:solidFill>
              </a:rPr>
              <a:t>سازي</a:t>
            </a:r>
            <a:r>
              <a:rPr lang="fa-IR" sz="2800" b="1" dirty="0" smtClean="0">
                <a:solidFill>
                  <a:srgbClr val="002060"/>
                </a:solidFill>
              </a:rPr>
              <a:t> </a:t>
            </a:r>
            <a:r>
              <a:rPr lang="fa-IR" sz="2800" b="1" dirty="0" err="1" smtClean="0">
                <a:solidFill>
                  <a:srgbClr val="002060"/>
                </a:solidFill>
              </a:rPr>
              <a:t>سيستم</a:t>
            </a:r>
            <a:endParaRPr lang="fa-IR" sz="2800" b="1" dirty="0" smtClean="0">
              <a:solidFill>
                <a:srgbClr val="002060"/>
              </a:solidFill>
            </a:endParaRPr>
          </a:p>
          <a:p>
            <a:pPr algn="r" rtl="1">
              <a:defRPr/>
            </a:pPr>
            <a:r>
              <a:rPr lang="fa-IR" sz="2800" b="1" dirty="0" smtClean="0">
                <a:solidFill>
                  <a:srgbClr val="002060"/>
                </a:solidFill>
              </a:rPr>
              <a:t>بیش </a:t>
            </a:r>
            <a:r>
              <a:rPr lang="fa-IR" sz="2800" b="1" dirty="0">
                <a:solidFill>
                  <a:srgbClr val="002060"/>
                </a:solidFill>
              </a:rPr>
              <a:t>از 500 نفر-روز سابقه انجام ممیزی</a:t>
            </a:r>
          </a:p>
          <a:p>
            <a:pPr algn="r" rtl="1">
              <a:defRPr/>
            </a:pPr>
            <a:r>
              <a:rPr lang="fa-IR" sz="2800" b="1" dirty="0">
                <a:solidFill>
                  <a:srgbClr val="002060"/>
                </a:solidFill>
              </a:rPr>
              <a:t>بیش از </a:t>
            </a:r>
            <a:r>
              <a:rPr lang="fa-IR" sz="2800" b="1" dirty="0" smtClean="0">
                <a:solidFill>
                  <a:srgbClr val="002060"/>
                </a:solidFill>
              </a:rPr>
              <a:t>400 نفر-روز </a:t>
            </a:r>
            <a:r>
              <a:rPr lang="fa-IR" sz="2800" b="1" dirty="0">
                <a:solidFill>
                  <a:srgbClr val="002060"/>
                </a:solidFill>
              </a:rPr>
              <a:t>سابقه برگزاری دوره های آموزشی</a:t>
            </a:r>
          </a:p>
          <a:p>
            <a:pPr>
              <a:defRPr/>
            </a:pPr>
            <a:r>
              <a:rPr lang="fa-IR" sz="2400" b="1" dirty="0" smtClean="0">
                <a:solidFill>
                  <a:schemeClr val="tx2">
                    <a:lumMod val="10000"/>
                  </a:schemeClr>
                </a:solidFill>
              </a:rPr>
              <a:t>تلفن: </a:t>
            </a:r>
            <a:r>
              <a:rPr lang="fa-IR" sz="2400" b="1" dirty="0" smtClean="0">
                <a:solidFill>
                  <a:schemeClr val="tx2">
                    <a:lumMod val="10000"/>
                  </a:schemeClr>
                </a:solidFill>
              </a:rPr>
              <a:t>46021815                       </a:t>
            </a:r>
            <a:r>
              <a:rPr lang="fa-IR" sz="2400" b="1" dirty="0" smtClean="0">
                <a:solidFill>
                  <a:schemeClr val="tx2">
                    <a:lumMod val="10000"/>
                  </a:schemeClr>
                </a:solidFill>
              </a:rPr>
              <a:t>همراه: 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09123365824    </a:t>
            </a:r>
            <a:endParaRPr lang="fa-IR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/>
            </a:pPr>
            <a:r>
              <a:rPr lang="fa-IR" sz="2400" b="1" dirty="0" smtClean="0">
                <a:solidFill>
                  <a:schemeClr val="tx2">
                    <a:lumMod val="10000"/>
                  </a:schemeClr>
                </a:solidFill>
              </a:rPr>
              <a:t>ایمیل</a:t>
            </a:r>
            <a:r>
              <a:rPr lang="fa-IR" sz="2400" b="1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motamedi.ash@gmail.com</a:t>
            </a:r>
            <a:endParaRPr lang="fa-IR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</a:rPr>
              <a:t>3 - سازمان، منابع </a:t>
            </a:r>
            <a:r>
              <a:rPr lang="fa-IR" b="1" dirty="0" err="1">
                <a:solidFill>
                  <a:srgbClr val="FF0000"/>
                </a:solidFill>
              </a:rPr>
              <a:t>ومستند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 err="1">
                <a:solidFill>
                  <a:srgbClr val="FF0000"/>
                </a:solidFill>
              </a:rPr>
              <a:t>سازي</a:t>
            </a:r>
            <a:r>
              <a:rPr lang="fa-IR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Organization, Resources and </a:t>
            </a:r>
            <a:r>
              <a:rPr lang="en-US" b="1" dirty="0" smtClean="0">
                <a:solidFill>
                  <a:srgbClr val="FF0000"/>
                </a:solidFill>
              </a:rPr>
              <a:t>Documentation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a-IR" b="1" dirty="0"/>
              <a:t>3 - 1 ساختار سازمانی و مسئولیت ها</a:t>
            </a:r>
          </a:p>
          <a:p>
            <a:pPr marL="0" indent="0">
              <a:buNone/>
            </a:pPr>
            <a:r>
              <a:rPr lang="fa-IR" b="1" dirty="0"/>
              <a:t>3 - 2 نماینده مدیریت</a:t>
            </a:r>
          </a:p>
          <a:p>
            <a:pPr marL="0" indent="0">
              <a:buNone/>
            </a:pPr>
            <a:r>
              <a:rPr lang="fa-IR" b="1" dirty="0"/>
              <a:t>3 - 3 منابع</a:t>
            </a:r>
          </a:p>
          <a:p>
            <a:pPr marL="0" indent="0">
              <a:buNone/>
            </a:pPr>
            <a:r>
              <a:rPr lang="fa-IR" b="1" dirty="0"/>
              <a:t>3 - 4 شایستگی و صلاحیت</a:t>
            </a:r>
          </a:p>
          <a:p>
            <a:pPr marL="0" indent="0">
              <a:buNone/>
            </a:pPr>
            <a:r>
              <a:rPr lang="fa-IR" b="1" dirty="0"/>
              <a:t>3 - ۵ </a:t>
            </a:r>
            <a:r>
              <a:rPr lang="fa-IR" b="1" dirty="0" err="1"/>
              <a:t>پیمانکاران</a:t>
            </a:r>
            <a:endParaRPr lang="fa-IR" b="1" dirty="0"/>
          </a:p>
          <a:p>
            <a:pPr marL="0" indent="0">
              <a:buNone/>
            </a:pPr>
            <a:r>
              <a:rPr lang="fa-IR" b="1" dirty="0"/>
              <a:t>3 - 6 ارتباطات</a:t>
            </a:r>
          </a:p>
          <a:p>
            <a:pPr marL="0" indent="0">
              <a:buNone/>
            </a:pPr>
            <a:r>
              <a:rPr lang="fa-IR" b="1" dirty="0"/>
              <a:t>3 - 7 مستند سازی و کنترل مستندات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476250"/>
            <a:ext cx="6491287" cy="774700"/>
          </a:xfrm>
        </p:spPr>
        <p:txBody>
          <a:bodyPr/>
          <a:lstStyle/>
          <a:p>
            <a:pPr eaLnBrk="1" hangingPunct="1"/>
            <a:r>
              <a:rPr lang="ar-SA" altLang="en-US" sz="38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  <a:t>3. سازمان، منابع و مستند سازي</a:t>
            </a:r>
            <a:endParaRPr lang="en-US" altLang="en-US" sz="3800" b="1" dirty="0" smtClean="0">
              <a:solidFill>
                <a:schemeClr val="tx1"/>
              </a:solidFill>
              <a:sym typeface="Wingdings 3" panose="05040102010807070707" pitchFamily="18" charset="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1912" y="1341437"/>
            <a:ext cx="6373813" cy="79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altLang="en-US" b="1" dirty="0" smtClean="0"/>
              <a:t>3-1- </a:t>
            </a:r>
            <a:r>
              <a:rPr lang="ar-SA" altLang="en-US" b="1" dirty="0" smtClean="0"/>
              <a:t>ساختار سازماني</a:t>
            </a:r>
            <a:r>
              <a:rPr lang="fa-IR" altLang="en-US" b="1" dirty="0" smtClean="0"/>
              <a:t> و </a:t>
            </a:r>
            <a:r>
              <a:rPr lang="ar-SA" altLang="en-US" b="1" dirty="0" smtClean="0"/>
              <a:t>مسئوليت</a:t>
            </a:r>
            <a:r>
              <a:rPr lang="ar-SA" altLang="en-US" b="1" dirty="0" smtClean="0">
                <a:cs typeface="Nazanin" panose="00000400000000000000" pitchFamily="2" charset="-78"/>
              </a:rPr>
              <a:t>‌</a:t>
            </a:r>
            <a:r>
              <a:rPr lang="ar-SA" altLang="en-US" b="1" dirty="0" smtClean="0"/>
              <a:t>ها: </a:t>
            </a:r>
            <a:endParaRPr lang="en-US" altLang="en-US" b="1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4213" y="2133600"/>
            <a:ext cx="8229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Low">
              <a:lnSpc>
                <a:spcPct val="120000"/>
              </a:lnSpc>
              <a:buNone/>
            </a:pP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اجرا</a:t>
            </a:r>
            <a:r>
              <a:rPr lang="fa-I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ي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موفقيت آميز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موضوعات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HSE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يك مسئوليت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صف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مي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باشد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كه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نيازمند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مشاركت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فعال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تمامي سطوح مديريت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و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سرپرستي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است و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</a:rPr>
              <a:t>بايستي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در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ساختار سازماني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و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چگونگي تخصيص منابع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مدنظر قرار داد. </a:t>
            </a:r>
            <a:endParaRPr lang="fa-IR" altLang="en-US" sz="2400" b="1" dirty="0" smtClean="0"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fa-IR" sz="2400" b="1" dirty="0">
                <a:latin typeface="Times New Roman" panose="02020603050405020304" pitchFamily="18" charset="0"/>
              </a:rPr>
              <a:t>سازمان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نقش ها 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مسئوليت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ها</a:t>
            </a:r>
            <a:r>
              <a:rPr lang="fa-IR" sz="2400" b="1" dirty="0">
                <a:latin typeface="Times New Roman" panose="02020603050405020304" pitchFamily="18" charset="0"/>
              </a:rPr>
              <a:t> ،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اختيارات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</a:rPr>
              <a:t>و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ارتباطات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لازم </a:t>
            </a:r>
            <a:r>
              <a:rPr lang="fa-IR" sz="2400" b="1" dirty="0" err="1">
                <a:latin typeface="Times New Roman" panose="02020603050405020304" pitchFamily="18" charset="0"/>
              </a:rPr>
              <a:t>براي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اجراي</a:t>
            </a:r>
            <a:r>
              <a:rPr lang="fa-IR" sz="2400" b="1" dirty="0">
                <a:latin typeface="Times New Roman" panose="02020603050405020304" pitchFamily="18" charset="0"/>
              </a:rPr>
              <a:t> نظام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مديريت</a:t>
            </a:r>
            <a:r>
              <a:rPr lang="fa-IR" sz="2400" b="1" dirty="0" smtClean="0">
                <a:latin typeface="Times New Roman" panose="02020603050405020304" pitchFamily="18" charset="0"/>
              </a:rPr>
              <a:t> بهداشت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latin typeface="Times New Roman" panose="02020603050405020304" pitchFamily="18" charset="0"/>
              </a:rPr>
              <a:t>ايمني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</a:rPr>
              <a:t>و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محيط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زيست</a:t>
            </a:r>
            <a:r>
              <a:rPr lang="fa-IR" sz="2400" b="1" dirty="0">
                <a:latin typeface="Times New Roman" panose="02020603050405020304" pitchFamily="18" charset="0"/>
              </a:rPr>
              <a:t> را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در چارچوب نمودار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سازماني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مناسب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تعيين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مستند</a:t>
            </a:r>
            <a:r>
              <a:rPr lang="fa-IR" sz="2400" b="1" dirty="0">
                <a:latin typeface="Times New Roman" panose="02020603050405020304" pitchFamily="18" charset="0"/>
              </a:rPr>
              <a:t> و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ابلاغ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نمايد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بگونه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اي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كه</a:t>
            </a:r>
            <a:r>
              <a:rPr lang="fa-IR" sz="2400" b="1" dirty="0">
                <a:latin typeface="Times New Roman" panose="02020603050405020304" pitchFamily="18" charset="0"/>
              </a:rPr>
              <a:t> موارد </a:t>
            </a:r>
            <a:r>
              <a:rPr lang="fa-IR" sz="2400" b="1" dirty="0" err="1">
                <a:latin typeface="Times New Roman" panose="02020603050405020304" pitchFamily="18" charset="0"/>
              </a:rPr>
              <a:t>ذيل</a:t>
            </a:r>
            <a:r>
              <a:rPr lang="fa-IR" sz="2400" b="1" dirty="0">
                <a:latin typeface="Times New Roman" panose="02020603050405020304" pitchFamily="18" charset="0"/>
              </a:rPr>
              <a:t> را در برگرفته </a:t>
            </a:r>
            <a:r>
              <a:rPr lang="fa-IR" sz="2400" b="1" dirty="0" err="1">
                <a:latin typeface="Times New Roman" panose="02020603050405020304" pitchFamily="18" charset="0"/>
              </a:rPr>
              <a:t>ولي</a:t>
            </a:r>
            <a:r>
              <a:rPr lang="fa-IR" sz="2400" b="1" dirty="0">
                <a:latin typeface="Times New Roman" panose="02020603050405020304" pitchFamily="18" charset="0"/>
              </a:rPr>
              <a:t> به آنها محدود </a:t>
            </a:r>
            <a:r>
              <a:rPr lang="fa-IR" sz="2400" b="1" dirty="0" smtClean="0">
                <a:latin typeface="Times New Roman" panose="02020603050405020304" pitchFamily="18" charset="0"/>
              </a:rPr>
              <a:t>نشود: </a:t>
            </a:r>
          </a:p>
          <a:p>
            <a:r>
              <a:rPr lang="fa-IR" sz="2400" b="1" dirty="0">
                <a:latin typeface="Times New Roman" panose="02020603050405020304" pitchFamily="18" charset="0"/>
              </a:rPr>
              <a:t>فراهم نمودن منابع و </a:t>
            </a:r>
            <a:r>
              <a:rPr lang="fa-IR" sz="2400" b="1" dirty="0" err="1">
                <a:latin typeface="Times New Roman" panose="02020603050405020304" pitchFamily="18" charset="0"/>
              </a:rPr>
              <a:t>كاركنان</a:t>
            </a:r>
            <a:r>
              <a:rPr lang="fa-IR" sz="2400" b="1" dirty="0">
                <a:latin typeface="Times New Roman" panose="02020603050405020304" pitchFamily="18" charset="0"/>
              </a:rPr>
              <a:t>، برای توسعه و استقرار </a:t>
            </a:r>
            <a:r>
              <a:rPr lang="fa-IR" sz="2400" b="1" dirty="0" err="1">
                <a:latin typeface="Times New Roman" panose="02020603050405020304" pitchFamily="18" charset="0"/>
              </a:rPr>
              <a:t>سيستم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مديريت</a:t>
            </a:r>
            <a:r>
              <a:rPr lang="en-US" sz="2400" b="1" dirty="0" smtClean="0">
                <a:latin typeface="Times New Roman" panose="02020603050405020304" pitchFamily="18" charset="0"/>
              </a:rPr>
              <a:t>HSE </a:t>
            </a:r>
          </a:p>
          <a:p>
            <a:r>
              <a:rPr lang="fa-IR" sz="2400" b="1" dirty="0" smtClean="0">
                <a:latin typeface="Times New Roman" panose="02020603050405020304" pitchFamily="18" charset="0"/>
              </a:rPr>
              <a:t> حصول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اطمينان</a:t>
            </a:r>
            <a:r>
              <a:rPr lang="fa-IR" sz="2400" b="1" dirty="0" smtClean="0">
                <a:latin typeface="Times New Roman" panose="02020603050405020304" pitchFamily="18" charset="0"/>
              </a:rPr>
              <a:t> از انطباق هر اقدام با خط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مشي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</a:rPr>
              <a:t>HSE ، </a:t>
            </a:r>
            <a:r>
              <a:rPr lang="fa-IR" sz="2400" b="1" dirty="0" smtClean="0">
                <a:latin typeface="Times New Roman" panose="02020603050405020304" pitchFamily="18" charset="0"/>
              </a:rPr>
              <a:t>قبل از آغاز آن.</a:t>
            </a:r>
          </a:p>
          <a:p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دريافت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latin typeface="Times New Roman" panose="02020603050405020304" pitchFamily="18" charset="0"/>
              </a:rPr>
              <a:t>تفسير</a:t>
            </a:r>
            <a:r>
              <a:rPr lang="fa-IR" sz="2400" b="1" dirty="0">
                <a:latin typeface="Times New Roman" panose="02020603050405020304" pitchFamily="18" charset="0"/>
              </a:rPr>
              <a:t> و </a:t>
            </a:r>
            <a:r>
              <a:rPr lang="fa-IR" sz="2400" b="1" dirty="0" err="1">
                <a:latin typeface="Times New Roman" panose="02020603050405020304" pitchFamily="18" charset="0"/>
              </a:rPr>
              <a:t>تهيه</a:t>
            </a:r>
            <a:r>
              <a:rPr lang="fa-IR" sz="2400" b="1" dirty="0">
                <a:latin typeface="Times New Roman" panose="02020603050405020304" pitchFamily="18" charset="0"/>
              </a:rPr>
              <a:t> اطلاعات موجود در </a:t>
            </a:r>
            <a:r>
              <a:rPr lang="fa-IR" sz="2400" b="1" dirty="0" err="1">
                <a:latin typeface="Times New Roman" panose="02020603050405020304" pitchFamily="18" charset="0"/>
              </a:rPr>
              <a:t>زمينه</a:t>
            </a:r>
            <a:r>
              <a:rPr lang="fa-IR" sz="2400" b="1" dirty="0">
                <a:latin typeface="Times New Roman" panose="02020603050405020304" pitchFamily="18" charset="0"/>
              </a:rPr>
              <a:t> موضوعات </a:t>
            </a:r>
            <a:r>
              <a:rPr lang="en-US" sz="2400" b="1" dirty="0" smtClean="0">
                <a:latin typeface="Times New Roman" panose="02020603050405020304" pitchFamily="18" charset="0"/>
              </a:rPr>
              <a:t>HSE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0" y="609600"/>
            <a:ext cx="6373813" cy="79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altLang="en-US" b="1" dirty="0" smtClean="0"/>
              <a:t>3-1- </a:t>
            </a:r>
            <a:r>
              <a:rPr lang="ar-SA" altLang="en-US" b="1" dirty="0" smtClean="0"/>
              <a:t>ساختار سازماني</a:t>
            </a:r>
            <a:r>
              <a:rPr lang="fa-IR" altLang="en-US" b="1" dirty="0" smtClean="0"/>
              <a:t> و </a:t>
            </a:r>
            <a:r>
              <a:rPr lang="ar-SA" altLang="en-US" b="1" dirty="0" smtClean="0"/>
              <a:t>مسئوليت</a:t>
            </a:r>
            <a:r>
              <a:rPr lang="ar-SA" altLang="en-US" b="1" dirty="0" smtClean="0">
                <a:cs typeface="Nazanin" panose="00000400000000000000" pitchFamily="2" charset="-78"/>
              </a:rPr>
              <a:t>‌</a:t>
            </a:r>
            <a:r>
              <a:rPr lang="ar-SA" altLang="en-US" b="1" dirty="0" smtClean="0"/>
              <a:t>ها</a:t>
            </a:r>
            <a:r>
              <a:rPr lang="fa-IR" altLang="en-US" b="1" dirty="0" smtClean="0"/>
              <a:t> (ادامه)</a:t>
            </a:r>
            <a:r>
              <a:rPr lang="ar-SA" altLang="en-US" b="1" dirty="0" smtClean="0"/>
              <a:t>: </a:t>
            </a:r>
            <a:endParaRPr lang="en-US" altLang="en-US" b="1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4213" y="1401763"/>
            <a:ext cx="8229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/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شناسايي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و ثبت اقدامات </a:t>
            </a:r>
            <a:r>
              <a:rPr lang="fa-IR" sz="2400" b="1" dirty="0" err="1">
                <a:latin typeface="Times New Roman" panose="02020603050405020304" pitchFamily="18" charset="0"/>
              </a:rPr>
              <a:t>اصلاحي</a:t>
            </a:r>
            <a:r>
              <a:rPr lang="fa-IR" sz="2400" b="1" dirty="0">
                <a:latin typeface="Times New Roman" panose="02020603050405020304" pitchFamily="18" charset="0"/>
              </a:rPr>
              <a:t> و فرصت ها برای بهبود عملکرد </a:t>
            </a:r>
            <a:r>
              <a:rPr lang="en-US" sz="2400" b="1" dirty="0">
                <a:latin typeface="Times New Roman" panose="02020603050405020304" pitchFamily="18" charset="0"/>
              </a:rPr>
              <a:t>HSE</a:t>
            </a:r>
            <a:endParaRPr lang="fa-IR" sz="2400" b="1" dirty="0">
              <a:latin typeface="Times New Roman" panose="02020603050405020304" pitchFamily="18" charset="0"/>
            </a:endParaRPr>
          </a:p>
          <a:p>
            <a:pPr algn="just"/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پيشنهاد</a:t>
            </a:r>
            <a:r>
              <a:rPr lang="fa-IR" sz="2400" b="1" dirty="0">
                <a:latin typeface="Times New Roman" panose="02020603050405020304" pitchFamily="18" charset="0"/>
              </a:rPr>
              <a:t>، شروع </a:t>
            </a:r>
            <a:r>
              <a:rPr lang="fa-IR" sz="2400" b="1" dirty="0" err="1">
                <a:latin typeface="Times New Roman" panose="02020603050405020304" pitchFamily="18" charset="0"/>
              </a:rPr>
              <a:t>يا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تدارکِ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</a:rPr>
              <a:t>ساز و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كارهای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بهبود و </a:t>
            </a:r>
            <a:r>
              <a:rPr lang="fa-IR" sz="2400" b="1" dirty="0" err="1">
                <a:latin typeface="Times New Roman" panose="02020603050405020304" pitchFamily="18" charset="0"/>
              </a:rPr>
              <a:t>تصديق</a:t>
            </a:r>
            <a:r>
              <a:rPr lang="fa-IR" sz="2400" b="1" dirty="0">
                <a:latin typeface="Times New Roman" panose="02020603050405020304" pitchFamily="18" charset="0"/>
              </a:rPr>
              <a:t> استقرار آنها.</a:t>
            </a:r>
          </a:p>
          <a:p>
            <a:pPr algn="just"/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كنترل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فعاليت</a:t>
            </a:r>
            <a:r>
              <a:rPr lang="fa-IR" sz="2400" b="1" dirty="0">
                <a:latin typeface="Times New Roman" panose="02020603050405020304" pitchFamily="18" charset="0"/>
              </a:rPr>
              <a:t> ها در </a:t>
            </a:r>
            <a:r>
              <a:rPr lang="fa-IR" sz="2400" b="1" dirty="0" err="1">
                <a:latin typeface="Times New Roman" panose="02020603050405020304" pitchFamily="18" charset="0"/>
              </a:rPr>
              <a:t>طي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مدتي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كه</a:t>
            </a:r>
            <a:r>
              <a:rPr lang="fa-IR" sz="2400" b="1" dirty="0">
                <a:latin typeface="Times New Roman" panose="02020603050405020304" pitchFamily="18" charset="0"/>
              </a:rPr>
              <a:t> اقدامات </a:t>
            </a:r>
            <a:r>
              <a:rPr lang="fa-IR" sz="2400" b="1" dirty="0" err="1">
                <a:latin typeface="Times New Roman" panose="02020603050405020304" pitchFamily="18" charset="0"/>
              </a:rPr>
              <a:t>اصلاحي</a:t>
            </a:r>
            <a:r>
              <a:rPr lang="fa-IR" sz="2400" b="1" dirty="0">
                <a:latin typeface="Times New Roman" panose="02020603050405020304" pitchFamily="18" charset="0"/>
              </a:rPr>
              <a:t> درحال انجام </a:t>
            </a:r>
            <a:r>
              <a:rPr lang="fa-IR" sz="2400" b="1" dirty="0" err="1">
                <a:latin typeface="Times New Roman" panose="02020603050405020304" pitchFamily="18" charset="0"/>
              </a:rPr>
              <a:t>مي</a:t>
            </a:r>
            <a:r>
              <a:rPr lang="fa-IR" sz="2400" b="1" dirty="0">
                <a:latin typeface="Times New Roman" panose="02020603050405020304" pitchFamily="18" charset="0"/>
              </a:rPr>
              <a:t> باشند.</a:t>
            </a:r>
          </a:p>
          <a:p>
            <a:pPr algn="just"/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كنترل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شرايط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اضطراری</a:t>
            </a:r>
          </a:p>
          <a:p>
            <a:pPr algn="just">
              <a:buNone/>
            </a:pPr>
            <a:r>
              <a:rPr lang="fa-IR" sz="2400" b="1" dirty="0" err="1">
                <a:latin typeface="Times New Roman" panose="02020603050405020304" pitchFamily="18" charset="0"/>
              </a:rPr>
              <a:t>شركت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به تمام </a:t>
            </a:r>
            <a:r>
              <a:rPr lang="fa-IR" sz="2400" b="1" dirty="0" err="1">
                <a:latin typeface="Times New Roman" panose="02020603050405020304" pitchFamily="18" charset="0"/>
              </a:rPr>
              <a:t>كاركنان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latin typeface="Times New Roman" panose="02020603050405020304" pitchFamily="18" charset="0"/>
              </a:rPr>
              <a:t>مسئوليت</a:t>
            </a:r>
            <a:r>
              <a:rPr lang="fa-IR" sz="2400" b="1" dirty="0">
                <a:latin typeface="Times New Roman" panose="02020603050405020304" pitchFamily="18" charset="0"/>
              </a:rPr>
              <a:t> های فردی و </a:t>
            </a:r>
            <a:r>
              <a:rPr lang="fa-IR" sz="2400" b="1" dirty="0" err="1">
                <a:latin typeface="Times New Roman" panose="02020603050405020304" pitchFamily="18" charset="0"/>
              </a:rPr>
              <a:t>جمعي</a:t>
            </a:r>
            <a:r>
              <a:rPr lang="fa-IR" sz="2400" b="1" dirty="0">
                <a:latin typeface="Times New Roman" panose="02020603050405020304" pitchFamily="18" charset="0"/>
              </a:rPr>
              <a:t> شان را برای عملکرد </a:t>
            </a:r>
            <a:r>
              <a:rPr lang="en-US" sz="2400" b="1" dirty="0">
                <a:latin typeface="Times New Roman" panose="02020603050405020304" pitchFamily="18" charset="0"/>
              </a:rPr>
              <a:t>HSE 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تاكيد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نمايد</a:t>
            </a:r>
            <a:r>
              <a:rPr lang="fa-IR" sz="2400" b="1" dirty="0">
                <a:latin typeface="Times New Roman" panose="02020603050405020304" pitchFamily="18" charset="0"/>
              </a:rPr>
              <a:t>. </a:t>
            </a:r>
            <a:r>
              <a:rPr lang="fa-IR" sz="2400" b="1" dirty="0" err="1">
                <a:latin typeface="Times New Roman" panose="02020603050405020304" pitchFamily="18" charset="0"/>
              </a:rPr>
              <a:t>همچنين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بايد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اطمينان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حاصل </a:t>
            </a:r>
            <a:r>
              <a:rPr lang="fa-IR" sz="2400" b="1" dirty="0" err="1">
                <a:latin typeface="Times New Roman" panose="02020603050405020304" pitchFamily="18" charset="0"/>
              </a:rPr>
              <a:t>نمايد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كه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كاركنان</a:t>
            </a:r>
            <a:r>
              <a:rPr lang="fa-IR" sz="2400" b="1" dirty="0">
                <a:latin typeface="Times New Roman" panose="02020603050405020304" pitchFamily="18" charset="0"/>
              </a:rPr>
              <a:t> واجد </a:t>
            </a:r>
            <a:r>
              <a:rPr lang="fa-IR" sz="2400" b="1" dirty="0" err="1">
                <a:latin typeface="Times New Roman" panose="02020603050405020304" pitchFamily="18" charset="0"/>
              </a:rPr>
              <a:t>صلاحيت</a:t>
            </a:r>
            <a:r>
              <a:rPr lang="fa-IR" sz="2400" b="1" dirty="0">
                <a:latin typeface="Times New Roman" panose="02020603050405020304" pitchFamily="18" charset="0"/>
              </a:rPr>
              <a:t> هستند </a:t>
            </a:r>
            <a:r>
              <a:rPr lang="fa-IR" sz="2400" b="1" dirty="0" smtClean="0">
                <a:latin typeface="Times New Roman" panose="02020603050405020304" pitchFamily="18" charset="0"/>
              </a:rPr>
              <a:t>و </a:t>
            </a:r>
            <a:r>
              <a:rPr lang="fa-IR" sz="2400" b="1" dirty="0" err="1">
                <a:latin typeface="Times New Roman" panose="02020603050405020304" pitchFamily="18" charset="0"/>
              </a:rPr>
              <a:t>اختيارات</a:t>
            </a:r>
            <a:r>
              <a:rPr lang="fa-IR" sz="2400" b="1" dirty="0">
                <a:latin typeface="Times New Roman" panose="02020603050405020304" pitchFamily="18" charset="0"/>
              </a:rPr>
              <a:t> و منابع لازم را برای </a:t>
            </a:r>
            <a:r>
              <a:rPr lang="fa-IR" sz="2400" b="1" dirty="0" smtClean="0">
                <a:latin typeface="Times New Roman" panose="02020603050405020304" pitchFamily="18" charset="0"/>
              </a:rPr>
              <a:t>انجام </a:t>
            </a:r>
            <a:r>
              <a:rPr lang="fa-IR" sz="2400" b="1" dirty="0" err="1">
                <a:latin typeface="Times New Roman" panose="02020603050405020304" pitchFamily="18" charset="0"/>
              </a:rPr>
              <a:t>اثربخش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وظايف</a:t>
            </a:r>
            <a:r>
              <a:rPr lang="fa-IR" sz="2400" b="1" dirty="0">
                <a:latin typeface="Times New Roman" panose="02020603050405020304" pitchFamily="18" charset="0"/>
              </a:rPr>
              <a:t> محوله در </a:t>
            </a:r>
            <a:r>
              <a:rPr lang="fa-IR" sz="2400" b="1" dirty="0" err="1">
                <a:latin typeface="Times New Roman" panose="02020603050405020304" pitchFamily="18" charset="0"/>
              </a:rPr>
              <a:t>اختيار</a:t>
            </a:r>
            <a:r>
              <a:rPr lang="fa-IR" sz="2400" b="1" dirty="0">
                <a:latin typeface="Times New Roman" panose="02020603050405020304" pitchFamily="18" charset="0"/>
              </a:rPr>
              <a:t> دارند.</a:t>
            </a:r>
          </a:p>
          <a:p>
            <a:pPr algn="just"/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/>
              <a:t>3-2- </a:t>
            </a:r>
            <a:r>
              <a:rPr lang="fa-IR" sz="3600" b="1" dirty="0" err="1"/>
              <a:t>نماينده</a:t>
            </a:r>
            <a:r>
              <a:rPr lang="fa-IR" sz="3600" b="1" dirty="0"/>
              <a:t> </a:t>
            </a:r>
            <a:r>
              <a:rPr lang="fa-IR" sz="3600" b="1" dirty="0" smtClean="0"/>
              <a:t>(</a:t>
            </a:r>
            <a:r>
              <a:rPr lang="fa-IR" sz="3600" b="1" dirty="0" err="1" smtClean="0"/>
              <a:t>نمايندگان</a:t>
            </a:r>
            <a:r>
              <a:rPr lang="fa-IR" sz="3600" b="1" dirty="0" smtClean="0"/>
              <a:t>) </a:t>
            </a:r>
            <a:r>
              <a:rPr lang="fa-IR" sz="3600" b="1" dirty="0" err="1"/>
              <a:t>مديريت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به </a:t>
            </a:r>
            <a:r>
              <a:rPr lang="fa-IR" dirty="0" err="1">
                <a:solidFill>
                  <a:srgbClr val="FF0000"/>
                </a:solidFill>
              </a:rPr>
              <a:t>نماينده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نمايندگان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مديريت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مسئوليت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، </a:t>
            </a:r>
            <a:r>
              <a:rPr lang="fa-IR" dirty="0" err="1">
                <a:solidFill>
                  <a:srgbClr val="FF0000"/>
                </a:solidFill>
              </a:rPr>
              <a:t>اختيار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پاسخ </a:t>
            </a:r>
            <a:r>
              <a:rPr lang="fa-IR" dirty="0" err="1">
                <a:solidFill>
                  <a:srgbClr val="FF0000"/>
                </a:solidFill>
              </a:rPr>
              <a:t>گويي</a:t>
            </a:r>
            <a:r>
              <a:rPr lang="fa-IR" dirty="0"/>
              <a:t>، برای </a:t>
            </a:r>
            <a:r>
              <a:rPr lang="fa-IR" dirty="0" err="1" smtClean="0"/>
              <a:t>ايجاد</a:t>
            </a:r>
            <a:r>
              <a:rPr lang="fa-IR" dirty="0" smtClean="0"/>
              <a:t> و </a:t>
            </a:r>
            <a:r>
              <a:rPr lang="fa-IR" dirty="0" err="1"/>
              <a:t>هماهنگي</a:t>
            </a:r>
            <a:r>
              <a:rPr lang="fa-IR" dirty="0"/>
              <a:t> جهت </a:t>
            </a:r>
            <a:r>
              <a:rPr lang="fa-IR" dirty="0">
                <a:solidFill>
                  <a:srgbClr val="FF0000"/>
                </a:solidFill>
              </a:rPr>
              <a:t>استقرار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نگهداری</a:t>
            </a:r>
            <a:r>
              <a:rPr lang="fa-IR" dirty="0" smtClean="0"/>
              <a:t> </a:t>
            </a:r>
            <a:r>
              <a:rPr lang="fa-IR" dirty="0" err="1">
                <a:solidFill>
                  <a:srgbClr val="FF0000"/>
                </a:solidFill>
              </a:rPr>
              <a:t>سيستم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مديريت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HSE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واگذار </a:t>
            </a:r>
            <a:r>
              <a:rPr lang="fa-IR" dirty="0"/>
              <a:t>شود. </a:t>
            </a:r>
            <a:r>
              <a:rPr lang="fa-IR" dirty="0" err="1"/>
              <a:t>اين</a:t>
            </a:r>
            <a:r>
              <a:rPr lang="fa-IR" dirty="0"/>
              <a:t> </a:t>
            </a:r>
            <a:r>
              <a:rPr lang="fa-IR" dirty="0" err="1" smtClean="0"/>
              <a:t>نماينده</a:t>
            </a:r>
            <a:r>
              <a:rPr lang="fa-IR" dirty="0" smtClean="0"/>
              <a:t>(گان) </a:t>
            </a:r>
            <a:r>
              <a:rPr lang="fa-IR" dirty="0" err="1"/>
              <a:t>بايد</a:t>
            </a:r>
            <a:r>
              <a:rPr lang="fa-IR" dirty="0"/>
              <a:t> به </a:t>
            </a:r>
            <a:r>
              <a:rPr lang="fa-IR" dirty="0" err="1"/>
              <a:t>مديريت</a:t>
            </a:r>
            <a:r>
              <a:rPr lang="fa-IR" dirty="0"/>
              <a:t> ارشد سازمان </a:t>
            </a:r>
            <a:r>
              <a:rPr lang="fa-IR" dirty="0">
                <a:solidFill>
                  <a:srgbClr val="FF0000"/>
                </a:solidFill>
              </a:rPr>
              <a:t>پاسخگو</a:t>
            </a:r>
            <a:r>
              <a:rPr lang="fa-IR" dirty="0"/>
              <a:t> باشند، </a:t>
            </a:r>
            <a:r>
              <a:rPr lang="fa-IR" dirty="0" err="1" smtClean="0"/>
              <a:t>ولي</a:t>
            </a:r>
            <a:r>
              <a:rPr lang="fa-IR" dirty="0" smtClean="0"/>
              <a:t> </a:t>
            </a:r>
            <a:r>
              <a:rPr lang="fa-IR" dirty="0" err="1" smtClean="0"/>
              <a:t>اين</a:t>
            </a:r>
            <a:r>
              <a:rPr lang="fa-IR" dirty="0" smtClean="0"/>
              <a:t> </a:t>
            </a:r>
            <a:r>
              <a:rPr lang="fa-IR" dirty="0"/>
              <a:t>انتصاب </a:t>
            </a:r>
            <a:r>
              <a:rPr lang="fa-IR" dirty="0" err="1"/>
              <a:t>هيچگاه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نبايد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مسئوليت</a:t>
            </a:r>
            <a:r>
              <a:rPr lang="fa-IR" dirty="0">
                <a:solidFill>
                  <a:srgbClr val="FF0000"/>
                </a:solidFill>
              </a:rPr>
              <a:t> فردی </a:t>
            </a:r>
            <a:r>
              <a:rPr lang="fa-IR" dirty="0" err="1">
                <a:solidFill>
                  <a:srgbClr val="FF0000"/>
                </a:solidFill>
              </a:rPr>
              <a:t>مديران</a:t>
            </a:r>
            <a:r>
              <a:rPr lang="fa-IR" dirty="0">
                <a:solidFill>
                  <a:srgbClr val="FF0000"/>
                </a:solidFill>
              </a:rPr>
              <a:t> صف </a:t>
            </a:r>
            <a:r>
              <a:rPr lang="fa-IR" dirty="0"/>
              <a:t>را برای استقرار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en-US" dirty="0"/>
              <a:t>HSE </a:t>
            </a:r>
            <a:r>
              <a:rPr lang="fa-IR" dirty="0" smtClean="0"/>
              <a:t> در حوزه </a:t>
            </a:r>
            <a:r>
              <a:rPr lang="fa-IR" dirty="0" err="1" smtClean="0"/>
              <a:t>كاری</a:t>
            </a:r>
            <a:r>
              <a:rPr lang="fa-IR" dirty="0" smtClean="0"/>
              <a:t> </a:t>
            </a:r>
            <a:r>
              <a:rPr lang="fa-IR" dirty="0"/>
              <a:t>شان، </a:t>
            </a:r>
            <a:r>
              <a:rPr lang="fa-IR" dirty="0" err="1">
                <a:solidFill>
                  <a:srgbClr val="FF0000"/>
                </a:solidFill>
              </a:rPr>
              <a:t>كاهش</a:t>
            </a:r>
            <a:r>
              <a:rPr lang="fa-IR" dirty="0">
                <a:solidFill>
                  <a:srgbClr val="FF0000"/>
                </a:solidFill>
              </a:rPr>
              <a:t> دهد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0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/>
              <a:t>3-3- </a:t>
            </a:r>
            <a:r>
              <a:rPr lang="fa-IR" sz="3600" b="1" dirty="0"/>
              <a:t>منابع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err="1">
                <a:solidFill>
                  <a:srgbClr val="FF0000"/>
                </a:solidFill>
              </a:rPr>
              <a:t>مديريت</a:t>
            </a:r>
            <a:r>
              <a:rPr lang="fa-IR" dirty="0">
                <a:solidFill>
                  <a:srgbClr val="FF0000"/>
                </a:solidFill>
              </a:rPr>
              <a:t> ارشد </a:t>
            </a:r>
            <a:r>
              <a:rPr lang="fa-IR" dirty="0" err="1"/>
              <a:t>بايد</a:t>
            </a:r>
            <a:r>
              <a:rPr lang="fa-IR" dirty="0"/>
              <a:t> برای </a:t>
            </a:r>
            <a:r>
              <a:rPr lang="fa-IR" dirty="0" err="1"/>
              <a:t>اطمينان</a:t>
            </a:r>
            <a:r>
              <a:rPr lang="fa-IR" dirty="0"/>
              <a:t> از عملکرد مؤثر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en-US" dirty="0"/>
              <a:t>HSE ، </a:t>
            </a:r>
            <a:r>
              <a:rPr lang="fa-IR" dirty="0">
                <a:solidFill>
                  <a:srgbClr val="FF0000"/>
                </a:solidFill>
              </a:rPr>
              <a:t>منابع </a:t>
            </a:r>
            <a:r>
              <a:rPr lang="fa-IR" dirty="0" err="1">
                <a:solidFill>
                  <a:srgbClr val="FF0000"/>
                </a:solidFill>
              </a:rPr>
              <a:t>كافي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را به </a:t>
            </a:r>
            <a:r>
              <a:rPr lang="fa-IR" dirty="0" err="1"/>
              <a:t>اين</a:t>
            </a:r>
            <a:r>
              <a:rPr lang="fa-IR" dirty="0"/>
              <a:t> امر اختصاص </a:t>
            </a:r>
            <a:r>
              <a:rPr lang="fa-IR" dirty="0" smtClean="0"/>
              <a:t>دهد و </a:t>
            </a:r>
            <a:r>
              <a:rPr lang="fa-IR" dirty="0"/>
              <a:t>از </a:t>
            </a:r>
            <a:r>
              <a:rPr lang="fa-IR" dirty="0" err="1"/>
              <a:t>توصيه</a:t>
            </a:r>
            <a:r>
              <a:rPr lang="fa-IR" dirty="0"/>
              <a:t> های </a:t>
            </a:r>
            <a:r>
              <a:rPr lang="fa-IR" dirty="0" err="1" smtClean="0"/>
              <a:t>نماينده</a:t>
            </a:r>
            <a:r>
              <a:rPr lang="fa-IR" dirty="0" smtClean="0"/>
              <a:t>(گان) </a:t>
            </a:r>
            <a:r>
              <a:rPr lang="fa-IR" dirty="0" err="1"/>
              <a:t>مديريت</a:t>
            </a:r>
            <a:r>
              <a:rPr lang="fa-IR" dirty="0"/>
              <a:t>، </a:t>
            </a:r>
            <a:r>
              <a:rPr lang="fa-IR" dirty="0" err="1"/>
              <a:t>مديريت</a:t>
            </a:r>
            <a:r>
              <a:rPr lang="fa-IR" dirty="0"/>
              <a:t> صف و </a:t>
            </a:r>
            <a:r>
              <a:rPr lang="fa-IR" dirty="0" err="1"/>
              <a:t>متخصصين</a:t>
            </a:r>
            <a:r>
              <a:rPr lang="fa-IR" dirty="0"/>
              <a:t> </a:t>
            </a:r>
            <a:r>
              <a:rPr lang="en-US" dirty="0"/>
              <a:t>HSE </a:t>
            </a:r>
            <a:r>
              <a:rPr lang="fa-IR" dirty="0" smtClean="0"/>
              <a:t> بهره </a:t>
            </a:r>
            <a:r>
              <a:rPr lang="fa-IR" dirty="0" err="1"/>
              <a:t>گيرد</a:t>
            </a:r>
            <a:r>
              <a:rPr lang="fa-IR" dirty="0"/>
              <a:t>. </a:t>
            </a:r>
            <a:r>
              <a:rPr lang="fa-IR" dirty="0" err="1"/>
              <a:t>تخصيص</a:t>
            </a:r>
            <a:r>
              <a:rPr lang="fa-IR" dirty="0"/>
              <a:t> منابع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به </a:t>
            </a:r>
            <a:r>
              <a:rPr lang="fa-IR" dirty="0" smtClean="0">
                <a:solidFill>
                  <a:srgbClr val="FF0000"/>
                </a:solidFill>
              </a:rPr>
              <a:t>صورت منظم </a:t>
            </a:r>
            <a:r>
              <a:rPr lang="fa-IR" dirty="0"/>
              <a:t>به عنوان </a:t>
            </a:r>
            <a:r>
              <a:rPr lang="fa-IR" dirty="0" err="1"/>
              <a:t>بخشي</a:t>
            </a:r>
            <a:r>
              <a:rPr lang="fa-IR" dirty="0"/>
              <a:t> از بازنگری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en-US" dirty="0"/>
              <a:t>HSE</a:t>
            </a:r>
            <a:r>
              <a:rPr lang="fa-IR" dirty="0"/>
              <a:t>،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تغيير</a:t>
            </a:r>
            <a:r>
              <a:rPr lang="fa-IR" dirty="0"/>
              <a:t> و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ريسک</a:t>
            </a:r>
            <a:r>
              <a:rPr lang="fa-IR" dirty="0" smtClean="0"/>
              <a:t>، </a:t>
            </a:r>
            <a:r>
              <a:rPr lang="fa-IR" dirty="0">
                <a:solidFill>
                  <a:srgbClr val="FF0000"/>
                </a:solidFill>
              </a:rPr>
              <a:t>مورد بازنگری </a:t>
            </a:r>
            <a:r>
              <a:rPr lang="fa-IR" dirty="0"/>
              <a:t>قرار </a:t>
            </a:r>
            <a:r>
              <a:rPr lang="fa-IR" dirty="0" err="1"/>
              <a:t>گيرد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3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500188"/>
            <a:ext cx="4975225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altLang="en-US" sz="3000" dirty="0" smtClean="0">
                <a:latin typeface="Snap ITC" panose="04040A07060A02020202" pitchFamily="82" charset="0"/>
              </a:rPr>
              <a:t>3-4- </a:t>
            </a:r>
            <a:r>
              <a:rPr lang="ar-SA" altLang="en-US" sz="3000" dirty="0" smtClean="0">
                <a:latin typeface="Snap ITC" panose="04040A07060A02020202" pitchFamily="82" charset="0"/>
              </a:rPr>
              <a:t>شايستگي و صلاحيت</a:t>
            </a:r>
            <a:r>
              <a:rPr lang="fa-IR" altLang="en-US" sz="3000" dirty="0" smtClean="0">
                <a:latin typeface="Snap ITC" panose="04040A07060A02020202" pitchFamily="82" charset="0"/>
              </a:rPr>
              <a:t/>
            </a:r>
            <a:br>
              <a:rPr lang="fa-IR" altLang="en-US" sz="3000" dirty="0" smtClean="0">
                <a:latin typeface="Snap ITC" panose="04040A07060A02020202" pitchFamily="82" charset="0"/>
              </a:rPr>
            </a:br>
            <a:r>
              <a:rPr lang="fa-IR" altLang="en-US" sz="3000" dirty="0" smtClean="0">
                <a:latin typeface="Snap ITC" panose="04040A07060A02020202" pitchFamily="82" charset="0"/>
              </a:rPr>
              <a:t>3-4-1- </a:t>
            </a:r>
            <a:r>
              <a:rPr lang="fa-IR" altLang="en-US" sz="3000" dirty="0" err="1" smtClean="0">
                <a:latin typeface="Snap ITC" panose="04040A07060A02020202" pitchFamily="82" charset="0"/>
              </a:rPr>
              <a:t>كليات</a:t>
            </a:r>
            <a:endParaRPr lang="en-US" altLang="en-US" sz="3000" dirty="0" smtClean="0">
              <a:latin typeface="Snap ITC" panose="04040A07060A02020202" pitchFamily="82" charset="0"/>
            </a:endParaRPr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2195513" y="549275"/>
            <a:ext cx="6491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420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3. سازمان، منابع و مستند سازي</a:t>
            </a:r>
            <a:endParaRPr lang="en-US" altLang="en-US" sz="420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1835150" y="2286000"/>
            <a:ext cx="6049963" cy="3643313"/>
            <a:chOff x="1636" y="2787"/>
            <a:chExt cx="4343" cy="2125"/>
          </a:xfrm>
        </p:grpSpPr>
        <p:sp>
          <p:nvSpPr>
            <p:cNvPr id="32779" name="AutoShape 10"/>
            <p:cNvSpPr>
              <a:spLocks noChangeArrowheads="1"/>
            </p:cNvSpPr>
            <p:nvPr/>
          </p:nvSpPr>
          <p:spPr bwMode="auto">
            <a:xfrm rot="5400000">
              <a:off x="3649" y="818"/>
              <a:ext cx="362" cy="4299"/>
            </a:xfrm>
            <a:prstGeom prst="homePlate">
              <a:avLst>
                <a:gd name="adj" fmla="val 58843"/>
              </a:avLst>
            </a:prstGeom>
            <a:gradFill rotWithShape="1">
              <a:gsLst>
                <a:gs pos="0">
                  <a:srgbClr val="0099FF"/>
                </a:gs>
                <a:gs pos="100000">
                  <a:srgbClr val="E8F6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00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/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en-US" sz="1800"/>
            </a:p>
          </p:txBody>
        </p:sp>
        <p:sp>
          <p:nvSpPr>
            <p:cNvPr id="32780" name="Rectangle 11"/>
            <p:cNvSpPr>
              <a:spLocks noChangeArrowheads="1"/>
            </p:cNvSpPr>
            <p:nvPr/>
          </p:nvSpPr>
          <p:spPr bwMode="auto">
            <a:xfrm>
              <a:off x="1637" y="4647"/>
              <a:ext cx="4299" cy="265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E8F6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00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en-US" sz="1800"/>
            </a:p>
          </p:txBody>
        </p:sp>
        <p:sp>
          <p:nvSpPr>
            <p:cNvPr id="32781" name="AutoShape 12"/>
            <p:cNvSpPr>
              <a:spLocks noChangeArrowheads="1"/>
            </p:cNvSpPr>
            <p:nvPr/>
          </p:nvSpPr>
          <p:spPr bwMode="auto">
            <a:xfrm rot="5400000">
              <a:off x="3625" y="1272"/>
              <a:ext cx="362" cy="4299"/>
            </a:xfrm>
            <a:prstGeom prst="homePlate">
              <a:avLst>
                <a:gd name="adj" fmla="val 58843"/>
              </a:avLst>
            </a:prstGeom>
            <a:gradFill rotWithShape="1">
              <a:gsLst>
                <a:gs pos="0">
                  <a:srgbClr val="0099FF"/>
                </a:gs>
                <a:gs pos="100000">
                  <a:srgbClr val="E8F6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00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/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en-US" sz="1800"/>
            </a:p>
          </p:txBody>
        </p:sp>
        <p:sp>
          <p:nvSpPr>
            <p:cNvPr id="32782" name="AutoShape 13"/>
            <p:cNvSpPr>
              <a:spLocks noChangeArrowheads="1"/>
            </p:cNvSpPr>
            <p:nvPr/>
          </p:nvSpPr>
          <p:spPr bwMode="auto">
            <a:xfrm rot="5400000">
              <a:off x="3595" y="2207"/>
              <a:ext cx="384" cy="4299"/>
            </a:xfrm>
            <a:prstGeom prst="homePlate">
              <a:avLst>
                <a:gd name="adj" fmla="val 58843"/>
              </a:avLst>
            </a:prstGeom>
            <a:gradFill rotWithShape="1">
              <a:gsLst>
                <a:gs pos="0">
                  <a:srgbClr val="0099FF"/>
                </a:gs>
                <a:gs pos="100000">
                  <a:srgbClr val="E8F6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00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/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en-US" sz="1800"/>
            </a:p>
          </p:txBody>
        </p:sp>
        <p:sp>
          <p:nvSpPr>
            <p:cNvPr id="32783" name="AutoShape 14"/>
            <p:cNvSpPr>
              <a:spLocks noChangeArrowheads="1"/>
            </p:cNvSpPr>
            <p:nvPr/>
          </p:nvSpPr>
          <p:spPr bwMode="auto">
            <a:xfrm rot="5400000">
              <a:off x="3605" y="1735"/>
              <a:ext cx="362" cy="4299"/>
            </a:xfrm>
            <a:prstGeom prst="homePlate">
              <a:avLst>
                <a:gd name="adj" fmla="val 58843"/>
              </a:avLst>
            </a:prstGeom>
            <a:gradFill rotWithShape="1">
              <a:gsLst>
                <a:gs pos="0">
                  <a:srgbClr val="0099FF"/>
                </a:gs>
                <a:gs pos="100000">
                  <a:srgbClr val="E8F6FF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rgbClr val="00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0" tIns="0" rIns="0" bIns="0"/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en-US" sz="1800"/>
            </a:p>
          </p:txBody>
        </p:sp>
      </p:grpSp>
      <p:sp>
        <p:nvSpPr>
          <p:cNvPr id="32773" name="Rectangle 15"/>
          <p:cNvSpPr>
            <a:spLocks noChangeArrowheads="1"/>
          </p:cNvSpPr>
          <p:nvPr/>
        </p:nvSpPr>
        <p:spPr bwMode="auto">
          <a:xfrm>
            <a:off x="2411413" y="2357438"/>
            <a:ext cx="4624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ar-SA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تعيين روشهايي كه وظايف بايد بر اساس آنها انجام گيرد</a:t>
            </a:r>
            <a:r>
              <a:rPr kumimoji="1" lang="fa-IR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.</a:t>
            </a:r>
            <a:endParaRPr kumimoji="1" lang="ar-SA" altLang="en-US" sz="1800">
              <a:cs typeface="B Homa" panose="000004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2774" name="Rectangle 16"/>
          <p:cNvSpPr>
            <a:spLocks noChangeArrowheads="1"/>
          </p:cNvSpPr>
          <p:nvPr/>
        </p:nvSpPr>
        <p:spPr bwMode="auto">
          <a:xfrm>
            <a:off x="2554288" y="3143250"/>
            <a:ext cx="4160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ar-SA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تعيين صلاحيتها(توانايي</a:t>
            </a:r>
            <a:r>
              <a:rPr kumimoji="1" lang="fa-IR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‏</a:t>
            </a:r>
            <a:r>
              <a:rPr kumimoji="1" lang="ar-SA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ها، مهارتها،دانش مورد نياز</a:t>
            </a:r>
            <a:r>
              <a:rPr kumimoji="1" lang="fa-IR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)</a:t>
            </a:r>
            <a:endParaRPr kumimoji="1" lang="ar-SA" altLang="en-US" sz="1800">
              <a:cs typeface="B Homa" panose="000004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2775" name="Rectangle 17"/>
          <p:cNvSpPr>
            <a:spLocks noChangeArrowheads="1"/>
          </p:cNvSpPr>
          <p:nvPr/>
        </p:nvSpPr>
        <p:spPr bwMode="auto">
          <a:xfrm>
            <a:off x="3779838" y="4000500"/>
            <a:ext cx="203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ar-SA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انتخاب كاركنان مناسب</a:t>
            </a:r>
          </a:p>
        </p:txBody>
      </p:sp>
      <p:sp>
        <p:nvSpPr>
          <p:cNvPr id="32776" name="Rectangle 18"/>
          <p:cNvSpPr>
            <a:spLocks noChangeArrowheads="1"/>
          </p:cNvSpPr>
          <p:nvPr/>
        </p:nvSpPr>
        <p:spPr bwMode="auto">
          <a:xfrm>
            <a:off x="3348038" y="4786313"/>
            <a:ext cx="293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ar-SA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فراهم نمودن آموزش در صورت نياز</a:t>
            </a:r>
            <a:endParaRPr kumimoji="1" lang="en-US" altLang="en-US" sz="1800">
              <a:cs typeface="B Homa" panose="000004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2777" name="Rectangle 20"/>
          <p:cNvSpPr>
            <a:spLocks noChangeArrowheads="1"/>
          </p:cNvSpPr>
          <p:nvPr/>
        </p:nvSpPr>
        <p:spPr bwMode="auto">
          <a:xfrm>
            <a:off x="4067175" y="5572125"/>
            <a:ext cx="1744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kumimoji="1" lang="ar-SA" altLang="en-US" sz="1800">
                <a:cs typeface="B Homa" panose="00000400000000000000" pitchFamily="2" charset="-78"/>
                <a:sym typeface="Wingdings 3" panose="05040102010807070707" pitchFamily="18" charset="2"/>
              </a:rPr>
              <a:t>بررسي مجدد عملكرد</a:t>
            </a:r>
            <a:endParaRPr kumimoji="1" lang="en-US" altLang="en-US" sz="1800">
              <a:cs typeface="B Homa" panose="000004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2778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A8E91140-161C-40F8-AD5D-1A15DC5453C0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en-US" dirty="0">
                <a:latin typeface="Snap ITC" panose="04040A07060A02020202" pitchFamily="82" charset="0"/>
              </a:rPr>
              <a:t>3-4- </a:t>
            </a:r>
            <a:r>
              <a:rPr lang="ar-SA" altLang="en-US" dirty="0">
                <a:latin typeface="Snap ITC" panose="04040A07060A02020202" pitchFamily="82" charset="0"/>
              </a:rPr>
              <a:t>شايستگي و </a:t>
            </a:r>
            <a:r>
              <a:rPr lang="ar-SA" altLang="en-US" dirty="0" smtClean="0">
                <a:latin typeface="Snap ITC" panose="04040A07060A02020202" pitchFamily="82" charset="0"/>
              </a:rPr>
              <a:t>صلاحيت</a:t>
            </a:r>
            <a:r>
              <a:rPr lang="fa-IR" altLang="en-US" dirty="0" smtClean="0">
                <a:latin typeface="Snap ITC" panose="04040A07060A02020202" pitchFamily="82" charset="0"/>
              </a:rPr>
              <a:t> </a:t>
            </a:r>
            <a:br>
              <a:rPr lang="fa-IR" altLang="en-US" dirty="0" smtClean="0">
                <a:latin typeface="Snap ITC" panose="04040A07060A02020202" pitchFamily="82" charset="0"/>
              </a:rPr>
            </a:br>
            <a:r>
              <a:rPr lang="fa-IR" altLang="en-US" dirty="0" smtClean="0">
                <a:latin typeface="Snap ITC" panose="04040A07060A02020202" pitchFamily="82" charset="0"/>
              </a:rPr>
              <a:t>3-4-1- </a:t>
            </a:r>
            <a:r>
              <a:rPr lang="fa-IR" altLang="en-US" dirty="0" err="1" smtClean="0">
                <a:latin typeface="Snap ITC" panose="04040A07060A02020202" pitchFamily="82" charset="0"/>
              </a:rPr>
              <a:t>كليات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181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a-IR" b="1" dirty="0" err="1"/>
              <a:t>سيستم</a:t>
            </a:r>
            <a:r>
              <a:rPr lang="fa-IR" b="1" dirty="0"/>
              <a:t> های </a:t>
            </a:r>
            <a:r>
              <a:rPr lang="fa-IR" b="1" dirty="0" err="1"/>
              <a:t>اطمينان</a:t>
            </a:r>
            <a:r>
              <a:rPr lang="fa-IR" b="1" dirty="0"/>
              <a:t> از </a:t>
            </a:r>
            <a:r>
              <a:rPr lang="fa-IR" b="1" dirty="0" err="1">
                <a:solidFill>
                  <a:srgbClr val="FF0000"/>
                </a:solidFill>
              </a:rPr>
              <a:t>صلاحيت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 err="1"/>
              <a:t>بايد</a:t>
            </a:r>
            <a:r>
              <a:rPr lang="fa-IR" b="1" dirty="0"/>
              <a:t> در </a:t>
            </a:r>
            <a:r>
              <a:rPr lang="fa-IR" b="1" dirty="0">
                <a:solidFill>
                  <a:srgbClr val="FF0000"/>
                </a:solidFill>
              </a:rPr>
              <a:t>بدو استخدام </a:t>
            </a:r>
            <a:r>
              <a:rPr lang="fa-IR" b="1" dirty="0"/>
              <a:t>و هنگام انتخاب </a:t>
            </a:r>
            <a:r>
              <a:rPr lang="fa-IR" b="1" dirty="0" err="1">
                <a:solidFill>
                  <a:srgbClr val="FF0000"/>
                </a:solidFill>
              </a:rPr>
              <a:t>فعاليت</a:t>
            </a:r>
            <a:r>
              <a:rPr lang="fa-IR" b="1" dirty="0">
                <a:solidFill>
                  <a:srgbClr val="FF0000"/>
                </a:solidFill>
              </a:rPr>
              <a:t> های </a:t>
            </a:r>
            <a:r>
              <a:rPr lang="fa-IR" b="1" dirty="0" err="1">
                <a:solidFill>
                  <a:srgbClr val="FF0000"/>
                </a:solidFill>
              </a:rPr>
              <a:t>جديد</a:t>
            </a:r>
            <a:r>
              <a:rPr lang="fa-IR" b="1" dirty="0"/>
              <a:t>، هم برای </a:t>
            </a:r>
            <a:r>
              <a:rPr lang="fa-IR" b="1" dirty="0" err="1" smtClean="0">
                <a:solidFill>
                  <a:srgbClr val="FF0000"/>
                </a:solidFill>
              </a:rPr>
              <a:t>كاركنان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 err="1" smtClean="0"/>
              <a:t>شركت</a:t>
            </a:r>
            <a:r>
              <a:rPr lang="fa-IR" b="1" dirty="0" smtClean="0"/>
              <a:t> </a:t>
            </a:r>
            <a:r>
              <a:rPr lang="fa-IR" b="1" dirty="0"/>
              <a:t>و هم برای </a:t>
            </a:r>
            <a:r>
              <a:rPr lang="fa-IR" b="1" dirty="0" err="1">
                <a:solidFill>
                  <a:srgbClr val="FF0000"/>
                </a:solidFill>
              </a:rPr>
              <a:t>پيمانکاران</a:t>
            </a:r>
            <a:r>
              <a:rPr lang="fa-IR" b="1" dirty="0"/>
              <a:t>، به </a:t>
            </a:r>
            <a:r>
              <a:rPr lang="fa-IR" b="1" dirty="0" err="1"/>
              <a:t>كار</a:t>
            </a:r>
            <a:r>
              <a:rPr lang="fa-IR" b="1" dirty="0"/>
              <a:t> گرفته شود. </a:t>
            </a:r>
            <a:endParaRPr lang="fa-IR" b="1" dirty="0" smtClean="0"/>
          </a:p>
          <a:p>
            <a:pPr algn="just"/>
            <a:r>
              <a:rPr lang="fa-IR" b="1" dirty="0" err="1" smtClean="0">
                <a:solidFill>
                  <a:srgbClr val="FF0000"/>
                </a:solidFill>
              </a:rPr>
              <a:t>صلاحيت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/>
              <a:t>مستمر </a:t>
            </a:r>
            <a:r>
              <a:rPr lang="fa-IR" b="1" dirty="0" err="1"/>
              <a:t>كاركنان</a:t>
            </a:r>
            <a:r>
              <a:rPr lang="fa-IR" b="1" dirty="0"/>
              <a:t> برای انجام </a:t>
            </a:r>
            <a:r>
              <a:rPr lang="fa-IR" b="1" dirty="0" err="1"/>
              <a:t>وظايفشان</a:t>
            </a:r>
            <a:r>
              <a:rPr lang="fa-IR" b="1" dirty="0"/>
              <a:t> </a:t>
            </a:r>
            <a:r>
              <a:rPr lang="fa-IR" b="1" dirty="0" err="1"/>
              <a:t>بايد</a:t>
            </a:r>
            <a:r>
              <a:rPr lang="fa-IR" b="1" dirty="0"/>
              <a:t> </a:t>
            </a:r>
            <a:r>
              <a:rPr lang="fa-IR" b="1" dirty="0">
                <a:solidFill>
                  <a:srgbClr val="FF0000"/>
                </a:solidFill>
              </a:rPr>
              <a:t>به </a:t>
            </a:r>
            <a:r>
              <a:rPr lang="fa-IR" b="1" dirty="0" smtClean="0">
                <a:solidFill>
                  <a:srgbClr val="FF0000"/>
                </a:solidFill>
              </a:rPr>
              <a:t>طور مرتب </a:t>
            </a:r>
            <a:r>
              <a:rPr lang="fa-IR" b="1" dirty="0"/>
              <a:t>مورد </a:t>
            </a:r>
            <a:r>
              <a:rPr lang="fa-IR" b="1" dirty="0">
                <a:solidFill>
                  <a:srgbClr val="FF0000"/>
                </a:solidFill>
              </a:rPr>
              <a:t>بازنگری</a:t>
            </a:r>
            <a:r>
              <a:rPr lang="fa-IR" b="1" dirty="0"/>
              <a:t> و </a:t>
            </a:r>
            <a:r>
              <a:rPr lang="fa-IR" b="1" dirty="0" err="1"/>
              <a:t>ارزيابي</a:t>
            </a:r>
            <a:r>
              <a:rPr lang="fa-IR" b="1" dirty="0"/>
              <a:t> </a:t>
            </a:r>
            <a:r>
              <a:rPr lang="fa-IR" b="1" dirty="0" err="1"/>
              <a:t>قرارگيرد</a:t>
            </a:r>
            <a:r>
              <a:rPr lang="fa-IR" b="1" dirty="0"/>
              <a:t>؛ </a:t>
            </a:r>
            <a:r>
              <a:rPr lang="fa-IR" b="1" dirty="0" err="1"/>
              <a:t>اين</a:t>
            </a:r>
            <a:r>
              <a:rPr lang="fa-IR" b="1" dirty="0"/>
              <a:t> </a:t>
            </a:r>
            <a:r>
              <a:rPr lang="fa-IR" b="1" dirty="0" err="1"/>
              <a:t>بررسي</a:t>
            </a:r>
            <a:r>
              <a:rPr lang="fa-IR" b="1" dirty="0"/>
              <a:t> ها شامل ملاحظات مناسب برای </a:t>
            </a:r>
            <a:r>
              <a:rPr lang="fa-IR" b="1" dirty="0">
                <a:solidFill>
                  <a:srgbClr val="FF0000"/>
                </a:solidFill>
              </a:rPr>
              <a:t>ارتقاء </a:t>
            </a:r>
            <a:r>
              <a:rPr lang="fa-IR" b="1" dirty="0" err="1">
                <a:solidFill>
                  <a:srgbClr val="FF0000"/>
                </a:solidFill>
              </a:rPr>
              <a:t>كاركنان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و </a:t>
            </a:r>
            <a:r>
              <a:rPr lang="fa-IR" b="1" dirty="0">
                <a:solidFill>
                  <a:srgbClr val="FF0000"/>
                </a:solidFill>
              </a:rPr>
              <a:t>آموزش </a:t>
            </a:r>
            <a:r>
              <a:rPr lang="fa-IR" b="1" dirty="0" smtClean="0">
                <a:solidFill>
                  <a:srgbClr val="FF0000"/>
                </a:solidFill>
              </a:rPr>
              <a:t>های مورد </a:t>
            </a:r>
            <a:r>
              <a:rPr lang="fa-IR" b="1" dirty="0" err="1">
                <a:solidFill>
                  <a:srgbClr val="FF0000"/>
                </a:solidFill>
              </a:rPr>
              <a:t>نياز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آنها جهت </a:t>
            </a:r>
            <a:r>
              <a:rPr lang="fa-IR" b="1" dirty="0" err="1"/>
              <a:t>دستيابي</a:t>
            </a:r>
            <a:r>
              <a:rPr lang="fa-IR" b="1" dirty="0"/>
              <a:t> به </a:t>
            </a:r>
            <a:r>
              <a:rPr lang="fa-IR" b="1" dirty="0" err="1"/>
              <a:t>صلاحيت</a:t>
            </a:r>
            <a:r>
              <a:rPr lang="fa-IR" b="1" dirty="0"/>
              <a:t> برای </a:t>
            </a:r>
            <a:r>
              <a:rPr lang="fa-IR" b="1" dirty="0" err="1"/>
              <a:t>فعاليت</a:t>
            </a:r>
            <a:r>
              <a:rPr lang="fa-IR" b="1" dirty="0"/>
              <a:t> ها و تکنولوژی های </a:t>
            </a:r>
            <a:r>
              <a:rPr lang="fa-IR" b="1" dirty="0" err="1"/>
              <a:t>تغيير</a:t>
            </a:r>
            <a:r>
              <a:rPr lang="fa-IR" b="1" dirty="0"/>
              <a:t> </a:t>
            </a:r>
            <a:r>
              <a:rPr lang="fa-IR" b="1" dirty="0" err="1"/>
              <a:t>يافته</a:t>
            </a:r>
            <a:r>
              <a:rPr lang="fa-IR" b="1" dirty="0"/>
              <a:t> </a:t>
            </a:r>
            <a:r>
              <a:rPr lang="fa-IR" b="1" dirty="0" err="1"/>
              <a:t>مي</a:t>
            </a:r>
            <a:r>
              <a:rPr lang="fa-IR" b="1" dirty="0"/>
              <a:t> باشد. </a:t>
            </a:r>
            <a:r>
              <a:rPr lang="fa-IR" b="1" dirty="0" smtClean="0"/>
              <a:t>روش </a:t>
            </a:r>
            <a:r>
              <a:rPr lang="fa-IR" b="1" dirty="0"/>
              <a:t>های </a:t>
            </a:r>
            <a:r>
              <a:rPr lang="fa-IR" b="1" dirty="0" err="1"/>
              <a:t>اجرايي</a:t>
            </a:r>
            <a:r>
              <a:rPr lang="fa-IR" b="1" dirty="0"/>
              <a:t> برای </a:t>
            </a:r>
            <a:r>
              <a:rPr lang="fa-IR" b="1" dirty="0" err="1"/>
              <a:t>اطمينان</a:t>
            </a:r>
            <a:r>
              <a:rPr lang="fa-IR" b="1" dirty="0"/>
              <a:t> از </a:t>
            </a:r>
            <a:r>
              <a:rPr lang="fa-IR" b="1" dirty="0" err="1"/>
              <a:t>صلاحيت</a:t>
            </a:r>
            <a:r>
              <a:rPr lang="fa-IR" b="1" dirty="0"/>
              <a:t> افراد، علاوه بر </a:t>
            </a:r>
            <a:r>
              <a:rPr lang="fa-IR" b="1" dirty="0" err="1"/>
              <a:t>ساير</a:t>
            </a:r>
            <a:r>
              <a:rPr lang="fa-IR" b="1" dirty="0"/>
              <a:t> موارد، </a:t>
            </a:r>
            <a:r>
              <a:rPr lang="fa-IR" b="1" dirty="0" err="1"/>
              <a:t>مي</a:t>
            </a:r>
            <a:r>
              <a:rPr lang="fa-IR" b="1" dirty="0"/>
              <a:t> تواند شامل موارد </a:t>
            </a:r>
            <a:r>
              <a:rPr lang="fa-IR" b="1" dirty="0" err="1"/>
              <a:t>ذيل</a:t>
            </a:r>
            <a:r>
              <a:rPr lang="fa-IR" b="1" dirty="0"/>
              <a:t> باشد:</a:t>
            </a:r>
          </a:p>
          <a:p>
            <a:pPr algn="just"/>
            <a:r>
              <a:rPr lang="fa-IR" b="1" dirty="0" err="1" smtClean="0">
                <a:solidFill>
                  <a:srgbClr val="FF0000"/>
                </a:solidFill>
              </a:rPr>
              <a:t>تجزيه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و </a:t>
            </a:r>
            <a:r>
              <a:rPr lang="fa-IR" b="1" dirty="0" err="1">
                <a:solidFill>
                  <a:srgbClr val="FF0000"/>
                </a:solidFill>
              </a:rPr>
              <a:t>تحليل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نظام </a:t>
            </a:r>
            <a:r>
              <a:rPr lang="fa-IR" b="1" dirty="0" err="1"/>
              <a:t>مند</a:t>
            </a:r>
            <a:r>
              <a:rPr lang="fa-IR" b="1" dirty="0"/>
              <a:t> </a:t>
            </a:r>
            <a:r>
              <a:rPr lang="fa-IR" b="1" dirty="0">
                <a:solidFill>
                  <a:srgbClr val="FF0000"/>
                </a:solidFill>
              </a:rPr>
              <a:t>الزامات مرتبط با </a:t>
            </a:r>
            <a:r>
              <a:rPr lang="fa-IR" b="1" dirty="0" err="1">
                <a:solidFill>
                  <a:srgbClr val="FF0000"/>
                </a:solidFill>
              </a:rPr>
              <a:t>وظايف</a:t>
            </a:r>
            <a:r>
              <a:rPr lang="fa-IR" b="1" dirty="0"/>
              <a:t>.</a:t>
            </a:r>
          </a:p>
          <a:p>
            <a:pPr algn="just"/>
            <a:r>
              <a:rPr lang="fa-IR" b="1" dirty="0" err="1" smtClean="0">
                <a:solidFill>
                  <a:srgbClr val="FF0000"/>
                </a:solidFill>
              </a:rPr>
              <a:t>ارزيابي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عملکرد افراد </a:t>
            </a:r>
            <a:r>
              <a:rPr lang="fa-IR" b="1" dirty="0"/>
              <a:t>در </a:t>
            </a:r>
            <a:r>
              <a:rPr lang="fa-IR" b="1" dirty="0" err="1"/>
              <a:t>مقايسه</a:t>
            </a:r>
            <a:r>
              <a:rPr lang="fa-IR" b="1" dirty="0"/>
              <a:t> با </a:t>
            </a:r>
            <a:r>
              <a:rPr lang="fa-IR" b="1" dirty="0" err="1"/>
              <a:t>معيار</a:t>
            </a:r>
            <a:r>
              <a:rPr lang="fa-IR" b="1" dirty="0"/>
              <a:t> </a:t>
            </a:r>
            <a:r>
              <a:rPr lang="fa-IR" b="1" dirty="0" err="1"/>
              <a:t>معين</a:t>
            </a:r>
            <a:r>
              <a:rPr lang="fa-IR" b="1" dirty="0"/>
              <a:t>.</a:t>
            </a: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شواهد مستند </a:t>
            </a:r>
            <a:r>
              <a:rPr lang="fa-IR" b="1" dirty="0" smtClean="0"/>
              <a:t>شده </a:t>
            </a:r>
            <a:r>
              <a:rPr lang="fa-IR" b="1" dirty="0"/>
              <a:t>از </a:t>
            </a:r>
            <a:r>
              <a:rPr lang="fa-IR" b="1" dirty="0" err="1">
                <a:solidFill>
                  <a:srgbClr val="FF0000"/>
                </a:solidFill>
              </a:rPr>
              <a:t>صلاحيت</a:t>
            </a:r>
            <a:r>
              <a:rPr lang="fa-IR" b="1" dirty="0">
                <a:solidFill>
                  <a:srgbClr val="FF0000"/>
                </a:solidFill>
              </a:rPr>
              <a:t> فردی</a:t>
            </a:r>
            <a:r>
              <a:rPr lang="fa-IR" b="1" dirty="0"/>
              <a:t>.</a:t>
            </a:r>
          </a:p>
          <a:p>
            <a:pPr algn="just"/>
            <a:r>
              <a:rPr lang="fa-IR" b="1" dirty="0" smtClean="0"/>
              <a:t>برنامه </a:t>
            </a:r>
            <a:r>
              <a:rPr lang="fa-IR" b="1" dirty="0" err="1"/>
              <a:t>هايي</a:t>
            </a:r>
            <a:r>
              <a:rPr lang="fa-IR" b="1" dirty="0"/>
              <a:t> برای </a:t>
            </a:r>
            <a:r>
              <a:rPr lang="fa-IR" b="1" dirty="0" err="1">
                <a:solidFill>
                  <a:srgbClr val="FF0000"/>
                </a:solidFill>
              </a:rPr>
              <a:t>ارزيابي</a:t>
            </a:r>
            <a:r>
              <a:rPr lang="fa-IR" b="1" dirty="0">
                <a:solidFill>
                  <a:srgbClr val="FF0000"/>
                </a:solidFill>
              </a:rPr>
              <a:t> مجدد </a:t>
            </a:r>
            <a:r>
              <a:rPr lang="fa-IR" b="1" dirty="0"/>
              <a:t>به صورت دوره ای.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00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en-US" dirty="0">
                <a:latin typeface="Snap ITC" panose="04040A07060A02020202" pitchFamily="82" charset="0"/>
              </a:rPr>
              <a:t>3-4- </a:t>
            </a:r>
            <a:r>
              <a:rPr lang="ar-SA" altLang="en-US" dirty="0">
                <a:latin typeface="Snap ITC" panose="04040A07060A02020202" pitchFamily="82" charset="0"/>
              </a:rPr>
              <a:t>شايستگي و صلاحيت</a:t>
            </a:r>
            <a:r>
              <a:rPr lang="fa-IR" altLang="en-US" dirty="0">
                <a:latin typeface="Snap ITC" panose="04040A07060A02020202" pitchFamily="82" charset="0"/>
              </a:rPr>
              <a:t> </a:t>
            </a:r>
            <a:br>
              <a:rPr lang="fa-IR" altLang="en-US" dirty="0">
                <a:latin typeface="Snap ITC" panose="04040A07060A02020202" pitchFamily="82" charset="0"/>
              </a:rPr>
            </a:br>
            <a:r>
              <a:rPr lang="fa-IR" altLang="en-US" dirty="0" smtClean="0">
                <a:latin typeface="Snap ITC" panose="04040A07060A02020202" pitchFamily="82" charset="0"/>
              </a:rPr>
              <a:t>3-4-2- آموزش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a-IR" dirty="0" err="1"/>
              <a:t>شركت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روش های </a:t>
            </a:r>
            <a:r>
              <a:rPr lang="fa-IR" dirty="0" err="1"/>
              <a:t>اجرايي</a:t>
            </a:r>
            <a:r>
              <a:rPr lang="fa-IR" dirty="0"/>
              <a:t> را برای </a:t>
            </a:r>
            <a:r>
              <a:rPr lang="fa-IR" dirty="0" err="1"/>
              <a:t>اطمينان</a:t>
            </a:r>
            <a:r>
              <a:rPr lang="fa-IR" dirty="0"/>
              <a:t> و </a:t>
            </a:r>
            <a:r>
              <a:rPr lang="fa-IR" dirty="0" err="1"/>
              <a:t>افزايش</a:t>
            </a:r>
            <a:r>
              <a:rPr lang="fa-IR" dirty="0"/>
              <a:t> </a:t>
            </a:r>
            <a:r>
              <a:rPr lang="fa-IR" dirty="0" err="1"/>
              <a:t>صلاحيت</a:t>
            </a:r>
            <a:r>
              <a:rPr lang="fa-IR" dirty="0"/>
              <a:t> از </a:t>
            </a:r>
            <a:r>
              <a:rPr lang="fa-IR" dirty="0" err="1"/>
              <a:t>طريق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شناسايي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نيازهای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آموزشي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و </a:t>
            </a:r>
            <a:r>
              <a:rPr lang="fa-IR" dirty="0" smtClean="0"/>
              <a:t>فراهم نمودن </a:t>
            </a:r>
            <a:r>
              <a:rPr lang="fa-IR" dirty="0">
                <a:solidFill>
                  <a:srgbClr val="FF0000"/>
                </a:solidFill>
              </a:rPr>
              <a:t>آموزش مناسب</a:t>
            </a:r>
            <a:r>
              <a:rPr lang="fa-IR" dirty="0"/>
              <a:t> برای </a:t>
            </a:r>
            <a:r>
              <a:rPr lang="fa-IR" dirty="0" err="1">
                <a:solidFill>
                  <a:srgbClr val="FF0000"/>
                </a:solidFill>
              </a:rPr>
              <a:t>تمامي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كاركنان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نگهداری </a:t>
            </a:r>
            <a:r>
              <a:rPr lang="fa-IR" dirty="0" err="1"/>
              <a:t>نمايد</a:t>
            </a:r>
            <a:r>
              <a:rPr lang="fa-IR" dirty="0"/>
              <a:t>. </a:t>
            </a:r>
            <a:endParaRPr lang="fa-IR" dirty="0" smtClean="0"/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آموزش</a:t>
            </a:r>
            <a:r>
              <a:rPr lang="fa-IR" dirty="0" smtClean="0"/>
              <a:t> </a:t>
            </a:r>
            <a:r>
              <a:rPr lang="fa-IR" dirty="0" err="1"/>
              <a:t>مي</a:t>
            </a:r>
            <a:r>
              <a:rPr lang="fa-IR" dirty="0"/>
              <a:t> تواند به صورت </a:t>
            </a:r>
            <a:r>
              <a:rPr lang="fa-IR" dirty="0">
                <a:solidFill>
                  <a:srgbClr val="FF0000"/>
                </a:solidFill>
              </a:rPr>
              <a:t>دوره های </a:t>
            </a:r>
            <a:r>
              <a:rPr lang="fa-IR" dirty="0" err="1">
                <a:solidFill>
                  <a:srgbClr val="FF0000"/>
                </a:solidFill>
              </a:rPr>
              <a:t>رسمي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و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smtClean="0"/>
              <a:t>از </a:t>
            </a:r>
            <a:r>
              <a:rPr lang="fa-IR" dirty="0" err="1" smtClean="0"/>
              <a:t>طريق</a:t>
            </a:r>
            <a:r>
              <a:rPr lang="fa-IR" dirty="0" smtClean="0"/>
              <a:t> </a:t>
            </a:r>
            <a:r>
              <a:rPr lang="fa-IR" dirty="0">
                <a:solidFill>
                  <a:srgbClr val="FF0000"/>
                </a:solidFill>
              </a:rPr>
              <a:t>توسعه ساختار </a:t>
            </a:r>
            <a:r>
              <a:rPr lang="fa-IR" dirty="0" err="1">
                <a:solidFill>
                  <a:srgbClr val="FF0000"/>
                </a:solidFill>
              </a:rPr>
              <a:t>يافته</a:t>
            </a:r>
            <a:r>
              <a:rPr lang="fa-IR" dirty="0">
                <a:solidFill>
                  <a:srgbClr val="FF0000"/>
                </a:solidFill>
              </a:rPr>
              <a:t> در </a:t>
            </a:r>
            <a:r>
              <a:rPr lang="fa-IR" dirty="0" err="1">
                <a:solidFill>
                  <a:srgbClr val="FF0000"/>
                </a:solidFill>
              </a:rPr>
              <a:t>محيط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كار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تأمين</a:t>
            </a:r>
            <a:r>
              <a:rPr lang="fa-IR" dirty="0"/>
              <a:t> شود. گستره و نوع آموزش ها </a:t>
            </a:r>
            <a:r>
              <a:rPr lang="fa-IR" dirty="0" err="1"/>
              <a:t>بايد</a:t>
            </a:r>
            <a:r>
              <a:rPr lang="fa-IR" dirty="0"/>
              <a:t> به اندازه ای باشد </a:t>
            </a:r>
            <a:r>
              <a:rPr lang="fa-IR" dirty="0" err="1"/>
              <a:t>كه</a:t>
            </a:r>
            <a:r>
              <a:rPr lang="fa-IR" dirty="0"/>
              <a:t> از </a:t>
            </a:r>
            <a:r>
              <a:rPr lang="fa-IR" dirty="0" err="1" smtClean="0"/>
              <a:t>دستيابي</a:t>
            </a:r>
            <a:r>
              <a:rPr lang="fa-IR" dirty="0" smtClean="0"/>
              <a:t> به </a:t>
            </a:r>
            <a:r>
              <a:rPr lang="fa-IR" dirty="0"/>
              <a:t>اهداف و خط </a:t>
            </a:r>
            <a:r>
              <a:rPr lang="fa-IR" dirty="0" err="1"/>
              <a:t>مشي</a:t>
            </a:r>
            <a:r>
              <a:rPr lang="fa-IR" dirty="0"/>
              <a:t> های </a:t>
            </a:r>
            <a:r>
              <a:rPr lang="fa-IR" dirty="0" err="1"/>
              <a:t>شركت</a:t>
            </a:r>
            <a:r>
              <a:rPr lang="fa-IR" dirty="0"/>
              <a:t> </a:t>
            </a:r>
            <a:r>
              <a:rPr lang="fa-IR" dirty="0" err="1"/>
              <a:t>اطمينان</a:t>
            </a:r>
            <a:r>
              <a:rPr lang="fa-IR" dirty="0"/>
              <a:t> حاصل شود و الزامات </a:t>
            </a:r>
            <a:r>
              <a:rPr lang="fa-IR" dirty="0" err="1"/>
              <a:t>تعيين</a:t>
            </a:r>
            <a:r>
              <a:rPr lang="fa-IR" dirty="0"/>
              <a:t> شده توسط مراجع </a:t>
            </a:r>
            <a:r>
              <a:rPr lang="fa-IR" dirty="0" err="1"/>
              <a:t>قانوني</a:t>
            </a:r>
            <a:r>
              <a:rPr lang="fa-IR" dirty="0"/>
              <a:t> در </a:t>
            </a:r>
            <a:r>
              <a:rPr lang="fa-IR" dirty="0" err="1"/>
              <a:t>قوانين</a:t>
            </a:r>
            <a:r>
              <a:rPr lang="fa-IR" dirty="0"/>
              <a:t> </a:t>
            </a:r>
            <a:r>
              <a:rPr lang="fa-IR" dirty="0" smtClean="0"/>
              <a:t>و مقررات </a:t>
            </a:r>
            <a:r>
              <a:rPr lang="fa-IR" dirty="0"/>
              <a:t>مربوطه را برآورده </a:t>
            </a:r>
            <a:r>
              <a:rPr lang="fa-IR" dirty="0" err="1"/>
              <a:t>كرده</a:t>
            </a:r>
            <a:r>
              <a:rPr lang="fa-IR" dirty="0"/>
              <a:t> </a:t>
            </a:r>
            <a:r>
              <a:rPr lang="fa-IR" dirty="0" err="1"/>
              <a:t>يا</a:t>
            </a:r>
            <a:r>
              <a:rPr lang="fa-IR" dirty="0"/>
              <a:t> از آن فراتر رود. </a:t>
            </a:r>
            <a:endParaRPr lang="fa-IR" dirty="0" smtClean="0"/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سوابق</a:t>
            </a:r>
            <a:r>
              <a:rPr lang="fa-IR" dirty="0" smtClean="0"/>
              <a:t> </a:t>
            </a:r>
            <a:r>
              <a:rPr lang="fa-IR" dirty="0"/>
              <a:t>مناسب </a:t>
            </a:r>
            <a:r>
              <a:rPr lang="fa-IR" dirty="0" err="1">
                <a:solidFill>
                  <a:srgbClr val="FF0000"/>
                </a:solidFill>
              </a:rPr>
              <a:t>آموزشي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بايد</a:t>
            </a:r>
            <a:r>
              <a:rPr lang="fa-IR" dirty="0"/>
              <a:t> نگهداری </a:t>
            </a:r>
            <a:r>
              <a:rPr lang="fa-IR" dirty="0" smtClean="0"/>
              <a:t>شود </a:t>
            </a:r>
            <a:r>
              <a:rPr lang="fa-IR" dirty="0"/>
              <a:t>و در صورت لزوم </a:t>
            </a:r>
            <a:r>
              <a:rPr lang="fa-IR" dirty="0">
                <a:solidFill>
                  <a:srgbClr val="FF0000"/>
                </a:solidFill>
              </a:rPr>
              <a:t>دوره های بازآموزی</a:t>
            </a:r>
            <a:r>
              <a:rPr lang="fa-IR" dirty="0"/>
              <a:t> </a:t>
            </a:r>
            <a:r>
              <a:rPr lang="fa-IR" dirty="0" err="1"/>
              <a:t>نيز</a:t>
            </a:r>
            <a:r>
              <a:rPr lang="fa-IR" dirty="0"/>
              <a:t> زمان بندی </a:t>
            </a:r>
            <a:r>
              <a:rPr lang="fa-IR" dirty="0" smtClean="0"/>
              <a:t>گردند.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 err="1"/>
              <a:t>هايي</a:t>
            </a:r>
            <a:r>
              <a:rPr lang="fa-IR" dirty="0"/>
              <a:t> برای </a:t>
            </a:r>
            <a:r>
              <a:rPr lang="fa-IR" dirty="0" err="1">
                <a:solidFill>
                  <a:srgbClr val="FF0000"/>
                </a:solidFill>
              </a:rPr>
              <a:t>پايش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اثربخشي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برنامه </a:t>
            </a:r>
            <a:r>
              <a:rPr lang="fa-IR" dirty="0"/>
              <a:t>های </a:t>
            </a:r>
            <a:r>
              <a:rPr lang="fa-IR" dirty="0" err="1"/>
              <a:t>آموزشي</a:t>
            </a:r>
            <a:r>
              <a:rPr lang="fa-IR" dirty="0"/>
              <a:t> و </a:t>
            </a:r>
            <a:r>
              <a:rPr lang="fa-IR" dirty="0" err="1"/>
              <a:t>معرفي</a:t>
            </a:r>
            <a:r>
              <a:rPr lang="fa-IR" dirty="0"/>
              <a:t> بهبودها در صورت </a:t>
            </a:r>
            <a:r>
              <a:rPr lang="fa-IR" dirty="0" err="1"/>
              <a:t>نياز</a:t>
            </a:r>
            <a:r>
              <a:rPr lang="fa-IR" dirty="0"/>
              <a:t>، توسعه داده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58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altLang="en-US" dirty="0">
                <a:latin typeface="Snap ITC" panose="04040A07060A02020202" pitchFamily="82" charset="0"/>
              </a:rPr>
              <a:t>3-4- </a:t>
            </a:r>
            <a:r>
              <a:rPr lang="ar-SA" altLang="en-US" dirty="0">
                <a:latin typeface="Snap ITC" panose="04040A07060A02020202" pitchFamily="82" charset="0"/>
              </a:rPr>
              <a:t>شايستگي و صلاحيت</a:t>
            </a:r>
            <a:r>
              <a:rPr lang="fa-IR" altLang="en-US" dirty="0">
                <a:latin typeface="Snap ITC" panose="04040A07060A02020202" pitchFamily="82" charset="0"/>
              </a:rPr>
              <a:t> </a:t>
            </a:r>
            <a:br>
              <a:rPr lang="fa-IR" altLang="en-US" dirty="0">
                <a:latin typeface="Snap ITC" panose="04040A07060A02020202" pitchFamily="82" charset="0"/>
              </a:rPr>
            </a:br>
            <a:r>
              <a:rPr lang="fa-IR" altLang="en-US" dirty="0" smtClean="0">
                <a:latin typeface="Snap ITC" panose="04040A07060A02020202" pitchFamily="82" charset="0"/>
              </a:rPr>
              <a:t>3-4-2- آموزش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912450" cy="5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63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8975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kumimoji="1" lang="ar-SA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بايد </a:t>
            </a:r>
            <a:r>
              <a:rPr kumimoji="1" lang="ar-SA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روش</a:t>
            </a:r>
            <a:r>
              <a:rPr kumimoji="1" lang="fa-I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fa-IR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هاي</a:t>
            </a:r>
            <a:r>
              <a:rPr kumimoji="1" lang="ar-SA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اجرايي </a:t>
            </a:r>
            <a:r>
              <a:rPr kumimoji="1" lang="ar-SA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وجود داشته باشد تا اطمينان حاصل شود كه </a:t>
            </a:r>
            <a:r>
              <a:rPr kumimoji="1" lang="ar-SA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پيمانكاران </a:t>
            </a:r>
            <a:r>
              <a:rPr kumimoji="1" lang="ar-SA" altLang="en-US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در قالب يك نظام مديريت </a:t>
            </a:r>
            <a:r>
              <a:rPr kumimoji="1" lang="ar-SA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با الزامات</a:t>
            </a:r>
            <a:r>
              <a:rPr kumimoji="1"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fa-I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و </a:t>
            </a:r>
            <a:r>
              <a:rPr kumimoji="1" lang="fa-IR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قوانين</a:t>
            </a:r>
            <a:r>
              <a:rPr kumimoji="1" lang="fa-I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، نظامنامه خطوط </a:t>
            </a:r>
            <a:r>
              <a:rPr kumimoji="1" lang="fa-IR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راهنماي</a:t>
            </a:r>
            <a:r>
              <a:rPr kumimoji="1" lang="fa-I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HSE-MS</a:t>
            </a:r>
            <a:r>
              <a:rPr kumimoji="1" lang="fa-I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و </a:t>
            </a:r>
            <a:r>
              <a:rPr kumimoji="1"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سازگار با </a:t>
            </a:r>
            <a:r>
              <a:rPr kumimoji="1"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سيستم</a:t>
            </a:r>
            <a:r>
              <a:rPr kumimoji="1"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مديريت</a:t>
            </a:r>
            <a:r>
              <a:rPr kumimoji="1"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HSE</a:t>
            </a:r>
            <a:r>
              <a:rPr kumimoji="1"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شركت</a:t>
            </a:r>
            <a:r>
              <a:rPr kumimoji="1" lang="fa-IR" b="1" dirty="0">
                <a:latin typeface="Times New Roman" panose="02020603050405020304" pitchFamily="18" charset="0"/>
              </a:rPr>
              <a:t>، </a:t>
            </a:r>
            <a:r>
              <a:rPr kumimoji="1" lang="fa-IR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عمل </a:t>
            </a:r>
            <a:r>
              <a:rPr kumimoji="1" lang="fa-IR" altLang="en-US" b="1" dirty="0" err="1">
                <a:latin typeface="Times New Roman" panose="02020603050405020304" pitchFamily="18" charset="0"/>
                <a:sym typeface="Symbol" panose="05050102010706020507" pitchFamily="18" charset="2"/>
              </a:rPr>
              <a:t>مينمايند</a:t>
            </a:r>
            <a:r>
              <a:rPr kumimoji="1" lang="fa-IR" altLang="en-US" b="1" dirty="0"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1" lang="ar-SA" altLang="en-US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fa-IR" b="1" dirty="0">
                <a:latin typeface="Times New Roman" panose="02020603050405020304" pitchFamily="18" charset="0"/>
              </a:rPr>
              <a:t>روش های </a:t>
            </a:r>
            <a:r>
              <a:rPr lang="fa-IR" b="1" dirty="0" err="1">
                <a:latin typeface="Times New Roman" panose="02020603050405020304" pitchFamily="18" charset="0"/>
              </a:rPr>
              <a:t>اجرايي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latin typeface="Times New Roman" panose="02020603050405020304" pitchFamily="18" charset="0"/>
              </a:rPr>
              <a:t>بايد</a:t>
            </a:r>
            <a:r>
              <a:rPr lang="fa-IR" b="1" dirty="0">
                <a:latin typeface="Times New Roman" panose="02020603050405020304" pitchFamily="18" charset="0"/>
              </a:rPr>
              <a:t> به طور مناسب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روابط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بين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latin typeface="Times New Roman" panose="02020603050405020304" pitchFamily="18" charset="0"/>
              </a:rPr>
              <a:t>فعاليت</a:t>
            </a:r>
            <a:r>
              <a:rPr lang="fa-IR" b="1" dirty="0">
                <a:latin typeface="Times New Roman" panose="02020603050405020304" pitchFamily="18" charset="0"/>
              </a:rPr>
              <a:t> های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پيمانکاران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با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شركت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b="1" dirty="0">
                <a:latin typeface="Times New Roman" panose="02020603050405020304" pitchFamily="18" charset="0"/>
              </a:rPr>
              <a:t>و </a:t>
            </a:r>
            <a:r>
              <a:rPr lang="fa-IR" b="1" dirty="0" err="1">
                <a:latin typeface="Times New Roman" panose="02020603050405020304" pitchFamily="18" charset="0"/>
              </a:rPr>
              <a:t>همچنين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ساير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پيمانکاران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b="1" dirty="0">
                <a:latin typeface="Times New Roman" panose="02020603050405020304" pitchFamily="18" charset="0"/>
              </a:rPr>
              <a:t>را </a:t>
            </a:r>
            <a:r>
              <a:rPr lang="fa-IR" b="1" dirty="0" err="1">
                <a:latin typeface="Times New Roman" panose="02020603050405020304" pitchFamily="18" charset="0"/>
              </a:rPr>
              <a:t>تسهيل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latin typeface="Times New Roman" panose="02020603050405020304" pitchFamily="18" charset="0"/>
              </a:rPr>
              <a:t>كند</a:t>
            </a:r>
            <a:r>
              <a:rPr lang="fa-IR" b="1" dirty="0">
                <a:latin typeface="Times New Roman" panose="02020603050405020304" pitchFamily="18" charset="0"/>
              </a:rPr>
              <a:t>.</a:t>
            </a:r>
            <a:r>
              <a:rPr lang="fa-IR" altLang="en-US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a-IR" b="1" dirty="0" err="1">
                <a:latin typeface="Times New Roman" panose="02020603050405020304" pitchFamily="18" charset="0"/>
              </a:rPr>
              <a:t>اين</a:t>
            </a:r>
            <a:r>
              <a:rPr lang="fa-IR" b="1" dirty="0">
                <a:latin typeface="Times New Roman" panose="02020603050405020304" pitchFamily="18" charset="0"/>
              </a:rPr>
              <a:t> مورد </a:t>
            </a:r>
            <a:r>
              <a:rPr lang="fa-IR" b="1" dirty="0" err="1">
                <a:latin typeface="Times New Roman" panose="02020603050405020304" pitchFamily="18" charset="0"/>
              </a:rPr>
              <a:t>مي</a:t>
            </a:r>
            <a:r>
              <a:rPr lang="fa-IR" b="1" dirty="0">
                <a:latin typeface="Times New Roman" panose="02020603050405020304" pitchFamily="18" charset="0"/>
              </a:rPr>
              <a:t> تواند از </a:t>
            </a:r>
            <a:r>
              <a:rPr lang="fa-IR" b="1" dirty="0" err="1">
                <a:latin typeface="Times New Roman" panose="02020603050405020304" pitchFamily="18" charset="0"/>
              </a:rPr>
              <a:t>طريق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يک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سند واسط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معين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،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بين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پيمانکار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و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شركت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b="1" dirty="0">
                <a:latin typeface="Times New Roman" panose="02020603050405020304" pitchFamily="18" charset="0"/>
              </a:rPr>
              <a:t>حاصل شود، به طوری </a:t>
            </a:r>
            <a:r>
              <a:rPr lang="fa-IR" b="1" dirty="0" err="1">
                <a:latin typeface="Times New Roman" panose="02020603050405020304" pitchFamily="18" charset="0"/>
              </a:rPr>
              <a:t>كه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قبل از شروع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كار</a:t>
            </a:r>
            <a:r>
              <a:rPr lang="fa-IR" b="1" dirty="0">
                <a:latin typeface="Times New Roman" panose="02020603050405020304" pitchFamily="18" charset="0"/>
              </a:rPr>
              <a:t>،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هرگونه </a:t>
            </a:r>
            <a:r>
              <a:rPr lang="fa-IR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اختلافي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حل شده </a:t>
            </a:r>
            <a:r>
              <a:rPr lang="fa-IR" b="1" dirty="0">
                <a:latin typeface="Times New Roman" panose="02020603050405020304" pitchFamily="18" charset="0"/>
              </a:rPr>
              <a:t>و روش </a:t>
            </a:r>
            <a:r>
              <a:rPr lang="fa-IR" b="1" dirty="0" err="1">
                <a:latin typeface="Times New Roman" panose="02020603050405020304" pitchFamily="18" charset="0"/>
              </a:rPr>
              <a:t>اجرايي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مورد موافقت </a:t>
            </a:r>
            <a:r>
              <a:rPr lang="fa-IR" b="1" dirty="0">
                <a:latin typeface="Times New Roman" panose="02020603050405020304" pitchFamily="18" charset="0"/>
              </a:rPr>
              <a:t>قرار </a:t>
            </a:r>
            <a:r>
              <a:rPr lang="fa-IR" b="1" dirty="0" err="1">
                <a:latin typeface="Times New Roman" panose="02020603050405020304" pitchFamily="18" charset="0"/>
              </a:rPr>
              <a:t>گيرد</a:t>
            </a:r>
            <a:r>
              <a:rPr lang="fa-IR" b="1" dirty="0">
                <a:latin typeface="Times New Roman" panose="02020603050405020304" pitchFamily="18" charset="0"/>
              </a:rPr>
              <a:t>. اگر چه </a:t>
            </a:r>
            <a:r>
              <a:rPr lang="fa-IR" b="1" dirty="0" err="1">
                <a:latin typeface="Times New Roman" panose="02020603050405020304" pitchFamily="18" charset="0"/>
              </a:rPr>
              <a:t>تمامي</a:t>
            </a:r>
            <a:r>
              <a:rPr lang="fa-IR" b="1" dirty="0">
                <a:latin typeface="Times New Roman" panose="02020603050405020304" pitchFamily="18" charset="0"/>
              </a:rPr>
              <a:t> </a:t>
            </a:r>
            <a:r>
              <a:rPr lang="fa-IR" b="1" dirty="0" err="1">
                <a:latin typeface="Times New Roman" panose="02020603050405020304" pitchFamily="18" charset="0"/>
              </a:rPr>
              <a:t>توصيه</a:t>
            </a:r>
            <a:r>
              <a:rPr lang="fa-IR" b="1" dirty="0">
                <a:latin typeface="Times New Roman" panose="02020603050405020304" pitchFamily="18" charset="0"/>
              </a:rPr>
              <a:t> های </a:t>
            </a:r>
            <a:r>
              <a:rPr lang="fa-IR" b="1" dirty="0" err="1">
                <a:latin typeface="Times New Roman" panose="02020603050405020304" pitchFamily="18" charset="0"/>
              </a:rPr>
              <a:t>اين</a:t>
            </a:r>
            <a:r>
              <a:rPr lang="fa-IR" b="1" dirty="0">
                <a:latin typeface="Times New Roman" panose="02020603050405020304" pitchFamily="18" charset="0"/>
              </a:rPr>
              <a:t> خطوط راهنما </a:t>
            </a:r>
            <a:r>
              <a:rPr lang="fa-IR" b="1" dirty="0" err="1">
                <a:latin typeface="Times New Roman" panose="02020603050405020304" pitchFamily="18" charset="0"/>
              </a:rPr>
              <a:t>مي</a:t>
            </a:r>
            <a:r>
              <a:rPr lang="fa-IR" b="1" dirty="0">
                <a:latin typeface="Times New Roman" panose="02020603050405020304" pitchFamily="18" charset="0"/>
              </a:rPr>
              <a:t> تواند توسط سازمان های </a:t>
            </a:r>
            <a:r>
              <a:rPr lang="fa-IR" b="1" dirty="0" err="1">
                <a:latin typeface="Times New Roman" panose="02020603050405020304" pitchFamily="18" charset="0"/>
              </a:rPr>
              <a:t>پيمانکاری</a:t>
            </a:r>
            <a:r>
              <a:rPr lang="fa-IR" b="1" dirty="0">
                <a:latin typeface="Times New Roman" panose="02020603050405020304" pitchFamily="18" charset="0"/>
              </a:rPr>
              <a:t> قابل اجراء </a:t>
            </a:r>
            <a:r>
              <a:rPr lang="fa-IR" b="1" dirty="0" smtClean="0">
                <a:latin typeface="Times New Roman" panose="02020603050405020304" pitchFamily="18" charset="0"/>
              </a:rPr>
              <a:t>باشد.</a:t>
            </a:r>
            <a:endParaRPr lang="ar-SA" altLang="en-US" b="1" dirty="0">
              <a:latin typeface="Times New Roman" panose="02020603050405020304" pitchFamily="18" charset="0"/>
            </a:endParaRPr>
          </a:p>
          <a:p>
            <a:pPr marL="355600" indent="-355600" algn="just" eaLnBrk="1" hangingPunct="1">
              <a:lnSpc>
                <a:spcPct val="120000"/>
              </a:lnSpc>
            </a:pPr>
            <a:endParaRPr kumimoji="1" lang="en-US" altLang="en-US" b="1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82813" y="304800"/>
            <a:ext cx="6491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a-IR" altLang="en-US" sz="3600" b="1" dirty="0">
                <a:sym typeface="Wingdings 3" panose="05040102010807070707" pitchFamily="18" charset="2"/>
              </a:rPr>
              <a:t>3-5- </a:t>
            </a:r>
            <a:r>
              <a:rPr lang="ar-SA" altLang="en-US" sz="3600" b="1" dirty="0">
                <a:sym typeface="Wingdings 3" panose="05040102010807070707" pitchFamily="18" charset="2"/>
              </a:rPr>
              <a:t>پيمانكاران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252C221E-23CC-4538-B6AD-FDE1B0B1849A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920750" y="1268413"/>
            <a:ext cx="8115300" cy="344094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68325" indent="-568325" algn="r" rtl="1">
              <a:lnSpc>
                <a:spcPct val="14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ar-SA" altLang="en-US" sz="3200" b="1" dirty="0">
                <a:solidFill>
                  <a:srgbClr val="003399"/>
                </a:solidFill>
                <a:cs typeface="B Mitra" pitchFamily="2" charset="-78"/>
              </a:rPr>
              <a:t>عدم استفاده از موبايل در كلاس</a:t>
            </a:r>
            <a:endParaRPr lang="en-US" altLang="en-US" sz="3200" b="1" dirty="0">
              <a:solidFill>
                <a:srgbClr val="003399"/>
              </a:solidFill>
              <a:cs typeface="B Mitra" pitchFamily="2" charset="-78"/>
            </a:endParaRPr>
          </a:p>
          <a:p>
            <a:pPr marL="568325" indent="-568325" algn="r" rtl="1">
              <a:lnSpc>
                <a:spcPct val="14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ar-SA" altLang="ar-SA" sz="3200" b="1" dirty="0" smtClean="0">
                <a:solidFill>
                  <a:srgbClr val="003399"/>
                </a:solidFill>
                <a:cs typeface="B Mitra" pitchFamily="2" charset="-78"/>
              </a:rPr>
              <a:t>مشاركت </a:t>
            </a:r>
            <a:r>
              <a:rPr lang="ar-SA" altLang="ar-SA" sz="3200" b="1" dirty="0">
                <a:solidFill>
                  <a:srgbClr val="003399"/>
                </a:solidFill>
                <a:cs typeface="B Mitra" pitchFamily="2" charset="-78"/>
              </a:rPr>
              <a:t>فعال در كلاس و كارهاي تيمي</a:t>
            </a:r>
          </a:p>
          <a:p>
            <a:pPr marL="568325" indent="-568325" algn="r" rtl="1">
              <a:lnSpc>
                <a:spcPct val="14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ar-SA" altLang="fa-IR" sz="3200" b="1" dirty="0">
                <a:solidFill>
                  <a:srgbClr val="003399"/>
                </a:solidFill>
                <a:cs typeface="B Mitra" pitchFamily="2" charset="-78"/>
              </a:rPr>
              <a:t>همراهي كامل با توجه به</a:t>
            </a:r>
            <a:r>
              <a:rPr lang="en-US" altLang="fa-IR" sz="3200" b="1" dirty="0">
                <a:solidFill>
                  <a:srgbClr val="003399"/>
                </a:solidFill>
                <a:cs typeface="B Mitra" pitchFamily="2" charset="-78"/>
              </a:rPr>
              <a:t> </a:t>
            </a:r>
            <a:r>
              <a:rPr lang="ar-SA" altLang="fa-IR" sz="3200" b="1" dirty="0">
                <a:solidFill>
                  <a:srgbClr val="003399"/>
                </a:solidFill>
                <a:cs typeface="B Mitra" pitchFamily="2" charset="-78"/>
              </a:rPr>
              <a:t>محدوديت زماني</a:t>
            </a:r>
          </a:p>
          <a:p>
            <a:pPr marL="568325" indent="-568325" algn="r" rtl="1">
              <a:lnSpc>
                <a:spcPct val="140000"/>
              </a:lnSpc>
              <a:spcBef>
                <a:spcPct val="40000"/>
              </a:spcBef>
              <a:buFontTx/>
              <a:buBlip>
                <a:blip r:embed="rId3"/>
              </a:buBlip>
            </a:pPr>
            <a:r>
              <a:rPr lang="ar-SA" altLang="ar-SA" sz="3200" b="1" dirty="0">
                <a:solidFill>
                  <a:srgbClr val="003399"/>
                </a:solidFill>
                <a:cs typeface="B Mitra" pitchFamily="2" charset="-78"/>
              </a:rPr>
              <a:t>احترام به افكار و عقايد </a:t>
            </a:r>
            <a:r>
              <a:rPr lang="fa-IR" altLang="ar-SA" sz="3200" b="1" dirty="0" err="1" smtClean="0">
                <a:solidFill>
                  <a:srgbClr val="003399"/>
                </a:solidFill>
                <a:cs typeface="B Mitra" pitchFamily="2" charset="-78"/>
              </a:rPr>
              <a:t>حاضرين</a:t>
            </a:r>
            <a:r>
              <a:rPr lang="ar-SA" altLang="ar-SA" sz="3200" b="1" dirty="0" smtClean="0">
                <a:solidFill>
                  <a:srgbClr val="003399"/>
                </a:solidFill>
                <a:cs typeface="B Mitra" pitchFamily="2" charset="-78"/>
              </a:rPr>
              <a:t> </a:t>
            </a:r>
            <a:r>
              <a:rPr lang="ar-SA" altLang="ar-SA" sz="3200" b="1" dirty="0">
                <a:solidFill>
                  <a:srgbClr val="003399"/>
                </a:solidFill>
                <a:cs typeface="B Mitra" pitchFamily="2" charset="-78"/>
              </a:rPr>
              <a:t>در دوره</a:t>
            </a:r>
            <a:endParaRPr lang="en-US" altLang="en-US" sz="3200" b="1" dirty="0">
              <a:solidFill>
                <a:srgbClr val="003399"/>
              </a:solidFill>
              <a:cs typeface="B Mitra" pitchFamily="2" charset="-78"/>
            </a:endParaRPr>
          </a:p>
        </p:txBody>
      </p:sp>
      <p:sp>
        <p:nvSpPr>
          <p:cNvPr id="323588" name="AutoShape 4"/>
          <p:cNvSpPr>
            <a:spLocks noChangeArrowheads="1"/>
          </p:cNvSpPr>
          <p:nvPr/>
        </p:nvSpPr>
        <p:spPr bwMode="auto">
          <a:xfrm>
            <a:off x="1600200" y="228600"/>
            <a:ext cx="7467600" cy="838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000">
                <a:schemeClr val="bg1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miter lim="800000"/>
            <a:headEnd/>
            <a:tailEnd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 rtl="1" eaLnBrk="0" hangingPunct="0">
              <a:lnSpc>
                <a:spcPct val="130000"/>
              </a:lnSpc>
            </a:pPr>
            <a:r>
              <a:rPr lang="ar-SA" sz="2800" cap="all" dirty="0">
                <a:solidFill>
                  <a:srgbClr val="820000"/>
                </a:solidFill>
                <a:latin typeface="Arial" pitchFamily="34" charset="0"/>
                <a:ea typeface="+mj-ea"/>
                <a:cs typeface="B Titr" pitchFamily="2" charset="-78"/>
              </a:rPr>
              <a:t>نكات لازم براي افزايش اثربخشي دوره</a:t>
            </a:r>
            <a:endParaRPr lang="en-US" sz="2800" cap="all" dirty="0">
              <a:solidFill>
                <a:srgbClr val="820000"/>
              </a:solidFill>
              <a:latin typeface="Arial" pitchFamily="34" charset="0"/>
              <a:ea typeface="+mj-ea"/>
              <a:cs typeface="B Titr" pitchFamily="2" charset="-78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0613"/>
            <a:ext cx="2505401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22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371600"/>
            <a:ext cx="8229600" cy="4953000"/>
          </a:xfrm>
        </p:spPr>
        <p:txBody>
          <a:bodyPr>
            <a:normAutofit/>
          </a:bodyPr>
          <a:lstStyle/>
          <a:p>
            <a:pPr algn="justLow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ar-SA" altLang="en-US" sz="2400" b="1" dirty="0" smtClean="0">
                <a:latin typeface="Times New Roman" panose="02020603050405020304" pitchFamily="18" charset="0"/>
              </a:rPr>
              <a:t>در روش اجرايي بايستي توجه خاصي به موارد ذيل داشته باشيم: </a:t>
            </a:r>
          </a:p>
          <a:p>
            <a:pPr algn="just">
              <a:lnSpc>
                <a:spcPct val="150000"/>
              </a:lnSpc>
            </a:pP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انتخاب پيمانكاران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(علاوه بر ساير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ملاحظات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)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بايستي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شامل </a:t>
            </a:r>
            <a:r>
              <a:rPr lang="fa-IR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ارزيابي</a:t>
            </a:r>
            <a:r>
              <a:rPr lang="fa-I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دقيق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خط‏مشي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</a:t>
            </a:r>
            <a:r>
              <a:rPr lang="ar-SA" altLang="en-US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شيوه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ها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عملکرد</a:t>
            </a:r>
            <a:r>
              <a:rPr lang="fa-IR" sz="2400" b="1" dirty="0">
                <a:latin typeface="Times New Roman" panose="02020603050405020304" pitchFamily="18" charset="0"/>
              </a:rPr>
              <a:t> و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كفايت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سيستم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HSE</a:t>
            </a:r>
            <a:r>
              <a:rPr lang="fa-IR" altLang="en-US" sz="2400" b="1" dirty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</a:rPr>
              <a:t>ايشان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و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متناسب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بودن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پيمانكار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با ريسك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هاي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مربوط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در خدماتي كه به  ايشان محول گرديده، انجام گ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ي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رد. </a:t>
            </a:r>
          </a:p>
          <a:p>
            <a:pPr>
              <a:lnSpc>
                <a:spcPct val="150000"/>
              </a:lnSpc>
            </a:pPr>
            <a:r>
              <a:rPr lang="ar-SA" altLang="en-US" sz="2400" b="1" dirty="0" smtClean="0">
                <a:latin typeface="Times New Roman" panose="02020603050405020304" pitchFamily="18" charset="0"/>
              </a:rPr>
              <a:t>ارتباط مؤثر عناصر كليدي نظام مديريت شركت‏ و استانداردهاي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مورد انتظار از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پيمانكار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در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زمينه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نيروي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كار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و حفاظت از محيط زيست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كه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بيانگر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اهداف و معيار </a:t>
            </a:r>
            <a:r>
              <a:rPr lang="fa-IR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عملكرد</a:t>
            </a:r>
            <a:r>
              <a:rPr lang="fa-I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HSE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است، كه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مورد توافق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قرار </a:t>
            </a:r>
            <a:r>
              <a:rPr lang="ar-SA" altLang="en-US" sz="2400" b="1" dirty="0">
                <a:latin typeface="Times New Roman" panose="02020603050405020304" pitchFamily="18" charset="0"/>
              </a:rPr>
              <a:t>مي‌گيرد.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195513" y="381000"/>
            <a:ext cx="6491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a-IR" altLang="en-US" sz="3600" b="1" dirty="0">
                <a:sym typeface="Wingdings 3" panose="05040102010807070707" pitchFamily="18" charset="2"/>
              </a:rPr>
              <a:t>3-5- </a:t>
            </a:r>
            <a:r>
              <a:rPr lang="ar-SA" altLang="en-US" sz="3600" b="1" dirty="0" smtClean="0">
                <a:sym typeface="Wingdings 3" panose="05040102010807070707" pitchFamily="18" charset="2"/>
              </a:rPr>
              <a:t>پيمانكاران</a:t>
            </a:r>
            <a:r>
              <a:rPr lang="fa-IR" altLang="en-US" sz="3600" b="1" dirty="0" smtClean="0">
                <a:sym typeface="Wingdings 3" panose="05040102010807070707" pitchFamily="18" charset="2"/>
              </a:rPr>
              <a:t> (ادامه)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fa-IR"/>
            </a:defPPr>
            <a:lvl1pPr marL="0" algn="r" defTabSz="914400" rtl="1" eaLnBrk="1" latinLnBrk="0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000" dirty="0" smtClean="0">
                <a:cs typeface="Arial" panose="020B0604020202020204" pitchFamily="34" charset="0"/>
              </a:rPr>
              <a:t>37</a:t>
            </a:r>
            <a:endParaRPr lang="en-US" altLang="en-US" sz="1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806" y="1600200"/>
            <a:ext cx="8002587" cy="4953000"/>
          </a:xfrm>
        </p:spPr>
        <p:txBody>
          <a:bodyPr/>
          <a:lstStyle/>
          <a:p>
            <a:pPr algn="justLow" eaLnBrk="1" hangingPunct="1">
              <a:lnSpc>
                <a:spcPct val="145000"/>
              </a:lnSpc>
            </a:pP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تبادل اطلاعات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بين پيمانكاران و شركت در زمينه</a:t>
            </a:r>
            <a:r>
              <a:rPr lang="ar-SA" altLang="en-US" sz="2400" b="1" dirty="0" smtClean="0"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هائي كه مي</a:t>
            </a:r>
            <a:r>
              <a:rPr lang="ar-SA" altLang="en-US" sz="2400" b="1" dirty="0" smtClean="0"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تواند بر موضوعات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HSE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هر يك از طرفين تأثير داشته باشد. </a:t>
            </a:r>
          </a:p>
          <a:p>
            <a:pPr algn="justLow" eaLnBrk="1" hangingPunct="1">
              <a:lnSpc>
                <a:spcPct val="145000"/>
              </a:lnSpc>
            </a:pPr>
            <a:r>
              <a:rPr lang="fa-IR" altLang="en-US" sz="2400" b="1" dirty="0" smtClean="0">
                <a:latin typeface="Times New Roman" panose="02020603050405020304" pitchFamily="18" charset="0"/>
              </a:rPr>
              <a:t>الزام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اينكه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هر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پيمانكار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بايستي يك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برنامه مؤثر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و مرتبط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آموزشي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داشته باشد كه در برگيرنده ثبت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سوابق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و همچنين روش اجرائي براي ارزيابي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دوره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fa-I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azanin" panose="00000400000000000000" pitchFamily="2" charset="-78"/>
              </a:rPr>
              <a:t>ها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ي جديد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مورد نياز است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.</a:t>
            </a:r>
            <a:endParaRPr lang="ar-SA" altLang="en-US" sz="2400" b="1" dirty="0" smtClean="0">
              <a:latin typeface="Times New Roman" panose="02020603050405020304" pitchFamily="18" charset="0"/>
            </a:endParaRPr>
          </a:p>
          <a:p>
            <a:pPr algn="justLow" eaLnBrk="1" hangingPunct="1">
              <a:lnSpc>
                <a:spcPct val="145000"/>
              </a:lnSpc>
            </a:pPr>
            <a:r>
              <a:rPr lang="ar-SA" altLang="en-US" sz="2400" b="1" dirty="0" smtClean="0">
                <a:latin typeface="Times New Roman" panose="02020603050405020304" pitchFamily="18" charset="0"/>
              </a:rPr>
              <a:t>تعريف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روشهائي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براي 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پايش و ارزيابي عملكرد پيمانكاران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در زمينه اهداف و معيار عملكرد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HSE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. </a:t>
            </a:r>
            <a:endParaRPr lang="en-US" altLang="en-US" sz="2400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69100" y="60960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55052ABD-0EB7-4975-8C30-99F13CFF69A1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dirty="0" smtClean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en-US" b="1" dirty="0">
                <a:sym typeface="Wingdings 3" panose="05040102010807070707" pitchFamily="18" charset="2"/>
              </a:rPr>
              <a:t>3-5- </a:t>
            </a:r>
            <a:r>
              <a:rPr lang="ar-SA" altLang="en-US" b="1" dirty="0">
                <a:sym typeface="Wingdings 3" panose="05040102010807070707" pitchFamily="18" charset="2"/>
              </a:rPr>
              <a:t>پيمانكاران</a:t>
            </a:r>
            <a:r>
              <a:rPr lang="fa-IR" altLang="en-US" b="1" dirty="0">
                <a:sym typeface="Wingdings 3" panose="05040102010807070707" pitchFamily="18" charset="2"/>
              </a:rPr>
              <a:t> (ادامه</a:t>
            </a:r>
            <a:r>
              <a:rPr lang="fa-IR" altLang="en-US" b="1" dirty="0" smtClean="0">
                <a:sym typeface="Wingdings 3" panose="05040102010807070707" pitchFamily="18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74063" cy="5333999"/>
          </a:xfrm>
        </p:spPr>
        <p:txBody>
          <a:bodyPr>
            <a:normAutofit lnSpcReduction="10000"/>
          </a:bodyPr>
          <a:lstStyle/>
          <a:p>
            <a:pPr algn="justLow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ar-SA" altLang="en-US" sz="2400" b="1" dirty="0" smtClean="0">
                <a:latin typeface="Times New Roman" panose="02020603050405020304" pitchFamily="18" charset="0"/>
              </a:rPr>
              <a:t>شركت باي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د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نسبت به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برقراري روشهاي اجرائي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براي اطمينان از اين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که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كاركنان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و آنهائي كه به عنوان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پيمانكار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يا همراه ايشان به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محدوده شركت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وارد مي</a:t>
            </a:r>
            <a:r>
              <a:rPr lang="ar-SA" altLang="en-US" sz="2400" b="1" dirty="0" smtClean="0"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شوند،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آگاه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باشند كه: </a:t>
            </a:r>
          </a:p>
          <a:p>
            <a:pPr algn="justLow" eaLnBrk="1" hangingPunct="1">
              <a:lnSpc>
                <a:spcPct val="110000"/>
              </a:lnSpc>
            </a:pP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پيروي از خط مشي و اهداف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HSE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بسيار حائز اهميت بوده و نقش و مسئوليت ايشان در دست</a:t>
            </a:r>
            <a:r>
              <a:rPr lang="ar-SA" altLang="en-US" sz="2400" b="1" dirty="0" smtClean="0"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يابي به آنها چيست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؟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</a:p>
          <a:p>
            <a:pPr algn="justLow" eaLnBrk="1" hangingPunct="1">
              <a:lnSpc>
                <a:spcPct val="110000"/>
              </a:lnSpc>
            </a:pPr>
            <a:r>
              <a:rPr lang="fa-I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خطرات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و ريسك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هاي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HSE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فعاليت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azanin" panose="00000400000000000000" pitchFamily="2" charset="-78"/>
              </a:rPr>
              <a:t>‌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هاي كاري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ايشان چيست و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اقدامات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كاهشي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و </a:t>
            </a:r>
            <a:r>
              <a:rPr lang="fa-IR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پيشگيرانه</a:t>
            </a:r>
            <a:r>
              <a:rPr lang="fa-IR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آنها (بخش 4) و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رويه مقابله با وضعيت اضطراري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(بخش 5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-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5) چيست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؟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</a:t>
            </a:r>
            <a:endParaRPr lang="fa-IR" altLang="en-US" sz="2400" b="1" dirty="0" smtClean="0">
              <a:latin typeface="Times New Roman" panose="02020603050405020304" pitchFamily="18" charset="0"/>
            </a:endParaRPr>
          </a:p>
          <a:p>
            <a:pPr algn="justLow">
              <a:lnSpc>
                <a:spcPct val="110000"/>
              </a:lnSpc>
            </a:pP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نتايج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بالقوه انحراف </a:t>
            </a:r>
            <a:r>
              <a:rPr lang="fa-IR" sz="2400" b="1" dirty="0">
                <a:latin typeface="Times New Roman" panose="02020603050405020304" pitchFamily="18" charset="0"/>
              </a:rPr>
              <a:t>از روش های </a:t>
            </a:r>
            <a:r>
              <a:rPr lang="fa-IR" sz="2400" b="1" dirty="0" err="1">
                <a:latin typeface="Times New Roman" panose="02020603050405020304" pitchFamily="18" charset="0"/>
              </a:rPr>
              <a:t>اجرايي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عملياتي</a:t>
            </a:r>
            <a:r>
              <a:rPr lang="fa-IR" sz="2400" b="1" dirty="0">
                <a:latin typeface="Times New Roman" panose="02020603050405020304" pitchFamily="18" charset="0"/>
              </a:rPr>
              <a:t> مورد توافق</a:t>
            </a:r>
            <a:endParaRPr lang="ar-SA" altLang="en-US" sz="2400" b="1" dirty="0">
              <a:latin typeface="Times New Roman" panose="02020603050405020304" pitchFamily="18" charset="0"/>
            </a:endParaRPr>
          </a:p>
          <a:p>
            <a:pPr algn="justLow" eaLnBrk="1" hangingPunct="1">
              <a:lnSpc>
                <a:spcPct val="110000"/>
              </a:lnSpc>
            </a:pP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سازو كار پيشنهاددهي </a:t>
            </a:r>
            <a:r>
              <a:rPr lang="ar-SA" altLang="en-US" sz="2400" b="1" dirty="0">
                <a:latin typeface="Times New Roman" panose="02020603050405020304" pitchFamily="18" charset="0"/>
              </a:rPr>
              <a:t>به مديريت براي بهبود رويه‌هايي كه آنها و ديگران به آن عمل مي‌كنند. </a:t>
            </a:r>
            <a:endParaRPr lang="fa-IR" altLang="en-US" sz="2400" b="1" dirty="0">
              <a:latin typeface="Times New Roman" panose="02020603050405020304" pitchFamily="18" charset="0"/>
            </a:endParaRPr>
          </a:p>
          <a:p>
            <a:pPr algn="justLow">
              <a:lnSpc>
                <a:spcPct val="110000"/>
              </a:lnSpc>
            </a:pPr>
            <a:r>
              <a:rPr lang="fa-IR" sz="2400" b="1" dirty="0">
                <a:latin typeface="Times New Roman" panose="02020603050405020304" pitchFamily="18" charset="0"/>
              </a:rPr>
              <a:t>نگهداری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راه های ارتباط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خارجي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در زمان های اضطراری </a:t>
            </a:r>
            <a:r>
              <a:rPr lang="fa-IR" sz="2400" b="1" dirty="0" err="1">
                <a:latin typeface="Times New Roman" panose="02020603050405020304" pitchFamily="18" charset="0"/>
              </a:rPr>
              <a:t>حايز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اهميت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ويژه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مي</a:t>
            </a:r>
            <a:r>
              <a:rPr lang="fa-IR" sz="2400" b="1" dirty="0">
                <a:latin typeface="Times New Roman" panose="02020603050405020304" pitchFamily="18" charset="0"/>
              </a:rPr>
              <a:t> باشد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82813" y="304800"/>
            <a:ext cx="6491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a-IR" altLang="en-US" sz="3600" b="1" dirty="0">
                <a:sym typeface="Wingdings 3" panose="05040102010807070707" pitchFamily="18" charset="2"/>
              </a:rPr>
              <a:t>3-6- </a:t>
            </a:r>
            <a:r>
              <a:rPr lang="ar-SA" altLang="en-US" sz="3600" b="1" dirty="0">
                <a:sym typeface="Wingdings 3" panose="05040102010807070707" pitchFamily="18" charset="2"/>
              </a:rPr>
              <a:t>ارتباطات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5163" y="6248399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F838CB60-414B-47C6-B1BA-815CF38EE762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74063" cy="5333999"/>
          </a:xfrm>
        </p:spPr>
        <p:txBody>
          <a:bodyPr>
            <a:normAutofit/>
          </a:bodyPr>
          <a:lstStyle/>
          <a:p>
            <a:pPr algn="just"/>
            <a:r>
              <a:rPr lang="fa-IR" sz="2400" b="1" dirty="0" err="1" smtClean="0">
                <a:latin typeface="Times New Roman" panose="02020603050405020304" pitchFamily="18" charset="0"/>
              </a:rPr>
              <a:t>شركت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روش های </a:t>
            </a:r>
            <a:r>
              <a:rPr lang="fa-IR" sz="2400" b="1" dirty="0" err="1">
                <a:latin typeface="Times New Roman" panose="02020603050405020304" pitchFamily="18" charset="0"/>
              </a:rPr>
              <a:t>اجرايي</a:t>
            </a:r>
            <a:r>
              <a:rPr lang="fa-IR" sz="2400" b="1" dirty="0">
                <a:latin typeface="Times New Roman" panose="02020603050405020304" pitchFamily="18" charset="0"/>
              </a:rPr>
              <a:t> را برای برقراری ارتباط در مورد 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اطلاعات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HSE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>
                <a:latin typeface="Times New Roman" panose="02020603050405020304" pitchFamily="18" charset="0"/>
              </a:rPr>
              <a:t>متناسب با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خط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مشي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خود و </a:t>
            </a:r>
            <a:r>
              <a:rPr lang="fa-I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قوانين</a:t>
            </a:r>
            <a:r>
              <a:rPr lang="fa-IR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و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مقررات قابل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كاربرد</a:t>
            </a:r>
            <a:r>
              <a:rPr lang="fa-IR" sz="2400" b="1" dirty="0">
                <a:latin typeface="Times New Roman" panose="02020603050405020304" pitchFamily="18" charset="0"/>
              </a:rPr>
              <a:t>، نگهداری </a:t>
            </a:r>
            <a:r>
              <a:rPr lang="fa-IR" sz="2400" b="1" dirty="0" err="1">
                <a:latin typeface="Times New Roman" panose="02020603050405020304" pitchFamily="18" charset="0"/>
              </a:rPr>
              <a:t>نمايد</a:t>
            </a:r>
            <a:r>
              <a:rPr lang="fa-IR" sz="24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fa-IR" sz="2400" b="1" dirty="0" err="1">
                <a:latin typeface="Times New Roman" panose="02020603050405020304" pitchFamily="18" charset="0"/>
              </a:rPr>
              <a:t>شركت</a:t>
            </a:r>
            <a:r>
              <a:rPr lang="fa-IR" sz="2400" b="1" dirty="0">
                <a:latin typeface="Times New Roman" panose="02020603050405020304" pitchFamily="18" charset="0"/>
              </a:rPr>
              <a:t> ضمن مراقبت از اطلاعات محرمانه،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تجربيات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خود در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زمينه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HSE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را به </a:t>
            </a:r>
            <a:r>
              <a:rPr lang="fa-IR" sz="2400" b="1" dirty="0" err="1">
                <a:latin typeface="Times New Roman" panose="02020603050405020304" pitchFamily="18" charset="0"/>
              </a:rPr>
              <a:t>كاركنان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latin typeface="Times New Roman" panose="02020603050405020304" pitchFamily="18" charset="0"/>
              </a:rPr>
              <a:t>پيمانکاران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مشتريان</a:t>
            </a:r>
            <a:r>
              <a:rPr lang="fa-IR" sz="2400" b="1" dirty="0" smtClean="0">
                <a:latin typeface="Times New Roman" panose="02020603050405020304" pitchFamily="18" charset="0"/>
              </a:rPr>
              <a:t> و </a:t>
            </a:r>
            <a:r>
              <a:rPr lang="fa-IR" sz="2400" b="1" dirty="0" err="1">
                <a:latin typeface="Times New Roman" panose="02020603050405020304" pitchFamily="18" charset="0"/>
              </a:rPr>
              <a:t>شركت</a:t>
            </a:r>
            <a:r>
              <a:rPr lang="fa-IR" sz="2400" b="1" dirty="0">
                <a:latin typeface="Times New Roman" panose="02020603050405020304" pitchFamily="18" charset="0"/>
              </a:rPr>
              <a:t> های </a:t>
            </a:r>
            <a:r>
              <a:rPr lang="fa-IR" sz="2400" b="1" dirty="0" err="1">
                <a:latin typeface="Times New Roman" panose="02020603050405020304" pitchFamily="18" charset="0"/>
              </a:rPr>
              <a:t>درگير</a:t>
            </a:r>
            <a:r>
              <a:rPr lang="fa-IR" sz="2400" b="1" dirty="0">
                <a:latin typeface="Times New Roman" panose="02020603050405020304" pitchFamily="18" charset="0"/>
              </a:rPr>
              <a:t> در </a:t>
            </a:r>
            <a:r>
              <a:rPr lang="fa-IR" sz="2400" b="1" dirty="0" err="1">
                <a:latin typeface="Times New Roman" panose="02020603050405020304" pitchFamily="18" charset="0"/>
              </a:rPr>
              <a:t>فعاليت</a:t>
            </a:r>
            <a:r>
              <a:rPr lang="fa-IR" sz="2400" b="1" dirty="0">
                <a:latin typeface="Times New Roman" panose="02020603050405020304" pitchFamily="18" charset="0"/>
              </a:rPr>
              <a:t> های مشابه، برای </a:t>
            </a:r>
            <a:r>
              <a:rPr lang="fa-IR" sz="2400" b="1" dirty="0" err="1">
                <a:latin typeface="Times New Roman" panose="02020603050405020304" pitchFamily="18" charset="0"/>
              </a:rPr>
              <a:t>تسهيل</a:t>
            </a:r>
            <a:r>
              <a:rPr lang="fa-IR" sz="2400" b="1" dirty="0">
                <a:latin typeface="Times New Roman" panose="02020603050405020304" pitchFamily="18" charset="0"/>
              </a:rPr>
              <a:t> در بهبود </a:t>
            </a:r>
            <a:r>
              <a:rPr lang="fa-IR" sz="2400" b="1" dirty="0" smtClean="0">
                <a:latin typeface="Times New Roman" panose="02020603050405020304" pitchFamily="18" charset="0"/>
              </a:rPr>
              <a:t>عملکرد</a:t>
            </a:r>
            <a:r>
              <a:rPr lang="en-US" sz="2400" b="1" dirty="0" smtClean="0">
                <a:latin typeface="Times New Roman" panose="02020603050405020304" pitchFamily="18" charset="0"/>
              </a:rPr>
              <a:t>HSE </a:t>
            </a:r>
            <a:r>
              <a:rPr lang="fa-IR" sz="2400" b="1" dirty="0" smtClean="0">
                <a:latin typeface="Times New Roman" panose="02020603050405020304" pitchFamily="18" charset="0"/>
              </a:rPr>
              <a:t> صنعت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در دسترس </a:t>
            </a:r>
            <a:r>
              <a:rPr lang="fa-IR" sz="2400" b="1" dirty="0">
                <a:latin typeface="Times New Roman" panose="02020603050405020304" pitchFamily="18" charset="0"/>
              </a:rPr>
              <a:t>قرار دهد</a:t>
            </a:r>
            <a:r>
              <a:rPr lang="fa-IR" sz="2400" b="1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fa-IR" sz="2400" b="1" dirty="0" err="1">
                <a:latin typeface="Times New Roman" panose="02020603050405020304" pitchFamily="18" charset="0"/>
              </a:rPr>
              <a:t>شركت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روش های </a:t>
            </a:r>
            <a:r>
              <a:rPr lang="fa-IR" sz="2400" b="1" dirty="0" err="1">
                <a:latin typeface="Times New Roman" panose="02020603050405020304" pitchFamily="18" charset="0"/>
              </a:rPr>
              <a:t>اجرايي</a:t>
            </a:r>
            <a:r>
              <a:rPr lang="fa-IR" sz="2400" b="1" dirty="0">
                <a:latin typeface="Times New Roman" panose="02020603050405020304" pitchFamily="18" charset="0"/>
              </a:rPr>
              <a:t> را به منظور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دريافت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و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پاسخ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گويي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به ارتباط </a:t>
            </a:r>
            <a:r>
              <a:rPr lang="fa-IR" sz="2400" b="1" dirty="0" err="1">
                <a:latin typeface="Times New Roman" panose="02020603050405020304" pitchFamily="18" charset="0"/>
              </a:rPr>
              <a:t>كاركنان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latin typeface="Times New Roman" panose="02020603050405020304" pitchFamily="18" charset="0"/>
              </a:rPr>
              <a:t>پيمانکاران</a:t>
            </a:r>
            <a:r>
              <a:rPr lang="fa-IR" sz="2400" b="1" dirty="0">
                <a:latin typeface="Times New Roman" panose="02020603050405020304" pitchFamily="18" charset="0"/>
              </a:rPr>
              <a:t>، </a:t>
            </a:r>
            <a:r>
              <a:rPr lang="fa-IR" sz="2400" b="1" dirty="0" err="1">
                <a:latin typeface="Times New Roman" panose="02020603050405020304" pitchFamily="18" charset="0"/>
              </a:rPr>
              <a:t>مشتريان</a:t>
            </a:r>
            <a:r>
              <a:rPr lang="fa-IR" sz="2400" b="1" dirty="0">
                <a:latin typeface="Times New Roman" panose="02020603050405020304" pitchFamily="18" charset="0"/>
              </a:rPr>
              <a:t>، نهادهای </a:t>
            </a:r>
            <a:r>
              <a:rPr lang="fa-IR" sz="2400" b="1" dirty="0" err="1">
                <a:latin typeface="Times New Roman" panose="02020603050405020304" pitchFamily="18" charset="0"/>
              </a:rPr>
              <a:t>دولتي</a:t>
            </a:r>
            <a:r>
              <a:rPr lang="fa-IR" sz="2400" b="1" dirty="0">
                <a:latin typeface="Times New Roman" panose="02020603050405020304" pitchFamily="18" charset="0"/>
              </a:rPr>
              <a:t> و عموم </a:t>
            </a:r>
            <a:r>
              <a:rPr lang="fa-IR" sz="2400" b="1" dirty="0" err="1">
                <a:latin typeface="Times New Roman" panose="02020603050405020304" pitchFamily="18" charset="0"/>
              </a:rPr>
              <a:t>كساني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كه</a:t>
            </a:r>
            <a:r>
              <a:rPr lang="fa-IR" sz="2400" b="1" dirty="0">
                <a:latin typeface="Times New Roman" panose="02020603050405020304" pitchFamily="18" charset="0"/>
              </a:rPr>
              <a:t> در </a:t>
            </a:r>
            <a:r>
              <a:rPr lang="fa-IR" sz="2400" b="1" dirty="0" err="1">
                <a:latin typeface="Times New Roman" panose="02020603050405020304" pitchFamily="18" charset="0"/>
              </a:rPr>
              <a:t>زمينه</a:t>
            </a:r>
            <a:r>
              <a:rPr lang="fa-IR" sz="2400" b="1" dirty="0">
                <a:latin typeface="Times New Roman" panose="02020603050405020304" pitchFamily="18" charset="0"/>
              </a:rPr>
              <a:t> عملکرد و </a:t>
            </a:r>
            <a:r>
              <a:rPr lang="fa-IR" sz="2400" b="1" dirty="0" err="1">
                <a:latin typeface="Times New Roman" panose="02020603050405020304" pitchFamily="18" charset="0"/>
              </a:rPr>
              <a:t>مديريت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HSE 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فعاليت</a:t>
            </a:r>
            <a:r>
              <a:rPr lang="fa-IR" sz="2400" b="1" dirty="0" smtClean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دارند، نگهداری </a:t>
            </a:r>
            <a:r>
              <a:rPr lang="fa-IR" sz="2400" b="1" dirty="0" err="1">
                <a:latin typeface="Times New Roman" panose="02020603050405020304" pitchFamily="18" charset="0"/>
              </a:rPr>
              <a:t>نمايد</a:t>
            </a:r>
            <a:r>
              <a:rPr lang="fa-IR" sz="2400" b="1" dirty="0">
                <a:latin typeface="Times New Roman" panose="02020603050405020304" pitchFamily="18" charset="0"/>
              </a:rPr>
              <a:t>.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آگاه سازی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عمومي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latin typeface="Times New Roman" panose="02020603050405020304" pitchFamily="18" charset="0"/>
              </a:rPr>
              <a:t>و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برنامه های مشاوره ای </a:t>
            </a:r>
            <a:r>
              <a:rPr lang="fa-IR" sz="2400" b="1" dirty="0" err="1">
                <a:latin typeface="Times New Roman" panose="02020603050405020304" pitchFamily="18" charset="0"/>
              </a:rPr>
              <a:t>نيز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در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موقعيت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مناسب </a:t>
            </a:r>
            <a:r>
              <a:rPr lang="fa-IR" sz="2400" b="1" dirty="0">
                <a:latin typeface="Times New Roman" panose="02020603050405020304" pitchFamily="18" charset="0"/>
              </a:rPr>
              <a:t>برقرار گردند و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تأثير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آنها </a:t>
            </a:r>
            <a:r>
              <a:rPr lang="fa-IR" sz="2400" b="1" dirty="0" err="1">
                <a:latin typeface="Times New Roman" panose="02020603050405020304" pitchFamily="18" charset="0"/>
              </a:rPr>
              <a:t>نيز</a:t>
            </a:r>
            <a:r>
              <a:rPr lang="fa-IR" sz="2400" b="1" dirty="0">
                <a:latin typeface="Times New Roman" panose="02020603050405020304" pitchFamily="18" charset="0"/>
              </a:rPr>
              <a:t> </a:t>
            </a:r>
            <a:r>
              <a:rPr lang="fa-IR" sz="2400" b="1" dirty="0" err="1">
                <a:latin typeface="Times New Roman" panose="02020603050405020304" pitchFamily="18" charset="0"/>
              </a:rPr>
              <a:t>بايد</a:t>
            </a:r>
            <a:r>
              <a:rPr lang="fa-IR" sz="2400" b="1" dirty="0">
                <a:latin typeface="Times New Roman" panose="02020603050405020304" pitchFamily="18" charset="0"/>
              </a:rPr>
              <a:t> مورد </a:t>
            </a:r>
            <a:r>
              <a:rPr lang="fa-I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پايش</a:t>
            </a:r>
            <a:r>
              <a:rPr lang="fa-I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</a:rPr>
              <a:t>قرار </a:t>
            </a:r>
            <a:r>
              <a:rPr lang="fa-IR" sz="2400" b="1" dirty="0" err="1" smtClean="0">
                <a:latin typeface="Times New Roman" panose="02020603050405020304" pitchFamily="18" charset="0"/>
              </a:rPr>
              <a:t>گيرد</a:t>
            </a:r>
            <a:r>
              <a:rPr lang="fa-IR" sz="2400" b="1" dirty="0">
                <a:latin typeface="Times New Roman" panose="02020603050405020304" pitchFamily="18" charset="0"/>
              </a:rPr>
              <a:t>.</a:t>
            </a:r>
            <a:endParaRPr lang="ar-SA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82813" y="304800"/>
            <a:ext cx="6491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a-IR" altLang="en-US" sz="3600" b="1" dirty="0">
                <a:sym typeface="Wingdings 3" panose="05040102010807070707" pitchFamily="18" charset="2"/>
              </a:rPr>
              <a:t>3-6- </a:t>
            </a:r>
            <a:r>
              <a:rPr lang="ar-SA" altLang="en-US" sz="3600" b="1" dirty="0">
                <a:sym typeface="Wingdings 3" panose="05040102010807070707" pitchFamily="18" charset="2"/>
              </a:rPr>
              <a:t>ارتباطات</a:t>
            </a:r>
            <a:endParaRPr lang="en-US" altLang="en-US" sz="3600" b="1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5163" y="6248399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F838CB60-414B-47C6-B1BA-815CF38EE762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1371600"/>
            <a:ext cx="8305800" cy="4953000"/>
            <a:chOff x="0" y="0"/>
            <a:chExt cx="11520" cy="524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0" cy="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160" y="210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 spc="-5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مشتری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25" y="450"/>
              <a:ext cx="113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قانون گذاران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920" y="420"/>
              <a:ext cx="92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سهام داران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610" y="1414"/>
              <a:ext cx="3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رسانه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880" y="1376"/>
              <a:ext cx="126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بانک ها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95" y="2314"/>
              <a:ext cx="94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همسایگان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230" y="1815"/>
              <a:ext cx="261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rtl="1" eaLnBrk="0" hangingPunct="0">
                <a:spcBef>
                  <a:spcPts val="5"/>
                </a:spcBef>
                <a:spcAft>
                  <a:spcPts val="0"/>
                </a:spcAft>
              </a:pPr>
              <a:r>
                <a:rPr lang="fa-IR" dirty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هیئت مدیره </a:t>
              </a:r>
              <a:endParaRPr lang="fa-IR" dirty="0" smtClean="0">
                <a:effectLst/>
                <a:latin typeface="B Zar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endParaRPr>
            </a:p>
            <a:p>
              <a:pPr marL="0" marR="0" algn="ctr" rtl="1" eaLnBrk="0" hangingPunct="0">
                <a:spcBef>
                  <a:spcPts val="5"/>
                </a:spcBef>
                <a:spcAft>
                  <a:spcPts val="0"/>
                </a:spcAft>
              </a:pPr>
              <a:r>
                <a:rPr lang="fa-IR" dirty="0" smtClean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شرکت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 rtl="1" eaLnBrk="0" hangingPunct="0">
                <a:spcBef>
                  <a:spcPts val="5"/>
                </a:spcBef>
                <a:spcAft>
                  <a:spcPts val="0"/>
                </a:spcAft>
              </a:pPr>
              <a:r>
                <a:rPr lang="fa-IR" dirty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نماینده </a:t>
              </a:r>
              <a:r>
                <a:rPr lang="fa-IR" dirty="0" smtClean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(گان</a:t>
              </a:r>
              <a:r>
                <a:rPr lang="fa-IR" dirty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) مدیریت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 rtl="1" eaLnBrk="0" hangingPunct="0">
                <a:spcBef>
                  <a:spcPts val="5"/>
                </a:spcBef>
                <a:spcAft>
                  <a:spcPts val="0"/>
                </a:spcAft>
              </a:pPr>
              <a:r>
                <a:rPr lang="fa-IR" dirty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تمامی کارکنان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9829" y="2314"/>
              <a:ext cx="124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 spc="-5" dirty="0" err="1" smtClean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بيمه</a:t>
              </a:r>
              <a:r>
                <a:rPr lang="fa-IR" sz="1200" spc="-5" dirty="0" smtClean="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 ها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185" y="3150"/>
              <a:ext cx="148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گروه های ذینفع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9090" y="3120"/>
              <a:ext cx="1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خدمات اورژانس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188" y="4116"/>
              <a:ext cx="10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سازمانهای کار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8070" y="4065"/>
              <a:ext cx="9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 spc="-5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پیمانکاران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066" y="4750"/>
              <a:ext cx="10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eaLnBrk="0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200">
                  <a:effectLst/>
                  <a:latin typeface="B Zar" panose="00000400000000000000" pitchFamily="2" charset="-78"/>
                  <a:ea typeface="Calibri" panose="020F0502020204030204" pitchFamily="34" charset="0"/>
                  <a:cs typeface="B Zar" panose="00000400000000000000" pitchFamily="2" charset="-78"/>
                </a:rPr>
                <a:t>تامین کنندگان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42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/>
              <a:t>7-3- </a:t>
            </a:r>
            <a:r>
              <a:rPr lang="fa-IR" sz="3600" b="1" dirty="0" err="1" smtClean="0"/>
              <a:t>مستندسازي</a:t>
            </a:r>
            <a:r>
              <a:rPr lang="fa-IR" sz="3600" b="1" dirty="0" smtClean="0"/>
              <a:t> </a:t>
            </a:r>
            <a:r>
              <a:rPr lang="fa-IR" sz="3600" b="1" dirty="0"/>
              <a:t>و کنترل مستندات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a-IR" b="1" dirty="0" err="1"/>
              <a:t>شركت</a:t>
            </a:r>
            <a:r>
              <a:rPr lang="fa-IR" b="1" dirty="0"/>
              <a:t> </a:t>
            </a:r>
            <a:r>
              <a:rPr lang="fa-IR" b="1" dirty="0" err="1"/>
              <a:t>بايد</a:t>
            </a:r>
            <a:r>
              <a:rPr lang="fa-IR" b="1" dirty="0"/>
              <a:t> </a:t>
            </a:r>
            <a:r>
              <a:rPr lang="fa-IR" b="1" dirty="0" err="1"/>
              <a:t>مستندسازی</a:t>
            </a:r>
            <a:r>
              <a:rPr lang="fa-IR" b="1" dirty="0"/>
              <a:t> </a:t>
            </a:r>
            <a:r>
              <a:rPr lang="fa-IR" b="1" dirty="0" err="1"/>
              <a:t>كنترل</a:t>
            </a:r>
            <a:r>
              <a:rPr lang="fa-IR" b="1" dirty="0"/>
              <a:t> شده ای را برای موارد </a:t>
            </a:r>
            <a:r>
              <a:rPr lang="fa-IR" b="1" dirty="0" err="1"/>
              <a:t>ذيل</a:t>
            </a:r>
            <a:r>
              <a:rPr lang="fa-IR" b="1" dirty="0"/>
              <a:t> نگهداری </a:t>
            </a:r>
            <a:r>
              <a:rPr lang="fa-IR" b="1" dirty="0" err="1"/>
              <a:t>نمايد</a:t>
            </a:r>
            <a:r>
              <a:rPr lang="fa-IR" b="1" dirty="0"/>
              <a:t>:</a:t>
            </a:r>
          </a:p>
          <a:p>
            <a:pPr algn="just"/>
            <a:r>
              <a:rPr lang="fa-IR" b="1" dirty="0" smtClean="0"/>
              <a:t>ثبت </a:t>
            </a:r>
            <a:r>
              <a:rPr lang="fa-IR" b="1" dirty="0">
                <a:solidFill>
                  <a:srgbClr val="FF0000"/>
                </a:solidFill>
              </a:rPr>
              <a:t>خط </a:t>
            </a:r>
            <a:r>
              <a:rPr lang="fa-IR" b="1" dirty="0" err="1">
                <a:solidFill>
                  <a:srgbClr val="FF0000"/>
                </a:solidFill>
              </a:rPr>
              <a:t>مشي</a:t>
            </a:r>
            <a:r>
              <a:rPr lang="fa-IR" b="1" dirty="0"/>
              <a:t>، </a:t>
            </a:r>
            <a:r>
              <a:rPr lang="fa-IR" b="1" dirty="0">
                <a:solidFill>
                  <a:srgbClr val="FF0000"/>
                </a:solidFill>
              </a:rPr>
              <a:t>اهداف </a:t>
            </a:r>
            <a:r>
              <a:rPr lang="fa-IR" b="1" dirty="0"/>
              <a:t>و </a:t>
            </a:r>
            <a:r>
              <a:rPr lang="fa-IR" b="1" dirty="0">
                <a:solidFill>
                  <a:srgbClr val="FF0000"/>
                </a:solidFill>
              </a:rPr>
              <a:t>طرح های </a:t>
            </a:r>
            <a:r>
              <a:rPr lang="en-US" b="1" dirty="0">
                <a:solidFill>
                  <a:srgbClr val="FF0000"/>
                </a:solidFill>
              </a:rPr>
              <a:t>HSE</a:t>
            </a:r>
          </a:p>
          <a:p>
            <a:pPr algn="just"/>
            <a:r>
              <a:rPr lang="fa-IR" b="1" dirty="0" smtClean="0"/>
              <a:t>ثبت و اعلام </a:t>
            </a:r>
            <a:r>
              <a:rPr lang="fa-IR" b="1" dirty="0" smtClean="0">
                <a:solidFill>
                  <a:srgbClr val="FF0000"/>
                </a:solidFill>
              </a:rPr>
              <a:t>نقش ها </a:t>
            </a:r>
            <a:r>
              <a:rPr lang="fa-IR" b="1" dirty="0" smtClean="0"/>
              <a:t>(</a:t>
            </a:r>
            <a:r>
              <a:rPr lang="fa-IR" b="1" dirty="0" err="1" smtClean="0"/>
              <a:t>وظايف</a:t>
            </a:r>
            <a:r>
              <a:rPr lang="fa-IR" b="1" dirty="0" smtClean="0"/>
              <a:t>) و </a:t>
            </a:r>
            <a:r>
              <a:rPr lang="fa-IR" b="1" dirty="0" err="1" smtClean="0">
                <a:solidFill>
                  <a:srgbClr val="FF0000"/>
                </a:solidFill>
              </a:rPr>
              <a:t>مسئوليت</a:t>
            </a:r>
            <a:r>
              <a:rPr lang="fa-IR" b="1" dirty="0" smtClean="0">
                <a:solidFill>
                  <a:srgbClr val="FF0000"/>
                </a:solidFill>
              </a:rPr>
              <a:t> ها </a:t>
            </a:r>
            <a:r>
              <a:rPr lang="fa-IR" b="1" dirty="0" err="1" smtClean="0"/>
              <a:t>كليدی</a:t>
            </a:r>
            <a:endParaRPr lang="fa-IR" b="1" dirty="0"/>
          </a:p>
          <a:p>
            <a:pPr algn="just"/>
            <a:r>
              <a:rPr lang="fa-IR" b="1" dirty="0" err="1" smtClean="0">
                <a:solidFill>
                  <a:srgbClr val="FF0000"/>
                </a:solidFill>
              </a:rPr>
              <a:t>تشريح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عناصر </a:t>
            </a:r>
            <a:r>
              <a:rPr lang="fa-IR" b="1" dirty="0" err="1"/>
              <a:t>سيستم</a:t>
            </a:r>
            <a:r>
              <a:rPr lang="fa-IR" b="1" dirty="0"/>
              <a:t> </a:t>
            </a:r>
            <a:r>
              <a:rPr lang="fa-IR" b="1" dirty="0" err="1"/>
              <a:t>مديريت</a:t>
            </a:r>
            <a:r>
              <a:rPr lang="fa-IR" b="1" dirty="0"/>
              <a:t> </a:t>
            </a:r>
            <a:r>
              <a:rPr lang="en-US" b="1" dirty="0"/>
              <a:t>HSE </a:t>
            </a:r>
            <a:r>
              <a:rPr lang="fa-IR" b="1" dirty="0" smtClean="0"/>
              <a:t> و </a:t>
            </a:r>
            <a:r>
              <a:rPr lang="fa-IR" b="1" dirty="0"/>
              <a:t>روابط </a:t>
            </a:r>
            <a:r>
              <a:rPr lang="fa-IR" b="1" dirty="0" err="1"/>
              <a:t>بين</a:t>
            </a:r>
            <a:r>
              <a:rPr lang="fa-IR" b="1" dirty="0"/>
              <a:t> آنها</a:t>
            </a: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ارجاع </a:t>
            </a:r>
            <a:r>
              <a:rPr lang="fa-IR" b="1" dirty="0">
                <a:solidFill>
                  <a:srgbClr val="FF0000"/>
                </a:solidFill>
              </a:rPr>
              <a:t>به مستندات </a:t>
            </a:r>
            <a:r>
              <a:rPr lang="fa-IR" b="1" dirty="0"/>
              <a:t>مرتبط و </a:t>
            </a:r>
            <a:r>
              <a:rPr lang="fa-IR" b="1" dirty="0" err="1"/>
              <a:t>تشريح</a:t>
            </a:r>
            <a:r>
              <a:rPr lang="fa-IR" b="1" dirty="0"/>
              <a:t> ارتباطات با </a:t>
            </a:r>
            <a:r>
              <a:rPr lang="fa-IR" b="1" dirty="0" err="1"/>
              <a:t>ديگر</a:t>
            </a:r>
            <a:r>
              <a:rPr lang="fa-IR" b="1" dirty="0"/>
              <a:t> جنبه های </a:t>
            </a:r>
            <a:r>
              <a:rPr lang="fa-IR" b="1" dirty="0" err="1" smtClean="0"/>
              <a:t>سيستم</a:t>
            </a:r>
            <a:r>
              <a:rPr lang="fa-IR" b="1" dirty="0" smtClean="0"/>
              <a:t> </a:t>
            </a:r>
            <a:r>
              <a:rPr lang="fa-IR" b="1" dirty="0" err="1" smtClean="0"/>
              <a:t>مديريت</a:t>
            </a:r>
            <a:r>
              <a:rPr lang="fa-IR" b="1" dirty="0"/>
              <a:t>.</a:t>
            </a:r>
          </a:p>
          <a:p>
            <a:pPr algn="just"/>
            <a:r>
              <a:rPr lang="fa-IR" b="1" dirty="0" smtClean="0"/>
              <a:t>ثبت </a:t>
            </a:r>
            <a:r>
              <a:rPr lang="fa-IR" b="1" dirty="0" err="1">
                <a:solidFill>
                  <a:srgbClr val="FF0000"/>
                </a:solidFill>
              </a:rPr>
              <a:t>نتايج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 err="1">
                <a:solidFill>
                  <a:srgbClr val="FF0000"/>
                </a:solidFill>
              </a:rPr>
              <a:t>ارزيابي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و </a:t>
            </a:r>
            <a:r>
              <a:rPr lang="fa-IR" b="1" dirty="0" err="1">
                <a:solidFill>
                  <a:srgbClr val="FF0000"/>
                </a:solidFill>
              </a:rPr>
              <a:t>مديريت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 err="1">
                <a:solidFill>
                  <a:srgbClr val="FF0000"/>
                </a:solidFill>
              </a:rPr>
              <a:t>ريسک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HSE</a:t>
            </a:r>
            <a:endParaRPr lang="en-US" b="1" dirty="0"/>
          </a:p>
          <a:p>
            <a:pPr algn="just"/>
            <a:r>
              <a:rPr lang="fa-IR" b="1" dirty="0" smtClean="0"/>
              <a:t>ثبت </a:t>
            </a:r>
            <a:r>
              <a:rPr lang="fa-IR" b="1" dirty="0" err="1">
                <a:solidFill>
                  <a:srgbClr val="FF0000"/>
                </a:solidFill>
              </a:rPr>
              <a:t>قوانين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و </a:t>
            </a:r>
            <a:r>
              <a:rPr lang="fa-IR" b="1" dirty="0">
                <a:solidFill>
                  <a:srgbClr val="FF0000"/>
                </a:solidFill>
              </a:rPr>
              <a:t>الزامات </a:t>
            </a:r>
            <a:r>
              <a:rPr lang="fa-IR" b="1" dirty="0" err="1">
                <a:solidFill>
                  <a:srgbClr val="FF0000"/>
                </a:solidFill>
              </a:rPr>
              <a:t>قانوني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مرتبط.</a:t>
            </a:r>
          </a:p>
          <a:p>
            <a:pPr algn="just"/>
            <a:r>
              <a:rPr lang="fa-IR" b="1" dirty="0" smtClean="0"/>
              <a:t>ثبت </a:t>
            </a:r>
            <a:r>
              <a:rPr lang="fa-IR" b="1" dirty="0">
                <a:solidFill>
                  <a:srgbClr val="FF0000"/>
                </a:solidFill>
              </a:rPr>
              <a:t>روش های </a:t>
            </a:r>
            <a:r>
              <a:rPr lang="fa-IR" b="1" dirty="0" err="1">
                <a:solidFill>
                  <a:srgbClr val="FF0000"/>
                </a:solidFill>
              </a:rPr>
              <a:t>اجرايي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و </a:t>
            </a:r>
            <a:r>
              <a:rPr lang="fa-IR" b="1" dirty="0">
                <a:solidFill>
                  <a:srgbClr val="FF0000"/>
                </a:solidFill>
              </a:rPr>
              <a:t>دستورالعمل های </a:t>
            </a:r>
            <a:r>
              <a:rPr lang="fa-IR" b="1" dirty="0" err="1">
                <a:solidFill>
                  <a:srgbClr val="FF0000"/>
                </a:solidFill>
              </a:rPr>
              <a:t>كاری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برای </a:t>
            </a:r>
            <a:r>
              <a:rPr lang="fa-IR" b="1" dirty="0" err="1"/>
              <a:t>فعاليت</a:t>
            </a:r>
            <a:r>
              <a:rPr lang="fa-IR" b="1" dirty="0"/>
              <a:t> ها و </a:t>
            </a:r>
            <a:r>
              <a:rPr lang="fa-IR" b="1" dirty="0" err="1"/>
              <a:t>وظايف</a:t>
            </a:r>
            <a:r>
              <a:rPr lang="fa-IR" b="1" dirty="0"/>
              <a:t> </a:t>
            </a:r>
            <a:r>
              <a:rPr lang="fa-IR" b="1" dirty="0" err="1"/>
              <a:t>كليدی</a:t>
            </a:r>
            <a:r>
              <a:rPr lang="fa-IR" b="1" dirty="0"/>
              <a:t>، در صورت </a:t>
            </a:r>
            <a:r>
              <a:rPr lang="fa-IR" b="1" dirty="0" err="1"/>
              <a:t>نياز</a:t>
            </a:r>
            <a:r>
              <a:rPr lang="fa-IR" b="1" dirty="0"/>
              <a:t>.</a:t>
            </a:r>
          </a:p>
          <a:p>
            <a:pPr algn="just"/>
            <a:r>
              <a:rPr lang="fa-IR" b="1" dirty="0" err="1" smtClean="0"/>
              <a:t>تشريح</a:t>
            </a:r>
            <a:r>
              <a:rPr lang="fa-IR" b="1" dirty="0" smtClean="0"/>
              <a:t> </a:t>
            </a:r>
            <a:r>
              <a:rPr lang="fa-IR" b="1" dirty="0">
                <a:solidFill>
                  <a:srgbClr val="FF0000"/>
                </a:solidFill>
              </a:rPr>
              <a:t>طرح های </a:t>
            </a:r>
            <a:r>
              <a:rPr lang="fa-IR" b="1" dirty="0" err="1">
                <a:solidFill>
                  <a:srgbClr val="FF0000"/>
                </a:solidFill>
              </a:rPr>
              <a:t>وضعيت</a:t>
            </a:r>
            <a:r>
              <a:rPr lang="fa-IR" b="1" dirty="0">
                <a:solidFill>
                  <a:srgbClr val="FF0000"/>
                </a:solidFill>
              </a:rPr>
              <a:t> اضطراری </a:t>
            </a:r>
            <a:r>
              <a:rPr lang="fa-IR" b="1" dirty="0"/>
              <a:t>و </a:t>
            </a:r>
            <a:r>
              <a:rPr lang="fa-IR" b="1" dirty="0" err="1">
                <a:solidFill>
                  <a:srgbClr val="FF0000"/>
                </a:solidFill>
              </a:rPr>
              <a:t>مسئوليت</a:t>
            </a:r>
            <a:r>
              <a:rPr lang="fa-IR" b="1" dirty="0"/>
              <a:t> ها و </a:t>
            </a:r>
            <a:r>
              <a:rPr lang="fa-IR" b="1" dirty="0">
                <a:solidFill>
                  <a:srgbClr val="FF0000"/>
                </a:solidFill>
              </a:rPr>
              <a:t>راه های مقابله با </a:t>
            </a:r>
            <a:r>
              <a:rPr lang="fa-IR" b="1" dirty="0" err="1">
                <a:solidFill>
                  <a:srgbClr val="FF0000"/>
                </a:solidFill>
              </a:rPr>
              <a:t>رويدادها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/>
              <a:t>و </a:t>
            </a:r>
            <a:r>
              <a:rPr lang="fa-IR" b="1" dirty="0" err="1">
                <a:solidFill>
                  <a:srgbClr val="FF0000"/>
                </a:solidFill>
              </a:rPr>
              <a:t>وضعيت</a:t>
            </a:r>
            <a:r>
              <a:rPr lang="fa-IR" b="1" dirty="0">
                <a:solidFill>
                  <a:srgbClr val="FF0000"/>
                </a:solidFill>
              </a:rPr>
              <a:t> های </a:t>
            </a:r>
            <a:r>
              <a:rPr lang="fa-IR" b="1" dirty="0" smtClean="0">
                <a:solidFill>
                  <a:srgbClr val="FF0000"/>
                </a:solidFill>
              </a:rPr>
              <a:t>بالقوه اضطراری</a:t>
            </a:r>
            <a:r>
              <a:rPr lang="fa-I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60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/>
              <a:t>7-3- </a:t>
            </a:r>
            <a:r>
              <a:rPr lang="fa-IR" sz="3200" b="1" dirty="0" err="1"/>
              <a:t>مستندسازي</a:t>
            </a:r>
            <a:r>
              <a:rPr lang="fa-IR" sz="3200" b="1" dirty="0"/>
              <a:t> و کنترل </a:t>
            </a:r>
            <a:r>
              <a:rPr lang="fa-IR" sz="3200" b="1" dirty="0" smtClean="0"/>
              <a:t>مستندات (ادامه):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181600"/>
          </a:xfrm>
        </p:spPr>
        <p:txBody>
          <a:bodyPr>
            <a:noAutofit/>
          </a:bodyPr>
          <a:lstStyle/>
          <a:p>
            <a:pPr algn="just"/>
            <a:r>
              <a:rPr lang="fa-IR" sz="2400" b="1" dirty="0" err="1"/>
              <a:t>شركت</a:t>
            </a:r>
            <a:r>
              <a:rPr lang="fa-IR" sz="2400" b="1" dirty="0"/>
              <a:t> </a:t>
            </a:r>
            <a:r>
              <a:rPr lang="fa-IR" sz="2400" b="1" dirty="0" err="1"/>
              <a:t>بايد</a:t>
            </a:r>
            <a:r>
              <a:rPr lang="fa-IR" sz="2400" b="1" dirty="0"/>
              <a:t> روش های </a:t>
            </a:r>
            <a:r>
              <a:rPr lang="fa-IR" sz="2400" b="1" dirty="0" err="1"/>
              <a:t>اجرايي</a:t>
            </a:r>
            <a:r>
              <a:rPr lang="fa-IR" sz="2400" b="1" dirty="0"/>
              <a:t> را به منظور </a:t>
            </a:r>
            <a:r>
              <a:rPr lang="fa-IR" sz="2400" b="1" dirty="0" err="1">
                <a:solidFill>
                  <a:srgbClr val="FF0000"/>
                </a:solidFill>
              </a:rPr>
              <a:t>كنترل</a:t>
            </a:r>
            <a:r>
              <a:rPr lang="fa-IR" sz="2400" b="1" dirty="0">
                <a:solidFill>
                  <a:srgbClr val="FF0000"/>
                </a:solidFill>
              </a:rPr>
              <a:t> مدارک </a:t>
            </a:r>
            <a:r>
              <a:rPr lang="fa-IR" sz="2400" b="1" dirty="0" err="1"/>
              <a:t>سيستم</a:t>
            </a:r>
            <a:r>
              <a:rPr lang="fa-IR" sz="2400" b="1" dirty="0"/>
              <a:t> </a:t>
            </a:r>
            <a:r>
              <a:rPr lang="fa-IR" sz="2400" b="1" dirty="0" err="1"/>
              <a:t>مديريت</a:t>
            </a:r>
            <a:r>
              <a:rPr lang="fa-IR" sz="2400" b="1" dirty="0"/>
              <a:t> </a:t>
            </a:r>
            <a:r>
              <a:rPr lang="en-US" sz="2400" b="1" dirty="0"/>
              <a:t>HSE ، </a:t>
            </a:r>
            <a:r>
              <a:rPr lang="fa-IR" sz="2400" b="1" dirty="0"/>
              <a:t>برای </a:t>
            </a:r>
            <a:r>
              <a:rPr lang="fa-IR" sz="2400" b="1" dirty="0" err="1"/>
              <a:t>اطمينان</a:t>
            </a:r>
            <a:r>
              <a:rPr lang="fa-IR" sz="2400" b="1" dirty="0"/>
              <a:t> از موارد </a:t>
            </a:r>
            <a:r>
              <a:rPr lang="fa-IR" sz="2400" b="1" dirty="0" err="1" smtClean="0"/>
              <a:t>ذيل</a:t>
            </a:r>
            <a:r>
              <a:rPr lang="fa-IR" sz="2400" b="1" dirty="0" smtClean="0"/>
              <a:t> نگهداری </a:t>
            </a:r>
            <a:r>
              <a:rPr lang="fa-IR" sz="2400" b="1" dirty="0" err="1"/>
              <a:t>نمايد</a:t>
            </a:r>
            <a:r>
              <a:rPr lang="fa-IR" sz="2400" b="1" dirty="0"/>
              <a:t>:</a:t>
            </a:r>
          </a:p>
          <a:p>
            <a:pPr algn="just"/>
            <a:r>
              <a:rPr lang="fa-IR" sz="2400" b="1" dirty="0" smtClean="0">
                <a:solidFill>
                  <a:srgbClr val="FF0000"/>
                </a:solidFill>
              </a:rPr>
              <a:t>مدارک</a:t>
            </a:r>
            <a:r>
              <a:rPr lang="fa-IR" sz="2400" b="1" dirty="0" smtClean="0"/>
              <a:t> </a:t>
            </a:r>
            <a:r>
              <a:rPr lang="fa-IR" sz="2400" b="1" dirty="0"/>
              <a:t>بتوانند به </a:t>
            </a:r>
            <a:r>
              <a:rPr lang="fa-IR" sz="2400" b="1" dirty="0" err="1"/>
              <a:t>وسيله</a:t>
            </a:r>
            <a:r>
              <a:rPr lang="fa-IR" sz="2400" b="1" dirty="0"/>
              <a:t> </a:t>
            </a:r>
            <a:r>
              <a:rPr lang="fa-IR" sz="2400" b="1" dirty="0" err="1" smtClean="0"/>
              <a:t>شركت</a:t>
            </a:r>
            <a:r>
              <a:rPr lang="fa-IR" sz="2400" b="1" dirty="0" smtClean="0"/>
              <a:t>، بخش، </a:t>
            </a:r>
            <a:r>
              <a:rPr lang="fa-IR" sz="2400" b="1" dirty="0" err="1"/>
              <a:t>وظيفه</a:t>
            </a:r>
            <a:r>
              <a:rPr lang="fa-IR" sz="2400" b="1" dirty="0"/>
              <a:t> </a:t>
            </a:r>
            <a:r>
              <a:rPr lang="fa-IR" sz="2400" b="1" dirty="0" err="1"/>
              <a:t>يا</a:t>
            </a:r>
            <a:r>
              <a:rPr lang="fa-IR" sz="2400" b="1" dirty="0"/>
              <a:t> </a:t>
            </a:r>
            <a:r>
              <a:rPr lang="fa-IR" sz="2400" b="1" dirty="0" err="1"/>
              <a:t>فعاليت</a:t>
            </a:r>
            <a:r>
              <a:rPr lang="fa-IR" sz="2400" b="1" dirty="0"/>
              <a:t> </a:t>
            </a:r>
            <a:r>
              <a:rPr lang="fa-IR" sz="2400" b="1" dirty="0" err="1">
                <a:solidFill>
                  <a:srgbClr val="FF0000"/>
                </a:solidFill>
              </a:rPr>
              <a:t>تشخيص</a:t>
            </a:r>
            <a:r>
              <a:rPr lang="fa-IR" sz="2400" b="1" dirty="0">
                <a:solidFill>
                  <a:srgbClr val="FF0000"/>
                </a:solidFill>
              </a:rPr>
              <a:t> </a:t>
            </a:r>
            <a:r>
              <a:rPr lang="fa-IR" sz="2400" b="1" dirty="0"/>
              <a:t>داده شوند.</a:t>
            </a:r>
          </a:p>
          <a:p>
            <a:pPr algn="just"/>
            <a:r>
              <a:rPr lang="fa-IR" sz="2400" b="1" dirty="0" smtClean="0"/>
              <a:t>مدارک </a:t>
            </a:r>
            <a:r>
              <a:rPr lang="fa-IR" sz="2400" b="1" dirty="0"/>
              <a:t>در </a:t>
            </a:r>
            <a:r>
              <a:rPr lang="fa-IR" sz="2400" b="1" dirty="0">
                <a:solidFill>
                  <a:srgbClr val="FF0000"/>
                </a:solidFill>
              </a:rPr>
              <a:t>فواصل </a:t>
            </a:r>
            <a:r>
              <a:rPr lang="fa-IR" sz="2400" b="1" dirty="0" err="1">
                <a:solidFill>
                  <a:srgbClr val="FF0000"/>
                </a:solidFill>
              </a:rPr>
              <a:t>زماني</a:t>
            </a:r>
            <a:r>
              <a:rPr lang="fa-IR" sz="2400" b="1" dirty="0">
                <a:solidFill>
                  <a:srgbClr val="FF0000"/>
                </a:solidFill>
              </a:rPr>
              <a:t> </a:t>
            </a:r>
            <a:r>
              <a:rPr lang="fa-IR" sz="2400" b="1" dirty="0" err="1">
                <a:solidFill>
                  <a:srgbClr val="FF0000"/>
                </a:solidFill>
              </a:rPr>
              <a:t>معين</a:t>
            </a:r>
            <a:r>
              <a:rPr lang="fa-IR" sz="2400" b="1" dirty="0">
                <a:solidFill>
                  <a:srgbClr val="FF0000"/>
                </a:solidFill>
              </a:rPr>
              <a:t> </a:t>
            </a:r>
            <a:r>
              <a:rPr lang="fa-IR" sz="2400" b="1" dirty="0"/>
              <a:t>مورد </a:t>
            </a:r>
            <a:r>
              <a:rPr lang="fa-IR" sz="2400" b="1" dirty="0">
                <a:solidFill>
                  <a:srgbClr val="FF0000"/>
                </a:solidFill>
              </a:rPr>
              <a:t>بازنگری</a:t>
            </a:r>
            <a:r>
              <a:rPr lang="fa-IR" sz="2400" b="1" dirty="0"/>
              <a:t> قرار گرفته و در صورت </a:t>
            </a:r>
            <a:r>
              <a:rPr lang="fa-IR" sz="2400" b="1" dirty="0" err="1"/>
              <a:t>نياز</a:t>
            </a:r>
            <a:r>
              <a:rPr lang="fa-IR" sz="2400" b="1" dirty="0"/>
              <a:t> </a:t>
            </a:r>
            <a:r>
              <a:rPr lang="fa-IR" sz="2400" b="1" dirty="0" err="1"/>
              <a:t>تجديد</a:t>
            </a:r>
            <a:r>
              <a:rPr lang="fa-IR" sz="2400" b="1" dirty="0"/>
              <a:t> نظر شوند و به </a:t>
            </a:r>
            <a:r>
              <a:rPr lang="fa-IR" sz="2400" b="1" dirty="0" err="1" smtClean="0"/>
              <a:t>وسيله</a:t>
            </a:r>
            <a:r>
              <a:rPr lang="fa-IR" sz="2400" b="1" dirty="0" smtClean="0"/>
              <a:t> افراد </a:t>
            </a:r>
            <a:r>
              <a:rPr lang="fa-IR" sz="2400" b="1" dirty="0"/>
              <a:t>واجد </a:t>
            </a:r>
            <a:r>
              <a:rPr lang="fa-IR" sz="2400" b="1" dirty="0" err="1"/>
              <a:t>اختيار</a:t>
            </a:r>
            <a:r>
              <a:rPr lang="fa-IR" sz="2400" b="1" dirty="0"/>
              <a:t> به منظور </a:t>
            </a:r>
            <a:r>
              <a:rPr lang="fa-IR" sz="2400" b="1" dirty="0" err="1"/>
              <a:t>تعيين</a:t>
            </a:r>
            <a:r>
              <a:rPr lang="fa-IR" sz="2400" b="1" dirty="0"/>
              <a:t> </a:t>
            </a:r>
            <a:r>
              <a:rPr lang="fa-IR" sz="2400" b="1" dirty="0" err="1"/>
              <a:t>كفايت</a:t>
            </a:r>
            <a:r>
              <a:rPr lang="fa-IR" sz="2400" b="1" dirty="0"/>
              <a:t> آنها </a:t>
            </a:r>
            <a:r>
              <a:rPr lang="fa-IR" sz="2400" b="1" dirty="0">
                <a:solidFill>
                  <a:srgbClr val="FF0000"/>
                </a:solidFill>
              </a:rPr>
              <a:t>قبل از انتشار</a:t>
            </a:r>
            <a:r>
              <a:rPr lang="fa-IR" sz="2400" b="1" dirty="0"/>
              <a:t> مورد </a:t>
            </a:r>
            <a:r>
              <a:rPr lang="fa-IR" sz="2400" b="1" dirty="0" err="1">
                <a:solidFill>
                  <a:srgbClr val="FF0000"/>
                </a:solidFill>
              </a:rPr>
              <a:t>تأييد</a:t>
            </a:r>
            <a:r>
              <a:rPr lang="fa-IR" sz="2400" b="1" dirty="0">
                <a:solidFill>
                  <a:srgbClr val="FF0000"/>
                </a:solidFill>
              </a:rPr>
              <a:t> </a:t>
            </a:r>
            <a:r>
              <a:rPr lang="fa-IR" sz="2400" b="1" dirty="0"/>
              <a:t>قرار </a:t>
            </a:r>
            <a:r>
              <a:rPr lang="fa-IR" sz="2400" b="1" dirty="0" err="1"/>
              <a:t>گيرند</a:t>
            </a:r>
            <a:r>
              <a:rPr lang="fa-IR" sz="2400" b="1" dirty="0"/>
              <a:t> .</a:t>
            </a:r>
          </a:p>
          <a:p>
            <a:pPr algn="just"/>
            <a:r>
              <a:rPr lang="fa-IR" sz="2400" b="1" dirty="0" err="1" smtClean="0">
                <a:solidFill>
                  <a:srgbClr val="FF0000"/>
                </a:solidFill>
              </a:rPr>
              <a:t>ويرايش</a:t>
            </a:r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fa-IR" sz="2400" b="1" dirty="0">
                <a:solidFill>
                  <a:srgbClr val="FF0000"/>
                </a:solidFill>
              </a:rPr>
              <a:t>های جاری </a:t>
            </a:r>
            <a:r>
              <a:rPr lang="fa-IR" sz="2400" b="1" dirty="0"/>
              <a:t>در محل </a:t>
            </a:r>
            <a:r>
              <a:rPr lang="fa-IR" sz="2400" b="1" dirty="0" err="1"/>
              <a:t>هايي</a:t>
            </a:r>
            <a:r>
              <a:rPr lang="fa-IR" sz="2400" b="1" dirty="0"/>
              <a:t> </a:t>
            </a:r>
            <a:r>
              <a:rPr lang="fa-IR" sz="2400" b="1" dirty="0" err="1"/>
              <a:t>كه</a:t>
            </a:r>
            <a:r>
              <a:rPr lang="fa-IR" sz="2400" b="1" dirty="0"/>
              <a:t> به آنها </a:t>
            </a:r>
            <a:r>
              <a:rPr lang="fa-IR" sz="2400" b="1" dirty="0" err="1"/>
              <a:t>نياز</a:t>
            </a:r>
            <a:r>
              <a:rPr lang="fa-IR" sz="2400" b="1" dirty="0"/>
              <a:t> دارند، </a:t>
            </a:r>
            <a:r>
              <a:rPr lang="fa-IR" sz="2400" b="1" dirty="0">
                <a:solidFill>
                  <a:srgbClr val="FF0000"/>
                </a:solidFill>
              </a:rPr>
              <a:t>در دسترس </a:t>
            </a:r>
            <a:r>
              <a:rPr lang="fa-IR" sz="2400" b="1" dirty="0"/>
              <a:t>باشد.</a:t>
            </a:r>
          </a:p>
          <a:p>
            <a:pPr algn="just"/>
            <a:r>
              <a:rPr lang="fa-IR" sz="2400" b="1" dirty="0" err="1" smtClean="0"/>
              <a:t>هنگامي</a:t>
            </a:r>
            <a:r>
              <a:rPr lang="fa-IR" sz="2400" b="1" dirty="0" smtClean="0"/>
              <a:t> </a:t>
            </a:r>
            <a:r>
              <a:rPr lang="fa-IR" sz="2400" b="1" dirty="0" err="1"/>
              <a:t>كه</a:t>
            </a:r>
            <a:r>
              <a:rPr lang="fa-IR" sz="2400" b="1" dirty="0"/>
              <a:t> </a:t>
            </a:r>
            <a:r>
              <a:rPr lang="fa-IR" sz="2400" b="1" dirty="0">
                <a:solidFill>
                  <a:srgbClr val="FF0000"/>
                </a:solidFill>
              </a:rPr>
              <a:t>منسوخ</a:t>
            </a:r>
            <a:r>
              <a:rPr lang="fa-IR" sz="2400" b="1" dirty="0"/>
              <a:t> </a:t>
            </a:r>
            <a:r>
              <a:rPr lang="fa-IR" sz="2400" b="1" dirty="0" err="1"/>
              <a:t>مي</a:t>
            </a:r>
            <a:r>
              <a:rPr lang="fa-IR" sz="2400" b="1" dirty="0"/>
              <a:t> شوند </a:t>
            </a:r>
            <a:r>
              <a:rPr lang="fa-IR" sz="2400" b="1" dirty="0" err="1"/>
              <a:t>سريعأ</a:t>
            </a:r>
            <a:r>
              <a:rPr lang="fa-IR" sz="2400" b="1" dirty="0"/>
              <a:t> از تمام محل های </a:t>
            </a:r>
            <a:r>
              <a:rPr lang="fa-IR" sz="2400" b="1" dirty="0" err="1"/>
              <a:t>توزيع</a:t>
            </a:r>
            <a:r>
              <a:rPr lang="fa-IR" sz="2400" b="1" dirty="0"/>
              <a:t> شده و محل </a:t>
            </a:r>
            <a:r>
              <a:rPr lang="fa-IR" sz="2400" b="1" dirty="0" err="1"/>
              <a:t>هايي</a:t>
            </a:r>
            <a:r>
              <a:rPr lang="fa-IR" sz="2400" b="1" dirty="0"/>
              <a:t> </a:t>
            </a:r>
            <a:r>
              <a:rPr lang="fa-IR" sz="2400" b="1" dirty="0" err="1"/>
              <a:t>كه</a:t>
            </a:r>
            <a:r>
              <a:rPr lang="fa-IR" sz="2400" b="1" dirty="0"/>
              <a:t> از </a:t>
            </a:r>
            <a:r>
              <a:rPr lang="fa-IR" sz="2400" b="1" dirty="0" err="1"/>
              <a:t>اين</a:t>
            </a:r>
            <a:r>
              <a:rPr lang="fa-IR" sz="2400" b="1" dirty="0"/>
              <a:t> اطلاعات </a:t>
            </a:r>
            <a:r>
              <a:rPr lang="fa-IR" sz="2400" b="1" dirty="0" smtClean="0"/>
              <a:t>استفاده </a:t>
            </a:r>
            <a:r>
              <a:rPr lang="fa-IR" sz="2400" b="1" dirty="0" err="1" smtClean="0"/>
              <a:t>مي</a:t>
            </a:r>
            <a:r>
              <a:rPr lang="fa-IR" sz="2400" b="1" dirty="0" smtClean="0"/>
              <a:t> </a:t>
            </a:r>
            <a:r>
              <a:rPr lang="fa-IR" sz="2400" b="1" dirty="0" err="1"/>
              <a:t>كنند</a:t>
            </a:r>
            <a:r>
              <a:rPr lang="fa-IR" sz="2400" b="1" dirty="0"/>
              <a:t>، </a:t>
            </a:r>
            <a:r>
              <a:rPr lang="fa-IR" sz="2400" b="1" dirty="0">
                <a:solidFill>
                  <a:srgbClr val="FF0000"/>
                </a:solidFill>
              </a:rPr>
              <a:t>جمع آوری </a:t>
            </a:r>
            <a:r>
              <a:rPr lang="fa-IR" sz="2400" b="1" dirty="0"/>
              <a:t>شوند.</a:t>
            </a:r>
          </a:p>
          <a:p>
            <a:pPr algn="just"/>
            <a:r>
              <a:rPr lang="fa-IR" sz="2400" b="1" dirty="0"/>
              <a:t>مدارک </a:t>
            </a:r>
            <a:r>
              <a:rPr lang="fa-IR" sz="2400" b="1" dirty="0" err="1"/>
              <a:t>بايد</a:t>
            </a:r>
            <a:r>
              <a:rPr lang="fa-IR" sz="2400" b="1" dirty="0"/>
              <a:t> </a:t>
            </a:r>
            <a:r>
              <a:rPr lang="fa-IR" sz="2400" b="1" dirty="0" err="1">
                <a:solidFill>
                  <a:srgbClr val="FF0000"/>
                </a:solidFill>
              </a:rPr>
              <a:t>خوانا</a:t>
            </a:r>
            <a:r>
              <a:rPr lang="fa-IR" sz="2400" b="1" dirty="0"/>
              <a:t>، </a:t>
            </a:r>
            <a:r>
              <a:rPr lang="fa-IR" sz="2400" b="1" dirty="0" err="1">
                <a:solidFill>
                  <a:srgbClr val="FF0000"/>
                </a:solidFill>
              </a:rPr>
              <a:t>تاريخ</a:t>
            </a:r>
            <a:r>
              <a:rPr lang="fa-IR" sz="2400" b="1" dirty="0">
                <a:solidFill>
                  <a:srgbClr val="FF0000"/>
                </a:solidFill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</a:rPr>
              <a:t>دار </a:t>
            </a:r>
            <a:r>
              <a:rPr lang="fa-IR" sz="2400" b="1" dirty="0" smtClean="0"/>
              <a:t>(با </a:t>
            </a:r>
            <a:r>
              <a:rPr lang="fa-IR" sz="2400" b="1" dirty="0" err="1"/>
              <a:t>تاريخ</a:t>
            </a:r>
            <a:r>
              <a:rPr lang="fa-IR" sz="2400" b="1" dirty="0"/>
              <a:t> های </a:t>
            </a:r>
            <a:r>
              <a:rPr lang="fa-IR" sz="2400" b="1" dirty="0" err="1" smtClean="0"/>
              <a:t>تجديدنظر</a:t>
            </a:r>
            <a:r>
              <a:rPr lang="fa-IR" sz="2400" b="1" dirty="0" smtClean="0"/>
              <a:t>)، </a:t>
            </a:r>
            <a:r>
              <a:rPr lang="fa-IR" sz="2400" b="1" dirty="0"/>
              <a:t>به </a:t>
            </a:r>
            <a:r>
              <a:rPr lang="fa-IR" sz="2400" b="1" dirty="0" err="1"/>
              <a:t>راحتي</a:t>
            </a:r>
            <a:r>
              <a:rPr lang="fa-IR" sz="2400" b="1" dirty="0"/>
              <a:t> </a:t>
            </a:r>
            <a:r>
              <a:rPr lang="fa-IR" sz="2400" b="1" dirty="0">
                <a:solidFill>
                  <a:srgbClr val="FF0000"/>
                </a:solidFill>
              </a:rPr>
              <a:t>قابل </a:t>
            </a:r>
            <a:r>
              <a:rPr lang="fa-IR" sz="2400" b="1" dirty="0" err="1">
                <a:solidFill>
                  <a:srgbClr val="FF0000"/>
                </a:solidFill>
              </a:rPr>
              <a:t>تشخيص</a:t>
            </a:r>
            <a:r>
              <a:rPr lang="fa-IR" sz="2400" b="1" dirty="0"/>
              <a:t>، </a:t>
            </a:r>
            <a:r>
              <a:rPr lang="fa-IR" sz="2400" b="1" dirty="0">
                <a:solidFill>
                  <a:srgbClr val="FF0000"/>
                </a:solidFill>
              </a:rPr>
              <a:t>شماره گذاری شده </a:t>
            </a:r>
            <a:r>
              <a:rPr lang="fa-IR" sz="2400" b="1" dirty="0" smtClean="0"/>
              <a:t>(با </a:t>
            </a:r>
            <a:r>
              <a:rPr lang="fa-IR" sz="2400" b="1" dirty="0" err="1"/>
              <a:t>يک</a:t>
            </a:r>
            <a:r>
              <a:rPr lang="fa-IR" sz="2400" b="1" dirty="0"/>
              <a:t> </a:t>
            </a:r>
            <a:r>
              <a:rPr lang="fa-IR" sz="2400" b="1" dirty="0" smtClean="0">
                <a:solidFill>
                  <a:srgbClr val="FF0000"/>
                </a:solidFill>
              </a:rPr>
              <a:t>شماره </a:t>
            </a:r>
            <a:r>
              <a:rPr lang="fa-IR" sz="2400" b="1" dirty="0" err="1" smtClean="0">
                <a:solidFill>
                  <a:srgbClr val="FF0000"/>
                </a:solidFill>
              </a:rPr>
              <a:t>ويرايش</a:t>
            </a:r>
            <a:r>
              <a:rPr lang="fa-IR" sz="2400" b="1" dirty="0" smtClean="0"/>
              <a:t>) </a:t>
            </a:r>
            <a:r>
              <a:rPr lang="fa-IR" sz="2400" b="1" dirty="0"/>
              <a:t>بوده و طبق </a:t>
            </a:r>
            <a:r>
              <a:rPr lang="fa-IR" sz="2400" b="1" dirty="0" err="1"/>
              <a:t>يک</a:t>
            </a:r>
            <a:r>
              <a:rPr lang="fa-IR" sz="2400" b="1" dirty="0"/>
              <a:t> روش مشخص حفظ و برای </a:t>
            </a:r>
            <a:r>
              <a:rPr lang="fa-IR" sz="2400" b="1" dirty="0" err="1"/>
              <a:t>يک</a:t>
            </a:r>
            <a:r>
              <a:rPr lang="fa-IR" sz="2400" b="1" dirty="0"/>
              <a:t> مدت </a:t>
            </a:r>
            <a:r>
              <a:rPr lang="fa-IR" sz="2400" b="1" dirty="0" err="1"/>
              <a:t>معين</a:t>
            </a:r>
            <a:r>
              <a:rPr lang="fa-IR" sz="2400" b="1" dirty="0"/>
              <a:t> نگهداری شوند.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4997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</a:rPr>
              <a:t>4 - ارزیابی و مدیریت ریسک </a:t>
            </a:r>
            <a:r>
              <a:rPr lang="en-US" b="1" dirty="0">
                <a:solidFill>
                  <a:srgbClr val="FF0000"/>
                </a:solidFill>
              </a:rPr>
              <a:t>Evaluation and Risk </a:t>
            </a:r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a-IR" b="1" dirty="0" smtClean="0"/>
              <a:t>4- </a:t>
            </a:r>
            <a:r>
              <a:rPr lang="fa-IR" b="1" dirty="0"/>
              <a:t>1 شناسایی خطرات و اثرات آن ها</a:t>
            </a:r>
          </a:p>
          <a:p>
            <a:pPr marL="0" indent="0">
              <a:buNone/>
            </a:pPr>
            <a:r>
              <a:rPr lang="fa-IR" b="1" dirty="0" smtClean="0"/>
              <a:t>4-2 </a:t>
            </a:r>
            <a:r>
              <a:rPr lang="fa-IR" b="1" dirty="0"/>
              <a:t>ارزیابی</a:t>
            </a:r>
          </a:p>
          <a:p>
            <a:pPr marL="0" indent="0">
              <a:buNone/>
            </a:pPr>
            <a:r>
              <a:rPr lang="fa-IR" b="1" dirty="0" smtClean="0"/>
              <a:t>4-3 </a:t>
            </a:r>
            <a:r>
              <a:rPr lang="fa-IR" b="1" dirty="0"/>
              <a:t>ثبت خطرات و اثرات آن ها</a:t>
            </a:r>
          </a:p>
          <a:p>
            <a:pPr marL="0" indent="0">
              <a:buNone/>
            </a:pPr>
            <a:r>
              <a:rPr lang="fa-IR" b="1" dirty="0" smtClean="0"/>
              <a:t>4-4 </a:t>
            </a:r>
            <a:r>
              <a:rPr lang="fa-IR" b="1" dirty="0"/>
              <a:t>اهداف و معیارهای عملکرد</a:t>
            </a:r>
          </a:p>
          <a:p>
            <a:pPr marL="0" indent="0">
              <a:buNone/>
            </a:pPr>
            <a:r>
              <a:rPr lang="fa-IR" b="1" dirty="0" smtClean="0"/>
              <a:t>4-۵ </a:t>
            </a:r>
            <a:r>
              <a:rPr lang="fa-IR" b="1" dirty="0"/>
              <a:t>اقدامات کاهش ریسک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5800" y="3200400"/>
            <a:ext cx="3124200" cy="2781300"/>
            <a:chOff x="7" y="7"/>
            <a:chExt cx="3960" cy="306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" y="7"/>
              <a:ext cx="3960" cy="3060"/>
            </a:xfrm>
            <a:custGeom>
              <a:avLst/>
              <a:gdLst>
                <a:gd name="T0" fmla="*/ 7 w 3960"/>
                <a:gd name="T1" fmla="*/ 1397 h 3060"/>
                <a:gd name="T2" fmla="*/ 44 w 3960"/>
                <a:gd name="T3" fmla="*/ 1205 h 3060"/>
                <a:gd name="T4" fmla="*/ 111 w 3960"/>
                <a:gd name="T5" fmla="*/ 1022 h 3060"/>
                <a:gd name="T6" fmla="*/ 206 w 3960"/>
                <a:gd name="T7" fmla="*/ 848 h 3060"/>
                <a:gd name="T8" fmla="*/ 327 w 3960"/>
                <a:gd name="T9" fmla="*/ 687 h 3060"/>
                <a:gd name="T10" fmla="*/ 471 w 3960"/>
                <a:gd name="T11" fmla="*/ 538 h 3060"/>
                <a:gd name="T12" fmla="*/ 637 w 3960"/>
                <a:gd name="T13" fmla="*/ 404 h 3060"/>
                <a:gd name="T14" fmla="*/ 823 w 3960"/>
                <a:gd name="T15" fmla="*/ 287 h 3060"/>
                <a:gd name="T16" fmla="*/ 1027 w 3960"/>
                <a:gd name="T17" fmla="*/ 188 h 3060"/>
                <a:gd name="T18" fmla="*/ 1247 w 3960"/>
                <a:gd name="T19" fmla="*/ 108 h 3060"/>
                <a:gd name="T20" fmla="*/ 1480 w 3960"/>
                <a:gd name="T21" fmla="*/ 49 h 3060"/>
                <a:gd name="T22" fmla="*/ 1725 w 3960"/>
                <a:gd name="T23" fmla="*/ 12 h 3060"/>
                <a:gd name="T24" fmla="*/ 1980 w 3960"/>
                <a:gd name="T25" fmla="*/ 0 h 3060"/>
                <a:gd name="T26" fmla="*/ 2234 w 3960"/>
                <a:gd name="T27" fmla="*/ 12 h 3060"/>
                <a:gd name="T28" fmla="*/ 2479 w 3960"/>
                <a:gd name="T29" fmla="*/ 49 h 3060"/>
                <a:gd name="T30" fmla="*/ 2712 w 3960"/>
                <a:gd name="T31" fmla="*/ 108 h 3060"/>
                <a:gd name="T32" fmla="*/ 2932 w 3960"/>
                <a:gd name="T33" fmla="*/ 188 h 3060"/>
                <a:gd name="T34" fmla="*/ 3136 w 3960"/>
                <a:gd name="T35" fmla="*/ 287 h 3060"/>
                <a:gd name="T36" fmla="*/ 3322 w 3960"/>
                <a:gd name="T37" fmla="*/ 404 h 3060"/>
                <a:gd name="T38" fmla="*/ 3488 w 3960"/>
                <a:gd name="T39" fmla="*/ 538 h 3060"/>
                <a:gd name="T40" fmla="*/ 3632 w 3960"/>
                <a:gd name="T41" fmla="*/ 687 h 3060"/>
                <a:gd name="T42" fmla="*/ 3753 w 3960"/>
                <a:gd name="T43" fmla="*/ 848 h 3060"/>
                <a:gd name="T44" fmla="*/ 3848 w 3960"/>
                <a:gd name="T45" fmla="*/ 1022 h 3060"/>
                <a:gd name="T46" fmla="*/ 3915 w 3960"/>
                <a:gd name="T47" fmla="*/ 1205 h 3060"/>
                <a:gd name="T48" fmla="*/ 3952 w 3960"/>
                <a:gd name="T49" fmla="*/ 1397 h 3060"/>
                <a:gd name="T50" fmla="*/ 3958 w 3960"/>
                <a:gd name="T51" fmla="*/ 1596 h 3060"/>
                <a:gd name="T52" fmla="*/ 3931 w 3960"/>
                <a:gd name="T53" fmla="*/ 1790 h 3060"/>
                <a:gd name="T54" fmla="*/ 3873 w 3960"/>
                <a:gd name="T55" fmla="*/ 1977 h 3060"/>
                <a:gd name="T56" fmla="*/ 3788 w 3960"/>
                <a:gd name="T57" fmla="*/ 2154 h 3060"/>
                <a:gd name="T58" fmla="*/ 3675 w 3960"/>
                <a:gd name="T59" fmla="*/ 2319 h 3060"/>
                <a:gd name="T60" fmla="*/ 3539 w 3960"/>
                <a:gd name="T61" fmla="*/ 2472 h 3060"/>
                <a:gd name="T62" fmla="*/ 3379 w 3960"/>
                <a:gd name="T63" fmla="*/ 2611 h 3060"/>
                <a:gd name="T64" fmla="*/ 3200 w 3960"/>
                <a:gd name="T65" fmla="*/ 2734 h 3060"/>
                <a:gd name="T66" fmla="*/ 3002 w 3960"/>
                <a:gd name="T67" fmla="*/ 2840 h 3060"/>
                <a:gd name="T68" fmla="*/ 2787 w 3960"/>
                <a:gd name="T69" fmla="*/ 2927 h 3060"/>
                <a:gd name="T70" fmla="*/ 2558 w 3960"/>
                <a:gd name="T71" fmla="*/ 2993 h 3060"/>
                <a:gd name="T72" fmla="*/ 2317 w 3960"/>
                <a:gd name="T73" fmla="*/ 3037 h 3060"/>
                <a:gd name="T74" fmla="*/ 2065 w 3960"/>
                <a:gd name="T75" fmla="*/ 3058 h 3060"/>
                <a:gd name="T76" fmla="*/ 1809 w 3960"/>
                <a:gd name="T77" fmla="*/ 3054 h 3060"/>
                <a:gd name="T78" fmla="*/ 1560 w 3960"/>
                <a:gd name="T79" fmla="*/ 3025 h 3060"/>
                <a:gd name="T80" fmla="*/ 1323 w 3960"/>
                <a:gd name="T81" fmla="*/ 2973 h 3060"/>
                <a:gd name="T82" fmla="*/ 1099 w 3960"/>
                <a:gd name="T83" fmla="*/ 2900 h 3060"/>
                <a:gd name="T84" fmla="*/ 889 w 3960"/>
                <a:gd name="T85" fmla="*/ 2807 h 3060"/>
                <a:gd name="T86" fmla="*/ 697 w 3960"/>
                <a:gd name="T87" fmla="*/ 2695 h 3060"/>
                <a:gd name="T88" fmla="*/ 524 w 3960"/>
                <a:gd name="T89" fmla="*/ 2567 h 3060"/>
                <a:gd name="T90" fmla="*/ 372 w 3960"/>
                <a:gd name="T91" fmla="*/ 2423 h 3060"/>
                <a:gd name="T92" fmla="*/ 243 w 3960"/>
                <a:gd name="T93" fmla="*/ 2266 h 3060"/>
                <a:gd name="T94" fmla="*/ 140 w 3960"/>
                <a:gd name="T95" fmla="*/ 2096 h 3060"/>
                <a:gd name="T96" fmla="*/ 63 w 3960"/>
                <a:gd name="T97" fmla="*/ 1916 h 3060"/>
                <a:gd name="T98" fmla="*/ 16 w 3960"/>
                <a:gd name="T99" fmla="*/ 1726 h 3060"/>
                <a:gd name="T100" fmla="*/ 0 w 3960"/>
                <a:gd name="T101" fmla="*/ 153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0" h="3060">
                  <a:moveTo>
                    <a:pt x="0" y="1530"/>
                  </a:moveTo>
                  <a:lnTo>
                    <a:pt x="1" y="1463"/>
                  </a:lnTo>
                  <a:lnTo>
                    <a:pt x="7" y="1397"/>
                  </a:lnTo>
                  <a:lnTo>
                    <a:pt x="16" y="1332"/>
                  </a:lnTo>
                  <a:lnTo>
                    <a:pt x="28" y="1268"/>
                  </a:lnTo>
                  <a:lnTo>
                    <a:pt x="44" y="1205"/>
                  </a:lnTo>
                  <a:lnTo>
                    <a:pt x="63" y="1143"/>
                  </a:lnTo>
                  <a:lnTo>
                    <a:pt x="86" y="1082"/>
                  </a:lnTo>
                  <a:lnTo>
                    <a:pt x="111" y="1022"/>
                  </a:lnTo>
                  <a:lnTo>
                    <a:pt x="140" y="963"/>
                  </a:lnTo>
                  <a:lnTo>
                    <a:pt x="171" y="905"/>
                  </a:lnTo>
                  <a:lnTo>
                    <a:pt x="206" y="848"/>
                  </a:lnTo>
                  <a:lnTo>
                    <a:pt x="243" y="793"/>
                  </a:lnTo>
                  <a:lnTo>
                    <a:pt x="284" y="739"/>
                  </a:lnTo>
                  <a:lnTo>
                    <a:pt x="327" y="687"/>
                  </a:lnTo>
                  <a:lnTo>
                    <a:pt x="372" y="635"/>
                  </a:lnTo>
                  <a:lnTo>
                    <a:pt x="420" y="586"/>
                  </a:lnTo>
                  <a:lnTo>
                    <a:pt x="471" y="538"/>
                  </a:lnTo>
                  <a:lnTo>
                    <a:pt x="524" y="492"/>
                  </a:lnTo>
                  <a:lnTo>
                    <a:pt x="580" y="447"/>
                  </a:lnTo>
                  <a:lnTo>
                    <a:pt x="637" y="404"/>
                  </a:lnTo>
                  <a:lnTo>
                    <a:pt x="697" y="363"/>
                  </a:lnTo>
                  <a:lnTo>
                    <a:pt x="759" y="324"/>
                  </a:lnTo>
                  <a:lnTo>
                    <a:pt x="823" y="287"/>
                  </a:lnTo>
                  <a:lnTo>
                    <a:pt x="889" y="252"/>
                  </a:lnTo>
                  <a:lnTo>
                    <a:pt x="957" y="219"/>
                  </a:lnTo>
                  <a:lnTo>
                    <a:pt x="1027" y="188"/>
                  </a:lnTo>
                  <a:lnTo>
                    <a:pt x="1099" y="159"/>
                  </a:lnTo>
                  <a:lnTo>
                    <a:pt x="1172" y="132"/>
                  </a:lnTo>
                  <a:lnTo>
                    <a:pt x="1247" y="108"/>
                  </a:lnTo>
                  <a:lnTo>
                    <a:pt x="1323" y="86"/>
                  </a:lnTo>
                  <a:lnTo>
                    <a:pt x="1401" y="66"/>
                  </a:lnTo>
                  <a:lnTo>
                    <a:pt x="1480" y="49"/>
                  </a:lnTo>
                  <a:lnTo>
                    <a:pt x="1560" y="34"/>
                  </a:lnTo>
                  <a:lnTo>
                    <a:pt x="1642" y="22"/>
                  </a:lnTo>
                  <a:lnTo>
                    <a:pt x="1725" y="12"/>
                  </a:lnTo>
                  <a:lnTo>
                    <a:pt x="1809" y="5"/>
                  </a:lnTo>
                  <a:lnTo>
                    <a:pt x="1894" y="1"/>
                  </a:lnTo>
                  <a:lnTo>
                    <a:pt x="1980" y="0"/>
                  </a:lnTo>
                  <a:lnTo>
                    <a:pt x="2065" y="1"/>
                  </a:lnTo>
                  <a:lnTo>
                    <a:pt x="2150" y="5"/>
                  </a:lnTo>
                  <a:lnTo>
                    <a:pt x="2234" y="12"/>
                  </a:lnTo>
                  <a:lnTo>
                    <a:pt x="2317" y="22"/>
                  </a:lnTo>
                  <a:lnTo>
                    <a:pt x="2399" y="34"/>
                  </a:lnTo>
                  <a:lnTo>
                    <a:pt x="2479" y="49"/>
                  </a:lnTo>
                  <a:lnTo>
                    <a:pt x="2558" y="66"/>
                  </a:lnTo>
                  <a:lnTo>
                    <a:pt x="2636" y="86"/>
                  </a:lnTo>
                  <a:lnTo>
                    <a:pt x="2712" y="108"/>
                  </a:lnTo>
                  <a:lnTo>
                    <a:pt x="2787" y="132"/>
                  </a:lnTo>
                  <a:lnTo>
                    <a:pt x="2860" y="159"/>
                  </a:lnTo>
                  <a:lnTo>
                    <a:pt x="2932" y="188"/>
                  </a:lnTo>
                  <a:lnTo>
                    <a:pt x="3002" y="219"/>
                  </a:lnTo>
                  <a:lnTo>
                    <a:pt x="3070" y="252"/>
                  </a:lnTo>
                  <a:lnTo>
                    <a:pt x="3136" y="287"/>
                  </a:lnTo>
                  <a:lnTo>
                    <a:pt x="3200" y="324"/>
                  </a:lnTo>
                  <a:lnTo>
                    <a:pt x="3262" y="363"/>
                  </a:lnTo>
                  <a:lnTo>
                    <a:pt x="3322" y="404"/>
                  </a:lnTo>
                  <a:lnTo>
                    <a:pt x="3379" y="447"/>
                  </a:lnTo>
                  <a:lnTo>
                    <a:pt x="3435" y="492"/>
                  </a:lnTo>
                  <a:lnTo>
                    <a:pt x="3488" y="538"/>
                  </a:lnTo>
                  <a:lnTo>
                    <a:pt x="3539" y="586"/>
                  </a:lnTo>
                  <a:lnTo>
                    <a:pt x="3587" y="635"/>
                  </a:lnTo>
                  <a:lnTo>
                    <a:pt x="3632" y="687"/>
                  </a:lnTo>
                  <a:lnTo>
                    <a:pt x="3675" y="739"/>
                  </a:lnTo>
                  <a:lnTo>
                    <a:pt x="3716" y="793"/>
                  </a:lnTo>
                  <a:lnTo>
                    <a:pt x="3753" y="848"/>
                  </a:lnTo>
                  <a:lnTo>
                    <a:pt x="3788" y="905"/>
                  </a:lnTo>
                  <a:lnTo>
                    <a:pt x="3819" y="963"/>
                  </a:lnTo>
                  <a:lnTo>
                    <a:pt x="3848" y="1022"/>
                  </a:lnTo>
                  <a:lnTo>
                    <a:pt x="3873" y="1082"/>
                  </a:lnTo>
                  <a:lnTo>
                    <a:pt x="3896" y="1143"/>
                  </a:lnTo>
                  <a:lnTo>
                    <a:pt x="3915" y="1205"/>
                  </a:lnTo>
                  <a:lnTo>
                    <a:pt x="3931" y="1268"/>
                  </a:lnTo>
                  <a:lnTo>
                    <a:pt x="3943" y="1332"/>
                  </a:lnTo>
                  <a:lnTo>
                    <a:pt x="3952" y="1397"/>
                  </a:lnTo>
                  <a:lnTo>
                    <a:pt x="3958" y="1463"/>
                  </a:lnTo>
                  <a:lnTo>
                    <a:pt x="3960" y="1530"/>
                  </a:lnTo>
                  <a:lnTo>
                    <a:pt x="3958" y="1596"/>
                  </a:lnTo>
                  <a:lnTo>
                    <a:pt x="3952" y="1661"/>
                  </a:lnTo>
                  <a:lnTo>
                    <a:pt x="3943" y="1726"/>
                  </a:lnTo>
                  <a:lnTo>
                    <a:pt x="3931" y="1790"/>
                  </a:lnTo>
                  <a:lnTo>
                    <a:pt x="3915" y="1853"/>
                  </a:lnTo>
                  <a:lnTo>
                    <a:pt x="3896" y="1916"/>
                  </a:lnTo>
                  <a:lnTo>
                    <a:pt x="3873" y="1977"/>
                  </a:lnTo>
                  <a:lnTo>
                    <a:pt x="3848" y="2037"/>
                  </a:lnTo>
                  <a:lnTo>
                    <a:pt x="3819" y="2096"/>
                  </a:lnTo>
                  <a:lnTo>
                    <a:pt x="3788" y="2154"/>
                  </a:lnTo>
                  <a:lnTo>
                    <a:pt x="3753" y="2210"/>
                  </a:lnTo>
                  <a:lnTo>
                    <a:pt x="3716" y="2266"/>
                  </a:lnTo>
                  <a:lnTo>
                    <a:pt x="3675" y="2319"/>
                  </a:lnTo>
                  <a:lnTo>
                    <a:pt x="3632" y="2372"/>
                  </a:lnTo>
                  <a:lnTo>
                    <a:pt x="3587" y="2423"/>
                  </a:lnTo>
                  <a:lnTo>
                    <a:pt x="3539" y="2472"/>
                  </a:lnTo>
                  <a:lnTo>
                    <a:pt x="3488" y="2520"/>
                  </a:lnTo>
                  <a:lnTo>
                    <a:pt x="3435" y="2567"/>
                  </a:lnTo>
                  <a:lnTo>
                    <a:pt x="3379" y="2611"/>
                  </a:lnTo>
                  <a:lnTo>
                    <a:pt x="3322" y="2654"/>
                  </a:lnTo>
                  <a:lnTo>
                    <a:pt x="3262" y="2695"/>
                  </a:lnTo>
                  <a:lnTo>
                    <a:pt x="3200" y="2734"/>
                  </a:lnTo>
                  <a:lnTo>
                    <a:pt x="3136" y="2772"/>
                  </a:lnTo>
                  <a:lnTo>
                    <a:pt x="3070" y="2807"/>
                  </a:lnTo>
                  <a:lnTo>
                    <a:pt x="3002" y="2840"/>
                  </a:lnTo>
                  <a:lnTo>
                    <a:pt x="2932" y="2871"/>
                  </a:lnTo>
                  <a:lnTo>
                    <a:pt x="2860" y="2900"/>
                  </a:lnTo>
                  <a:lnTo>
                    <a:pt x="2787" y="2927"/>
                  </a:lnTo>
                  <a:lnTo>
                    <a:pt x="2712" y="2951"/>
                  </a:lnTo>
                  <a:lnTo>
                    <a:pt x="2636" y="2973"/>
                  </a:lnTo>
                  <a:lnTo>
                    <a:pt x="2558" y="2993"/>
                  </a:lnTo>
                  <a:lnTo>
                    <a:pt x="2479" y="3010"/>
                  </a:lnTo>
                  <a:lnTo>
                    <a:pt x="2399" y="3025"/>
                  </a:lnTo>
                  <a:lnTo>
                    <a:pt x="2317" y="3037"/>
                  </a:lnTo>
                  <a:lnTo>
                    <a:pt x="2234" y="3047"/>
                  </a:lnTo>
                  <a:lnTo>
                    <a:pt x="2150" y="3054"/>
                  </a:lnTo>
                  <a:lnTo>
                    <a:pt x="2065" y="3058"/>
                  </a:lnTo>
                  <a:lnTo>
                    <a:pt x="1980" y="3060"/>
                  </a:lnTo>
                  <a:lnTo>
                    <a:pt x="1894" y="3058"/>
                  </a:lnTo>
                  <a:lnTo>
                    <a:pt x="1809" y="3054"/>
                  </a:lnTo>
                  <a:lnTo>
                    <a:pt x="1725" y="3047"/>
                  </a:lnTo>
                  <a:lnTo>
                    <a:pt x="1642" y="3037"/>
                  </a:lnTo>
                  <a:lnTo>
                    <a:pt x="1560" y="3025"/>
                  </a:lnTo>
                  <a:lnTo>
                    <a:pt x="1480" y="3010"/>
                  </a:lnTo>
                  <a:lnTo>
                    <a:pt x="1401" y="2993"/>
                  </a:lnTo>
                  <a:lnTo>
                    <a:pt x="1323" y="2973"/>
                  </a:lnTo>
                  <a:lnTo>
                    <a:pt x="1247" y="2951"/>
                  </a:lnTo>
                  <a:lnTo>
                    <a:pt x="1172" y="2927"/>
                  </a:lnTo>
                  <a:lnTo>
                    <a:pt x="1099" y="2900"/>
                  </a:lnTo>
                  <a:lnTo>
                    <a:pt x="1027" y="2871"/>
                  </a:lnTo>
                  <a:lnTo>
                    <a:pt x="957" y="2840"/>
                  </a:lnTo>
                  <a:lnTo>
                    <a:pt x="889" y="2807"/>
                  </a:lnTo>
                  <a:lnTo>
                    <a:pt x="823" y="2772"/>
                  </a:lnTo>
                  <a:lnTo>
                    <a:pt x="759" y="2734"/>
                  </a:lnTo>
                  <a:lnTo>
                    <a:pt x="697" y="2695"/>
                  </a:lnTo>
                  <a:lnTo>
                    <a:pt x="637" y="2654"/>
                  </a:lnTo>
                  <a:lnTo>
                    <a:pt x="580" y="2611"/>
                  </a:lnTo>
                  <a:lnTo>
                    <a:pt x="524" y="2567"/>
                  </a:lnTo>
                  <a:lnTo>
                    <a:pt x="471" y="2520"/>
                  </a:lnTo>
                  <a:lnTo>
                    <a:pt x="420" y="2472"/>
                  </a:lnTo>
                  <a:lnTo>
                    <a:pt x="372" y="2423"/>
                  </a:lnTo>
                  <a:lnTo>
                    <a:pt x="327" y="2372"/>
                  </a:lnTo>
                  <a:lnTo>
                    <a:pt x="284" y="2319"/>
                  </a:lnTo>
                  <a:lnTo>
                    <a:pt x="243" y="2266"/>
                  </a:lnTo>
                  <a:lnTo>
                    <a:pt x="206" y="2210"/>
                  </a:lnTo>
                  <a:lnTo>
                    <a:pt x="171" y="2154"/>
                  </a:lnTo>
                  <a:lnTo>
                    <a:pt x="140" y="2096"/>
                  </a:lnTo>
                  <a:lnTo>
                    <a:pt x="111" y="2037"/>
                  </a:lnTo>
                  <a:lnTo>
                    <a:pt x="86" y="1977"/>
                  </a:lnTo>
                  <a:lnTo>
                    <a:pt x="63" y="1916"/>
                  </a:lnTo>
                  <a:lnTo>
                    <a:pt x="44" y="1853"/>
                  </a:lnTo>
                  <a:lnTo>
                    <a:pt x="28" y="1790"/>
                  </a:lnTo>
                  <a:lnTo>
                    <a:pt x="16" y="1726"/>
                  </a:lnTo>
                  <a:lnTo>
                    <a:pt x="7" y="1661"/>
                  </a:lnTo>
                  <a:lnTo>
                    <a:pt x="1" y="1596"/>
                  </a:lnTo>
                  <a:lnTo>
                    <a:pt x="0" y="153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98" y="1605"/>
              <a:ext cx="133" cy="104"/>
              <a:chOff x="298" y="1605"/>
              <a:chExt cx="133" cy="104"/>
            </a:xfrm>
          </p:grpSpPr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98" y="1605"/>
                <a:ext cx="133" cy="104"/>
              </a:xfrm>
              <a:custGeom>
                <a:avLst/>
                <a:gdLst>
                  <a:gd name="T0" fmla="*/ 110 w 133"/>
                  <a:gd name="T1" fmla="*/ 16 h 104"/>
                  <a:gd name="T2" fmla="*/ 57 w 133"/>
                  <a:gd name="T3" fmla="*/ 16 h 104"/>
                  <a:gd name="T4" fmla="*/ 62 w 133"/>
                  <a:gd name="T5" fmla="*/ 17 h 104"/>
                  <a:gd name="T6" fmla="*/ 68 w 133"/>
                  <a:gd name="T7" fmla="*/ 24 h 104"/>
                  <a:gd name="T8" fmla="*/ 76 w 133"/>
                  <a:gd name="T9" fmla="*/ 36 h 104"/>
                  <a:gd name="T10" fmla="*/ 86 w 133"/>
                  <a:gd name="T11" fmla="*/ 54 h 104"/>
                  <a:gd name="T12" fmla="*/ 93 w 133"/>
                  <a:gd name="T13" fmla="*/ 72 h 104"/>
                  <a:gd name="T14" fmla="*/ 94 w 133"/>
                  <a:gd name="T15" fmla="*/ 84 h 104"/>
                  <a:gd name="T16" fmla="*/ 88 w 133"/>
                  <a:gd name="T17" fmla="*/ 88 h 104"/>
                  <a:gd name="T18" fmla="*/ 81 w 133"/>
                  <a:gd name="T19" fmla="*/ 92 h 104"/>
                  <a:gd name="T20" fmla="*/ 78 w 133"/>
                  <a:gd name="T21" fmla="*/ 96 h 104"/>
                  <a:gd name="T22" fmla="*/ 81 w 133"/>
                  <a:gd name="T23" fmla="*/ 99 h 104"/>
                  <a:gd name="T24" fmla="*/ 82 w 133"/>
                  <a:gd name="T25" fmla="*/ 102 h 104"/>
                  <a:gd name="T26" fmla="*/ 84 w 133"/>
                  <a:gd name="T27" fmla="*/ 103 h 104"/>
                  <a:gd name="T28" fmla="*/ 90 w 133"/>
                  <a:gd name="T29" fmla="*/ 102 h 104"/>
                  <a:gd name="T30" fmla="*/ 98 w 133"/>
                  <a:gd name="T31" fmla="*/ 100 h 104"/>
                  <a:gd name="T32" fmla="*/ 104 w 133"/>
                  <a:gd name="T33" fmla="*/ 98 h 104"/>
                  <a:gd name="T34" fmla="*/ 111 w 133"/>
                  <a:gd name="T35" fmla="*/ 94 h 104"/>
                  <a:gd name="T36" fmla="*/ 120 w 133"/>
                  <a:gd name="T37" fmla="*/ 91 h 104"/>
                  <a:gd name="T38" fmla="*/ 126 w 133"/>
                  <a:gd name="T39" fmla="*/ 85 h 104"/>
                  <a:gd name="T40" fmla="*/ 129 w 133"/>
                  <a:gd name="T41" fmla="*/ 78 h 104"/>
                  <a:gd name="T42" fmla="*/ 132 w 133"/>
                  <a:gd name="T43" fmla="*/ 69 h 104"/>
                  <a:gd name="T44" fmla="*/ 132 w 133"/>
                  <a:gd name="T45" fmla="*/ 61 h 104"/>
                  <a:gd name="T46" fmla="*/ 128 w 133"/>
                  <a:gd name="T47" fmla="*/ 52 h 104"/>
                  <a:gd name="T48" fmla="*/ 117 w 133"/>
                  <a:gd name="T49" fmla="*/ 28 h 104"/>
                  <a:gd name="T50" fmla="*/ 111 w 133"/>
                  <a:gd name="T51" fmla="*/ 17 h 104"/>
                  <a:gd name="T52" fmla="*/ 110 w 133"/>
                  <a:gd name="T53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04">
                    <a:moveTo>
                      <a:pt x="110" y="16"/>
                    </a:moveTo>
                    <a:lnTo>
                      <a:pt x="57" y="16"/>
                    </a:lnTo>
                    <a:lnTo>
                      <a:pt x="62" y="17"/>
                    </a:lnTo>
                    <a:lnTo>
                      <a:pt x="68" y="24"/>
                    </a:lnTo>
                    <a:lnTo>
                      <a:pt x="76" y="36"/>
                    </a:lnTo>
                    <a:lnTo>
                      <a:pt x="86" y="54"/>
                    </a:lnTo>
                    <a:lnTo>
                      <a:pt x="93" y="72"/>
                    </a:lnTo>
                    <a:lnTo>
                      <a:pt x="94" y="84"/>
                    </a:lnTo>
                    <a:lnTo>
                      <a:pt x="88" y="88"/>
                    </a:lnTo>
                    <a:lnTo>
                      <a:pt x="81" y="92"/>
                    </a:lnTo>
                    <a:lnTo>
                      <a:pt x="78" y="96"/>
                    </a:lnTo>
                    <a:lnTo>
                      <a:pt x="81" y="99"/>
                    </a:lnTo>
                    <a:lnTo>
                      <a:pt x="82" y="102"/>
                    </a:lnTo>
                    <a:lnTo>
                      <a:pt x="84" y="103"/>
                    </a:lnTo>
                    <a:lnTo>
                      <a:pt x="90" y="102"/>
                    </a:lnTo>
                    <a:lnTo>
                      <a:pt x="98" y="100"/>
                    </a:lnTo>
                    <a:lnTo>
                      <a:pt x="104" y="98"/>
                    </a:lnTo>
                    <a:lnTo>
                      <a:pt x="111" y="94"/>
                    </a:lnTo>
                    <a:lnTo>
                      <a:pt x="120" y="91"/>
                    </a:lnTo>
                    <a:lnTo>
                      <a:pt x="126" y="85"/>
                    </a:lnTo>
                    <a:lnTo>
                      <a:pt x="129" y="78"/>
                    </a:lnTo>
                    <a:lnTo>
                      <a:pt x="132" y="69"/>
                    </a:lnTo>
                    <a:lnTo>
                      <a:pt x="132" y="61"/>
                    </a:lnTo>
                    <a:lnTo>
                      <a:pt x="128" y="52"/>
                    </a:lnTo>
                    <a:lnTo>
                      <a:pt x="117" y="28"/>
                    </a:lnTo>
                    <a:lnTo>
                      <a:pt x="111" y="17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98" y="1605"/>
                <a:ext cx="133" cy="104"/>
              </a:xfrm>
              <a:custGeom>
                <a:avLst/>
                <a:gdLst>
                  <a:gd name="T0" fmla="*/ 84 w 133"/>
                  <a:gd name="T1" fmla="*/ 0 h 104"/>
                  <a:gd name="T2" fmla="*/ 76 w 133"/>
                  <a:gd name="T3" fmla="*/ 0 h 104"/>
                  <a:gd name="T4" fmla="*/ 66 w 133"/>
                  <a:gd name="T5" fmla="*/ 1 h 104"/>
                  <a:gd name="T6" fmla="*/ 55 w 133"/>
                  <a:gd name="T7" fmla="*/ 5 h 104"/>
                  <a:gd name="T8" fmla="*/ 42 w 133"/>
                  <a:gd name="T9" fmla="*/ 10 h 104"/>
                  <a:gd name="T10" fmla="*/ 33 w 133"/>
                  <a:gd name="T11" fmla="*/ 16 h 104"/>
                  <a:gd name="T12" fmla="*/ 24 w 133"/>
                  <a:gd name="T13" fmla="*/ 25 h 104"/>
                  <a:gd name="T14" fmla="*/ 16 w 133"/>
                  <a:gd name="T15" fmla="*/ 37 h 104"/>
                  <a:gd name="T16" fmla="*/ 9 w 133"/>
                  <a:gd name="T17" fmla="*/ 52 h 104"/>
                  <a:gd name="T18" fmla="*/ 4 w 133"/>
                  <a:gd name="T19" fmla="*/ 66 h 104"/>
                  <a:gd name="T20" fmla="*/ 0 w 133"/>
                  <a:gd name="T21" fmla="*/ 78 h 104"/>
                  <a:gd name="T22" fmla="*/ 0 w 133"/>
                  <a:gd name="T23" fmla="*/ 85 h 104"/>
                  <a:gd name="T24" fmla="*/ 0 w 133"/>
                  <a:gd name="T25" fmla="*/ 87 h 104"/>
                  <a:gd name="T26" fmla="*/ 0 w 133"/>
                  <a:gd name="T27" fmla="*/ 93 h 104"/>
                  <a:gd name="T28" fmla="*/ 2 w 133"/>
                  <a:gd name="T29" fmla="*/ 96 h 104"/>
                  <a:gd name="T30" fmla="*/ 4 w 133"/>
                  <a:gd name="T31" fmla="*/ 97 h 104"/>
                  <a:gd name="T32" fmla="*/ 6 w 133"/>
                  <a:gd name="T33" fmla="*/ 97 h 104"/>
                  <a:gd name="T34" fmla="*/ 40 w 133"/>
                  <a:gd name="T35" fmla="*/ 94 h 104"/>
                  <a:gd name="T36" fmla="*/ 44 w 133"/>
                  <a:gd name="T37" fmla="*/ 94 h 104"/>
                  <a:gd name="T38" fmla="*/ 47 w 133"/>
                  <a:gd name="T39" fmla="*/ 93 h 104"/>
                  <a:gd name="T40" fmla="*/ 47 w 133"/>
                  <a:gd name="T41" fmla="*/ 91 h 104"/>
                  <a:gd name="T42" fmla="*/ 46 w 133"/>
                  <a:gd name="T43" fmla="*/ 87 h 104"/>
                  <a:gd name="T44" fmla="*/ 46 w 133"/>
                  <a:gd name="T45" fmla="*/ 86 h 104"/>
                  <a:gd name="T46" fmla="*/ 44 w 133"/>
                  <a:gd name="T47" fmla="*/ 85 h 104"/>
                  <a:gd name="T48" fmla="*/ 42 w 133"/>
                  <a:gd name="T49" fmla="*/ 85 h 104"/>
                  <a:gd name="T50" fmla="*/ 42 w 133"/>
                  <a:gd name="T51" fmla="*/ 84 h 104"/>
                  <a:gd name="T52" fmla="*/ 41 w 133"/>
                  <a:gd name="T53" fmla="*/ 82 h 104"/>
                  <a:gd name="T54" fmla="*/ 39 w 133"/>
                  <a:gd name="T55" fmla="*/ 78 h 104"/>
                  <a:gd name="T56" fmla="*/ 40 w 133"/>
                  <a:gd name="T57" fmla="*/ 66 h 104"/>
                  <a:gd name="T58" fmla="*/ 45 w 133"/>
                  <a:gd name="T59" fmla="*/ 48 h 104"/>
                  <a:gd name="T60" fmla="*/ 48 w 133"/>
                  <a:gd name="T61" fmla="*/ 28 h 104"/>
                  <a:gd name="T62" fmla="*/ 53 w 133"/>
                  <a:gd name="T63" fmla="*/ 19 h 104"/>
                  <a:gd name="T64" fmla="*/ 57 w 133"/>
                  <a:gd name="T65" fmla="*/ 16 h 104"/>
                  <a:gd name="T66" fmla="*/ 110 w 133"/>
                  <a:gd name="T67" fmla="*/ 16 h 104"/>
                  <a:gd name="T68" fmla="*/ 103 w 133"/>
                  <a:gd name="T69" fmla="*/ 9 h 104"/>
                  <a:gd name="T70" fmla="*/ 94 w 133"/>
                  <a:gd name="T71" fmla="*/ 3 h 104"/>
                  <a:gd name="T72" fmla="*/ 84 w 133"/>
                  <a:gd name="T7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104">
                    <a:moveTo>
                      <a:pt x="84" y="0"/>
                    </a:moveTo>
                    <a:lnTo>
                      <a:pt x="76" y="0"/>
                    </a:lnTo>
                    <a:lnTo>
                      <a:pt x="66" y="1"/>
                    </a:lnTo>
                    <a:lnTo>
                      <a:pt x="55" y="5"/>
                    </a:lnTo>
                    <a:lnTo>
                      <a:pt x="42" y="10"/>
                    </a:lnTo>
                    <a:lnTo>
                      <a:pt x="33" y="16"/>
                    </a:lnTo>
                    <a:lnTo>
                      <a:pt x="24" y="25"/>
                    </a:lnTo>
                    <a:lnTo>
                      <a:pt x="16" y="37"/>
                    </a:lnTo>
                    <a:lnTo>
                      <a:pt x="9" y="52"/>
                    </a:lnTo>
                    <a:lnTo>
                      <a:pt x="4" y="66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6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7" y="93"/>
                    </a:lnTo>
                    <a:lnTo>
                      <a:pt x="47" y="91"/>
                    </a:lnTo>
                    <a:lnTo>
                      <a:pt x="46" y="87"/>
                    </a:lnTo>
                    <a:lnTo>
                      <a:pt x="46" y="86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2" y="84"/>
                    </a:lnTo>
                    <a:lnTo>
                      <a:pt x="41" y="82"/>
                    </a:lnTo>
                    <a:lnTo>
                      <a:pt x="39" y="78"/>
                    </a:lnTo>
                    <a:lnTo>
                      <a:pt x="40" y="66"/>
                    </a:lnTo>
                    <a:lnTo>
                      <a:pt x="45" y="48"/>
                    </a:lnTo>
                    <a:lnTo>
                      <a:pt x="48" y="28"/>
                    </a:lnTo>
                    <a:lnTo>
                      <a:pt x="53" y="19"/>
                    </a:lnTo>
                    <a:lnTo>
                      <a:pt x="57" y="16"/>
                    </a:lnTo>
                    <a:lnTo>
                      <a:pt x="110" y="16"/>
                    </a:lnTo>
                    <a:lnTo>
                      <a:pt x="103" y="9"/>
                    </a:lnTo>
                    <a:lnTo>
                      <a:pt x="94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78" y="1457"/>
              <a:ext cx="183" cy="111"/>
              <a:chOff x="278" y="1457"/>
              <a:chExt cx="183" cy="111"/>
            </a:xfrm>
          </p:grpSpPr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278" y="1457"/>
                <a:ext cx="183" cy="111"/>
              </a:xfrm>
              <a:custGeom>
                <a:avLst/>
                <a:gdLst>
                  <a:gd name="T0" fmla="*/ 76 w 183"/>
                  <a:gd name="T1" fmla="*/ 0 h 111"/>
                  <a:gd name="T2" fmla="*/ 38 w 183"/>
                  <a:gd name="T3" fmla="*/ 10 h 111"/>
                  <a:gd name="T4" fmla="*/ 45 w 183"/>
                  <a:gd name="T5" fmla="*/ 35 h 111"/>
                  <a:gd name="T6" fmla="*/ 33 w 183"/>
                  <a:gd name="T7" fmla="*/ 40 h 111"/>
                  <a:gd name="T8" fmla="*/ 22 w 183"/>
                  <a:gd name="T9" fmla="*/ 47 h 111"/>
                  <a:gd name="T10" fmla="*/ 3 w 183"/>
                  <a:gd name="T11" fmla="*/ 67 h 111"/>
                  <a:gd name="T12" fmla="*/ 0 w 183"/>
                  <a:gd name="T13" fmla="*/ 79 h 111"/>
                  <a:gd name="T14" fmla="*/ 3 w 183"/>
                  <a:gd name="T15" fmla="*/ 89 h 111"/>
                  <a:gd name="T16" fmla="*/ 8 w 183"/>
                  <a:gd name="T17" fmla="*/ 97 h 111"/>
                  <a:gd name="T18" fmla="*/ 16 w 183"/>
                  <a:gd name="T19" fmla="*/ 103 h 111"/>
                  <a:gd name="T20" fmla="*/ 28 w 183"/>
                  <a:gd name="T21" fmla="*/ 107 h 111"/>
                  <a:gd name="T22" fmla="*/ 44 w 183"/>
                  <a:gd name="T23" fmla="*/ 109 h 111"/>
                  <a:gd name="T24" fmla="*/ 61 w 183"/>
                  <a:gd name="T25" fmla="*/ 110 h 111"/>
                  <a:gd name="T26" fmla="*/ 74 w 183"/>
                  <a:gd name="T27" fmla="*/ 109 h 111"/>
                  <a:gd name="T28" fmla="*/ 82 w 183"/>
                  <a:gd name="T29" fmla="*/ 106 h 111"/>
                  <a:gd name="T30" fmla="*/ 94 w 183"/>
                  <a:gd name="T31" fmla="*/ 103 h 111"/>
                  <a:gd name="T32" fmla="*/ 97 w 183"/>
                  <a:gd name="T33" fmla="*/ 97 h 111"/>
                  <a:gd name="T34" fmla="*/ 48 w 183"/>
                  <a:gd name="T35" fmla="*/ 97 h 111"/>
                  <a:gd name="T36" fmla="*/ 42 w 183"/>
                  <a:gd name="T37" fmla="*/ 93 h 111"/>
                  <a:gd name="T38" fmla="*/ 39 w 183"/>
                  <a:gd name="T39" fmla="*/ 85 h 111"/>
                  <a:gd name="T40" fmla="*/ 38 w 183"/>
                  <a:gd name="T41" fmla="*/ 81 h 111"/>
                  <a:gd name="T42" fmla="*/ 39 w 183"/>
                  <a:gd name="T43" fmla="*/ 77 h 111"/>
                  <a:gd name="T44" fmla="*/ 40 w 183"/>
                  <a:gd name="T45" fmla="*/ 73 h 111"/>
                  <a:gd name="T46" fmla="*/ 42 w 183"/>
                  <a:gd name="T47" fmla="*/ 65 h 111"/>
                  <a:gd name="T48" fmla="*/ 46 w 183"/>
                  <a:gd name="T49" fmla="*/ 61 h 111"/>
                  <a:gd name="T50" fmla="*/ 52 w 183"/>
                  <a:gd name="T51" fmla="*/ 56 h 111"/>
                  <a:gd name="T52" fmla="*/ 93 w 183"/>
                  <a:gd name="T53" fmla="*/ 56 h 111"/>
                  <a:gd name="T54" fmla="*/ 88 w 183"/>
                  <a:gd name="T55" fmla="*/ 38 h 111"/>
                  <a:gd name="T56" fmla="*/ 169 w 183"/>
                  <a:gd name="T57" fmla="*/ 38 h 111"/>
                  <a:gd name="T58" fmla="*/ 162 w 183"/>
                  <a:gd name="T59" fmla="*/ 34 h 111"/>
                  <a:gd name="T60" fmla="*/ 144 w 183"/>
                  <a:gd name="T61" fmla="*/ 28 h 111"/>
                  <a:gd name="T62" fmla="*/ 131 w 183"/>
                  <a:gd name="T63" fmla="*/ 25 h 111"/>
                  <a:gd name="T64" fmla="*/ 84 w 183"/>
                  <a:gd name="T65" fmla="*/ 25 h 111"/>
                  <a:gd name="T66" fmla="*/ 76 w 183"/>
                  <a:gd name="T6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3" h="111">
                    <a:moveTo>
                      <a:pt x="76" y="0"/>
                    </a:moveTo>
                    <a:lnTo>
                      <a:pt x="38" y="10"/>
                    </a:lnTo>
                    <a:lnTo>
                      <a:pt x="45" y="35"/>
                    </a:lnTo>
                    <a:lnTo>
                      <a:pt x="33" y="40"/>
                    </a:lnTo>
                    <a:lnTo>
                      <a:pt x="22" y="47"/>
                    </a:lnTo>
                    <a:lnTo>
                      <a:pt x="3" y="67"/>
                    </a:lnTo>
                    <a:lnTo>
                      <a:pt x="0" y="79"/>
                    </a:lnTo>
                    <a:lnTo>
                      <a:pt x="3" y="89"/>
                    </a:lnTo>
                    <a:lnTo>
                      <a:pt x="8" y="97"/>
                    </a:lnTo>
                    <a:lnTo>
                      <a:pt x="16" y="103"/>
                    </a:lnTo>
                    <a:lnTo>
                      <a:pt x="28" y="107"/>
                    </a:lnTo>
                    <a:lnTo>
                      <a:pt x="44" y="109"/>
                    </a:lnTo>
                    <a:lnTo>
                      <a:pt x="61" y="110"/>
                    </a:lnTo>
                    <a:lnTo>
                      <a:pt x="74" y="109"/>
                    </a:lnTo>
                    <a:lnTo>
                      <a:pt x="82" y="106"/>
                    </a:lnTo>
                    <a:lnTo>
                      <a:pt x="94" y="103"/>
                    </a:lnTo>
                    <a:lnTo>
                      <a:pt x="97" y="97"/>
                    </a:lnTo>
                    <a:lnTo>
                      <a:pt x="48" y="97"/>
                    </a:lnTo>
                    <a:lnTo>
                      <a:pt x="42" y="93"/>
                    </a:lnTo>
                    <a:lnTo>
                      <a:pt x="39" y="85"/>
                    </a:lnTo>
                    <a:lnTo>
                      <a:pt x="38" y="81"/>
                    </a:lnTo>
                    <a:lnTo>
                      <a:pt x="39" y="77"/>
                    </a:lnTo>
                    <a:lnTo>
                      <a:pt x="40" y="73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2" y="56"/>
                    </a:lnTo>
                    <a:lnTo>
                      <a:pt x="93" y="56"/>
                    </a:lnTo>
                    <a:lnTo>
                      <a:pt x="88" y="38"/>
                    </a:lnTo>
                    <a:lnTo>
                      <a:pt x="169" y="38"/>
                    </a:lnTo>
                    <a:lnTo>
                      <a:pt x="162" y="34"/>
                    </a:lnTo>
                    <a:lnTo>
                      <a:pt x="144" y="28"/>
                    </a:lnTo>
                    <a:lnTo>
                      <a:pt x="131" y="25"/>
                    </a:lnTo>
                    <a:lnTo>
                      <a:pt x="84" y="2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278" y="1457"/>
                <a:ext cx="183" cy="111"/>
              </a:xfrm>
              <a:custGeom>
                <a:avLst/>
                <a:gdLst>
                  <a:gd name="T0" fmla="*/ 169 w 183"/>
                  <a:gd name="T1" fmla="*/ 38 h 111"/>
                  <a:gd name="T2" fmla="*/ 88 w 183"/>
                  <a:gd name="T3" fmla="*/ 38 h 111"/>
                  <a:gd name="T4" fmla="*/ 103 w 183"/>
                  <a:gd name="T5" fmla="*/ 41 h 111"/>
                  <a:gd name="T6" fmla="*/ 120 w 183"/>
                  <a:gd name="T7" fmla="*/ 49 h 111"/>
                  <a:gd name="T8" fmla="*/ 138 w 183"/>
                  <a:gd name="T9" fmla="*/ 62 h 111"/>
                  <a:gd name="T10" fmla="*/ 158 w 183"/>
                  <a:gd name="T11" fmla="*/ 81 h 111"/>
                  <a:gd name="T12" fmla="*/ 160 w 183"/>
                  <a:gd name="T13" fmla="*/ 83 h 111"/>
                  <a:gd name="T14" fmla="*/ 164 w 183"/>
                  <a:gd name="T15" fmla="*/ 88 h 111"/>
                  <a:gd name="T16" fmla="*/ 169 w 183"/>
                  <a:gd name="T17" fmla="*/ 97 h 111"/>
                  <a:gd name="T18" fmla="*/ 175 w 183"/>
                  <a:gd name="T19" fmla="*/ 103 h 111"/>
                  <a:gd name="T20" fmla="*/ 177 w 183"/>
                  <a:gd name="T21" fmla="*/ 101 h 111"/>
                  <a:gd name="T22" fmla="*/ 181 w 183"/>
                  <a:gd name="T23" fmla="*/ 100 h 111"/>
                  <a:gd name="T24" fmla="*/ 182 w 183"/>
                  <a:gd name="T25" fmla="*/ 97 h 111"/>
                  <a:gd name="T26" fmla="*/ 182 w 183"/>
                  <a:gd name="T27" fmla="*/ 89 h 111"/>
                  <a:gd name="T28" fmla="*/ 180 w 183"/>
                  <a:gd name="T29" fmla="*/ 75 h 111"/>
                  <a:gd name="T30" fmla="*/ 178 w 183"/>
                  <a:gd name="T31" fmla="*/ 63 h 111"/>
                  <a:gd name="T32" fmla="*/ 175 w 183"/>
                  <a:gd name="T33" fmla="*/ 52 h 111"/>
                  <a:gd name="T34" fmla="*/ 174 w 183"/>
                  <a:gd name="T35" fmla="*/ 43 h 111"/>
                  <a:gd name="T36" fmla="*/ 169 w 183"/>
                  <a:gd name="T37" fmla="*/ 3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3" h="111">
                    <a:moveTo>
                      <a:pt x="169" y="38"/>
                    </a:moveTo>
                    <a:lnTo>
                      <a:pt x="88" y="38"/>
                    </a:lnTo>
                    <a:lnTo>
                      <a:pt x="103" y="41"/>
                    </a:lnTo>
                    <a:lnTo>
                      <a:pt x="120" y="49"/>
                    </a:lnTo>
                    <a:lnTo>
                      <a:pt x="138" y="62"/>
                    </a:lnTo>
                    <a:lnTo>
                      <a:pt x="158" y="81"/>
                    </a:lnTo>
                    <a:lnTo>
                      <a:pt x="160" y="83"/>
                    </a:lnTo>
                    <a:lnTo>
                      <a:pt x="164" y="88"/>
                    </a:lnTo>
                    <a:lnTo>
                      <a:pt x="169" y="97"/>
                    </a:lnTo>
                    <a:lnTo>
                      <a:pt x="175" y="103"/>
                    </a:lnTo>
                    <a:lnTo>
                      <a:pt x="177" y="101"/>
                    </a:lnTo>
                    <a:lnTo>
                      <a:pt x="181" y="100"/>
                    </a:lnTo>
                    <a:lnTo>
                      <a:pt x="182" y="97"/>
                    </a:lnTo>
                    <a:lnTo>
                      <a:pt x="182" y="89"/>
                    </a:lnTo>
                    <a:lnTo>
                      <a:pt x="180" y="75"/>
                    </a:lnTo>
                    <a:lnTo>
                      <a:pt x="178" y="63"/>
                    </a:lnTo>
                    <a:lnTo>
                      <a:pt x="175" y="52"/>
                    </a:lnTo>
                    <a:lnTo>
                      <a:pt x="174" y="43"/>
                    </a:lnTo>
                    <a:lnTo>
                      <a:pt x="169" y="38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78" y="1457"/>
                <a:ext cx="183" cy="111"/>
              </a:xfrm>
              <a:custGeom>
                <a:avLst/>
                <a:gdLst>
                  <a:gd name="T0" fmla="*/ 93 w 183"/>
                  <a:gd name="T1" fmla="*/ 56 h 111"/>
                  <a:gd name="T2" fmla="*/ 52 w 183"/>
                  <a:gd name="T3" fmla="*/ 56 h 111"/>
                  <a:gd name="T4" fmla="*/ 54 w 183"/>
                  <a:gd name="T5" fmla="*/ 59 h 111"/>
                  <a:gd name="T6" fmla="*/ 55 w 183"/>
                  <a:gd name="T7" fmla="*/ 62 h 111"/>
                  <a:gd name="T8" fmla="*/ 56 w 183"/>
                  <a:gd name="T9" fmla="*/ 65 h 111"/>
                  <a:gd name="T10" fmla="*/ 61 w 183"/>
                  <a:gd name="T11" fmla="*/ 83 h 111"/>
                  <a:gd name="T12" fmla="*/ 61 w 183"/>
                  <a:gd name="T13" fmla="*/ 92 h 111"/>
                  <a:gd name="T14" fmla="*/ 55 w 183"/>
                  <a:gd name="T15" fmla="*/ 94 h 111"/>
                  <a:gd name="T16" fmla="*/ 48 w 183"/>
                  <a:gd name="T17" fmla="*/ 97 h 111"/>
                  <a:gd name="T18" fmla="*/ 97 w 183"/>
                  <a:gd name="T19" fmla="*/ 97 h 111"/>
                  <a:gd name="T20" fmla="*/ 99 w 183"/>
                  <a:gd name="T21" fmla="*/ 93 h 111"/>
                  <a:gd name="T22" fmla="*/ 97 w 183"/>
                  <a:gd name="T23" fmla="*/ 76 h 111"/>
                  <a:gd name="T24" fmla="*/ 97 w 183"/>
                  <a:gd name="T25" fmla="*/ 68 h 111"/>
                  <a:gd name="T26" fmla="*/ 93 w 183"/>
                  <a:gd name="T27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1">
                    <a:moveTo>
                      <a:pt x="93" y="56"/>
                    </a:moveTo>
                    <a:lnTo>
                      <a:pt x="52" y="56"/>
                    </a:lnTo>
                    <a:lnTo>
                      <a:pt x="54" y="59"/>
                    </a:lnTo>
                    <a:lnTo>
                      <a:pt x="55" y="62"/>
                    </a:lnTo>
                    <a:lnTo>
                      <a:pt x="56" y="65"/>
                    </a:lnTo>
                    <a:lnTo>
                      <a:pt x="61" y="83"/>
                    </a:lnTo>
                    <a:lnTo>
                      <a:pt x="61" y="92"/>
                    </a:lnTo>
                    <a:lnTo>
                      <a:pt x="55" y="94"/>
                    </a:lnTo>
                    <a:lnTo>
                      <a:pt x="48" y="97"/>
                    </a:lnTo>
                    <a:lnTo>
                      <a:pt x="97" y="97"/>
                    </a:lnTo>
                    <a:lnTo>
                      <a:pt x="99" y="93"/>
                    </a:lnTo>
                    <a:lnTo>
                      <a:pt x="97" y="76"/>
                    </a:lnTo>
                    <a:lnTo>
                      <a:pt x="97" y="68"/>
                    </a:lnTo>
                    <a:lnTo>
                      <a:pt x="93" y="5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78" y="1457"/>
                <a:ext cx="183" cy="111"/>
              </a:xfrm>
              <a:custGeom>
                <a:avLst/>
                <a:gdLst>
                  <a:gd name="T0" fmla="*/ 105 w 183"/>
                  <a:gd name="T1" fmla="*/ 23 h 111"/>
                  <a:gd name="T2" fmla="*/ 84 w 183"/>
                  <a:gd name="T3" fmla="*/ 25 h 111"/>
                  <a:gd name="T4" fmla="*/ 131 w 183"/>
                  <a:gd name="T5" fmla="*/ 25 h 111"/>
                  <a:gd name="T6" fmla="*/ 126 w 183"/>
                  <a:gd name="T7" fmla="*/ 24 h 111"/>
                  <a:gd name="T8" fmla="*/ 105 w 183"/>
                  <a:gd name="T9" fmla="*/ 2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11">
                    <a:moveTo>
                      <a:pt x="105" y="23"/>
                    </a:moveTo>
                    <a:lnTo>
                      <a:pt x="84" y="25"/>
                    </a:lnTo>
                    <a:lnTo>
                      <a:pt x="131" y="25"/>
                    </a:lnTo>
                    <a:lnTo>
                      <a:pt x="126" y="24"/>
                    </a:lnTo>
                    <a:lnTo>
                      <a:pt x="105" y="2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76" y="1385"/>
              <a:ext cx="134" cy="86"/>
              <a:chOff x="276" y="1385"/>
              <a:chExt cx="134" cy="86"/>
            </a:xfrm>
          </p:grpSpPr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76" y="1385"/>
                <a:ext cx="134" cy="86"/>
              </a:xfrm>
              <a:custGeom>
                <a:avLst/>
                <a:gdLst>
                  <a:gd name="T0" fmla="*/ 67 w 134"/>
                  <a:gd name="T1" fmla="*/ 0 h 86"/>
                  <a:gd name="T2" fmla="*/ 27 w 134"/>
                  <a:gd name="T3" fmla="*/ 7 h 86"/>
                  <a:gd name="T4" fmla="*/ 30 w 134"/>
                  <a:gd name="T5" fmla="*/ 16 h 86"/>
                  <a:gd name="T6" fmla="*/ 32 w 134"/>
                  <a:gd name="T7" fmla="*/ 31 h 86"/>
                  <a:gd name="T8" fmla="*/ 25 w 134"/>
                  <a:gd name="T9" fmla="*/ 40 h 86"/>
                  <a:gd name="T10" fmla="*/ 7 w 134"/>
                  <a:gd name="T11" fmla="*/ 45 h 86"/>
                  <a:gd name="T12" fmla="*/ 2 w 134"/>
                  <a:gd name="T13" fmla="*/ 47 h 86"/>
                  <a:gd name="T14" fmla="*/ 0 w 134"/>
                  <a:gd name="T15" fmla="*/ 50 h 86"/>
                  <a:gd name="T16" fmla="*/ 0 w 134"/>
                  <a:gd name="T17" fmla="*/ 56 h 86"/>
                  <a:gd name="T18" fmla="*/ 3 w 134"/>
                  <a:gd name="T19" fmla="*/ 57 h 86"/>
                  <a:gd name="T20" fmla="*/ 28 w 134"/>
                  <a:gd name="T21" fmla="*/ 57 h 86"/>
                  <a:gd name="T22" fmla="*/ 39 w 134"/>
                  <a:gd name="T23" fmla="*/ 64 h 86"/>
                  <a:gd name="T24" fmla="*/ 42 w 134"/>
                  <a:gd name="T25" fmla="*/ 79 h 86"/>
                  <a:gd name="T26" fmla="*/ 43 w 134"/>
                  <a:gd name="T27" fmla="*/ 85 h 86"/>
                  <a:gd name="T28" fmla="*/ 81 w 134"/>
                  <a:gd name="T29" fmla="*/ 77 h 86"/>
                  <a:gd name="T30" fmla="*/ 79 w 134"/>
                  <a:gd name="T31" fmla="*/ 67 h 86"/>
                  <a:gd name="T32" fmla="*/ 76 w 134"/>
                  <a:gd name="T33" fmla="*/ 53 h 86"/>
                  <a:gd name="T34" fmla="*/ 67 w 134"/>
                  <a:gd name="T35" fmla="*/ 45 h 86"/>
                  <a:gd name="T36" fmla="*/ 49 w 134"/>
                  <a:gd name="T37" fmla="*/ 44 h 86"/>
                  <a:gd name="T38" fmla="*/ 59 w 134"/>
                  <a:gd name="T39" fmla="*/ 37 h 86"/>
                  <a:gd name="T40" fmla="*/ 66 w 134"/>
                  <a:gd name="T41" fmla="*/ 29 h 86"/>
                  <a:gd name="T42" fmla="*/ 69 w 134"/>
                  <a:gd name="T43" fmla="*/ 19 h 86"/>
                  <a:gd name="T44" fmla="*/ 68 w 134"/>
                  <a:gd name="T45" fmla="*/ 9 h 86"/>
                  <a:gd name="T46" fmla="*/ 67 w 134"/>
                  <a:gd name="T4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4" h="86">
                    <a:moveTo>
                      <a:pt x="67" y="0"/>
                    </a:moveTo>
                    <a:lnTo>
                      <a:pt x="27" y="7"/>
                    </a:lnTo>
                    <a:lnTo>
                      <a:pt x="30" y="16"/>
                    </a:lnTo>
                    <a:lnTo>
                      <a:pt x="32" y="31"/>
                    </a:lnTo>
                    <a:lnTo>
                      <a:pt x="25" y="40"/>
                    </a:lnTo>
                    <a:lnTo>
                      <a:pt x="7" y="45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3" y="57"/>
                    </a:lnTo>
                    <a:lnTo>
                      <a:pt x="28" y="57"/>
                    </a:lnTo>
                    <a:lnTo>
                      <a:pt x="39" y="64"/>
                    </a:lnTo>
                    <a:lnTo>
                      <a:pt x="42" y="79"/>
                    </a:lnTo>
                    <a:lnTo>
                      <a:pt x="43" y="85"/>
                    </a:lnTo>
                    <a:lnTo>
                      <a:pt x="81" y="77"/>
                    </a:lnTo>
                    <a:lnTo>
                      <a:pt x="79" y="67"/>
                    </a:lnTo>
                    <a:lnTo>
                      <a:pt x="76" y="53"/>
                    </a:lnTo>
                    <a:lnTo>
                      <a:pt x="67" y="45"/>
                    </a:lnTo>
                    <a:lnTo>
                      <a:pt x="49" y="44"/>
                    </a:lnTo>
                    <a:lnTo>
                      <a:pt x="59" y="37"/>
                    </a:lnTo>
                    <a:lnTo>
                      <a:pt x="66" y="29"/>
                    </a:lnTo>
                    <a:lnTo>
                      <a:pt x="69" y="19"/>
                    </a:lnTo>
                    <a:lnTo>
                      <a:pt x="68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76" y="1385"/>
                <a:ext cx="134" cy="86"/>
              </a:xfrm>
              <a:custGeom>
                <a:avLst/>
                <a:gdLst>
                  <a:gd name="T0" fmla="*/ 112 w 134"/>
                  <a:gd name="T1" fmla="*/ 14 h 86"/>
                  <a:gd name="T2" fmla="*/ 110 w 134"/>
                  <a:gd name="T3" fmla="*/ 14 h 86"/>
                  <a:gd name="T4" fmla="*/ 109 w 134"/>
                  <a:gd name="T5" fmla="*/ 15 h 86"/>
                  <a:gd name="T6" fmla="*/ 97 w 134"/>
                  <a:gd name="T7" fmla="*/ 34 h 86"/>
                  <a:gd name="T8" fmla="*/ 96 w 134"/>
                  <a:gd name="T9" fmla="*/ 37 h 86"/>
                  <a:gd name="T10" fmla="*/ 96 w 134"/>
                  <a:gd name="T11" fmla="*/ 38 h 86"/>
                  <a:gd name="T12" fmla="*/ 98 w 134"/>
                  <a:gd name="T13" fmla="*/ 39 h 86"/>
                  <a:gd name="T14" fmla="*/ 116 w 134"/>
                  <a:gd name="T15" fmla="*/ 50 h 86"/>
                  <a:gd name="T16" fmla="*/ 117 w 134"/>
                  <a:gd name="T17" fmla="*/ 52 h 86"/>
                  <a:gd name="T18" fmla="*/ 120 w 134"/>
                  <a:gd name="T19" fmla="*/ 50 h 86"/>
                  <a:gd name="T20" fmla="*/ 132 w 134"/>
                  <a:gd name="T21" fmla="*/ 31 h 86"/>
                  <a:gd name="T22" fmla="*/ 133 w 134"/>
                  <a:gd name="T23" fmla="*/ 29 h 86"/>
                  <a:gd name="T24" fmla="*/ 133 w 134"/>
                  <a:gd name="T25" fmla="*/ 28 h 86"/>
                  <a:gd name="T26" fmla="*/ 132 w 134"/>
                  <a:gd name="T27" fmla="*/ 27 h 86"/>
                  <a:gd name="T28" fmla="*/ 112 w 134"/>
                  <a:gd name="T29" fmla="*/ 1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86">
                    <a:moveTo>
                      <a:pt x="112" y="14"/>
                    </a:moveTo>
                    <a:lnTo>
                      <a:pt x="110" y="14"/>
                    </a:lnTo>
                    <a:lnTo>
                      <a:pt x="109" y="15"/>
                    </a:lnTo>
                    <a:lnTo>
                      <a:pt x="97" y="34"/>
                    </a:lnTo>
                    <a:lnTo>
                      <a:pt x="96" y="37"/>
                    </a:lnTo>
                    <a:lnTo>
                      <a:pt x="96" y="38"/>
                    </a:lnTo>
                    <a:lnTo>
                      <a:pt x="98" y="39"/>
                    </a:lnTo>
                    <a:lnTo>
                      <a:pt x="116" y="50"/>
                    </a:lnTo>
                    <a:lnTo>
                      <a:pt x="117" y="52"/>
                    </a:lnTo>
                    <a:lnTo>
                      <a:pt x="120" y="50"/>
                    </a:lnTo>
                    <a:lnTo>
                      <a:pt x="132" y="31"/>
                    </a:lnTo>
                    <a:lnTo>
                      <a:pt x="133" y="29"/>
                    </a:lnTo>
                    <a:lnTo>
                      <a:pt x="133" y="28"/>
                    </a:lnTo>
                    <a:lnTo>
                      <a:pt x="132" y="27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36" y="1284"/>
              <a:ext cx="156" cy="111"/>
              <a:chOff x="236" y="1284"/>
              <a:chExt cx="156" cy="111"/>
            </a:xfrm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236" y="1284"/>
                <a:ext cx="156" cy="111"/>
              </a:xfrm>
              <a:custGeom>
                <a:avLst/>
                <a:gdLst>
                  <a:gd name="T0" fmla="*/ 27 w 156"/>
                  <a:gd name="T1" fmla="*/ 16 h 111"/>
                  <a:gd name="T2" fmla="*/ 20 w 156"/>
                  <a:gd name="T3" fmla="*/ 16 h 111"/>
                  <a:gd name="T4" fmla="*/ 14 w 156"/>
                  <a:gd name="T5" fmla="*/ 18 h 111"/>
                  <a:gd name="T6" fmla="*/ 9 w 156"/>
                  <a:gd name="T7" fmla="*/ 20 h 111"/>
                  <a:gd name="T8" fmla="*/ 2 w 156"/>
                  <a:gd name="T9" fmla="*/ 27 h 111"/>
                  <a:gd name="T10" fmla="*/ 0 w 156"/>
                  <a:gd name="T11" fmla="*/ 32 h 111"/>
                  <a:gd name="T12" fmla="*/ 1 w 156"/>
                  <a:gd name="T13" fmla="*/ 38 h 111"/>
                  <a:gd name="T14" fmla="*/ 3 w 156"/>
                  <a:gd name="T15" fmla="*/ 48 h 111"/>
                  <a:gd name="T16" fmla="*/ 7 w 156"/>
                  <a:gd name="T17" fmla="*/ 57 h 111"/>
                  <a:gd name="T18" fmla="*/ 14 w 156"/>
                  <a:gd name="T19" fmla="*/ 66 h 111"/>
                  <a:gd name="T20" fmla="*/ 24 w 156"/>
                  <a:gd name="T21" fmla="*/ 75 h 111"/>
                  <a:gd name="T22" fmla="*/ 34 w 156"/>
                  <a:gd name="T23" fmla="*/ 82 h 111"/>
                  <a:gd name="T24" fmla="*/ 44 w 156"/>
                  <a:gd name="T25" fmla="*/ 87 h 111"/>
                  <a:gd name="T26" fmla="*/ 55 w 156"/>
                  <a:gd name="T27" fmla="*/ 90 h 111"/>
                  <a:gd name="T28" fmla="*/ 66 w 156"/>
                  <a:gd name="T29" fmla="*/ 92 h 111"/>
                  <a:gd name="T30" fmla="*/ 67 w 156"/>
                  <a:gd name="T31" fmla="*/ 110 h 111"/>
                  <a:gd name="T32" fmla="*/ 106 w 156"/>
                  <a:gd name="T33" fmla="*/ 106 h 111"/>
                  <a:gd name="T34" fmla="*/ 104 w 156"/>
                  <a:gd name="T35" fmla="*/ 90 h 111"/>
                  <a:gd name="T36" fmla="*/ 117 w 156"/>
                  <a:gd name="T37" fmla="*/ 87 h 111"/>
                  <a:gd name="T38" fmla="*/ 128 w 156"/>
                  <a:gd name="T39" fmla="*/ 81 h 111"/>
                  <a:gd name="T40" fmla="*/ 130 w 156"/>
                  <a:gd name="T41" fmla="*/ 79 h 111"/>
                  <a:gd name="T42" fmla="*/ 63 w 156"/>
                  <a:gd name="T43" fmla="*/ 79 h 111"/>
                  <a:gd name="T44" fmla="*/ 45 w 156"/>
                  <a:gd name="T45" fmla="*/ 73 h 111"/>
                  <a:gd name="T46" fmla="*/ 36 w 156"/>
                  <a:gd name="T47" fmla="*/ 64 h 111"/>
                  <a:gd name="T48" fmla="*/ 34 w 156"/>
                  <a:gd name="T49" fmla="*/ 54 h 111"/>
                  <a:gd name="T50" fmla="*/ 34 w 156"/>
                  <a:gd name="T51" fmla="*/ 49 h 111"/>
                  <a:gd name="T52" fmla="*/ 37 w 156"/>
                  <a:gd name="T53" fmla="*/ 45 h 111"/>
                  <a:gd name="T54" fmla="*/ 42 w 156"/>
                  <a:gd name="T55" fmla="*/ 45 h 111"/>
                  <a:gd name="T56" fmla="*/ 48 w 156"/>
                  <a:gd name="T57" fmla="*/ 44 h 111"/>
                  <a:gd name="T58" fmla="*/ 106 w 156"/>
                  <a:gd name="T59" fmla="*/ 44 h 111"/>
                  <a:gd name="T60" fmla="*/ 109 w 156"/>
                  <a:gd name="T61" fmla="*/ 37 h 111"/>
                  <a:gd name="T62" fmla="*/ 60 w 156"/>
                  <a:gd name="T63" fmla="*/ 37 h 111"/>
                  <a:gd name="T64" fmla="*/ 56 w 156"/>
                  <a:gd name="T65" fmla="*/ 32 h 111"/>
                  <a:gd name="T66" fmla="*/ 51 w 156"/>
                  <a:gd name="T67" fmla="*/ 28 h 111"/>
                  <a:gd name="T68" fmla="*/ 45 w 156"/>
                  <a:gd name="T69" fmla="*/ 25 h 111"/>
                  <a:gd name="T70" fmla="*/ 36 w 156"/>
                  <a:gd name="T71" fmla="*/ 19 h 111"/>
                  <a:gd name="T72" fmla="*/ 27 w 156"/>
                  <a:gd name="T73" fmla="*/ 1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6" h="111">
                    <a:moveTo>
                      <a:pt x="27" y="16"/>
                    </a:moveTo>
                    <a:lnTo>
                      <a:pt x="20" y="16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2" y="27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3" y="48"/>
                    </a:lnTo>
                    <a:lnTo>
                      <a:pt x="7" y="57"/>
                    </a:lnTo>
                    <a:lnTo>
                      <a:pt x="14" y="66"/>
                    </a:lnTo>
                    <a:lnTo>
                      <a:pt x="24" y="75"/>
                    </a:lnTo>
                    <a:lnTo>
                      <a:pt x="34" y="82"/>
                    </a:lnTo>
                    <a:lnTo>
                      <a:pt x="44" y="87"/>
                    </a:lnTo>
                    <a:lnTo>
                      <a:pt x="55" y="90"/>
                    </a:lnTo>
                    <a:lnTo>
                      <a:pt x="66" y="92"/>
                    </a:lnTo>
                    <a:lnTo>
                      <a:pt x="67" y="110"/>
                    </a:lnTo>
                    <a:lnTo>
                      <a:pt x="106" y="106"/>
                    </a:lnTo>
                    <a:lnTo>
                      <a:pt x="104" y="90"/>
                    </a:lnTo>
                    <a:lnTo>
                      <a:pt x="117" y="87"/>
                    </a:lnTo>
                    <a:lnTo>
                      <a:pt x="128" y="81"/>
                    </a:lnTo>
                    <a:lnTo>
                      <a:pt x="130" y="79"/>
                    </a:lnTo>
                    <a:lnTo>
                      <a:pt x="63" y="79"/>
                    </a:lnTo>
                    <a:lnTo>
                      <a:pt x="45" y="73"/>
                    </a:lnTo>
                    <a:lnTo>
                      <a:pt x="36" y="64"/>
                    </a:lnTo>
                    <a:lnTo>
                      <a:pt x="34" y="54"/>
                    </a:lnTo>
                    <a:lnTo>
                      <a:pt x="34" y="49"/>
                    </a:lnTo>
                    <a:lnTo>
                      <a:pt x="37" y="45"/>
                    </a:lnTo>
                    <a:lnTo>
                      <a:pt x="42" y="45"/>
                    </a:lnTo>
                    <a:lnTo>
                      <a:pt x="48" y="44"/>
                    </a:lnTo>
                    <a:lnTo>
                      <a:pt x="106" y="44"/>
                    </a:lnTo>
                    <a:lnTo>
                      <a:pt x="109" y="37"/>
                    </a:lnTo>
                    <a:lnTo>
                      <a:pt x="60" y="37"/>
                    </a:lnTo>
                    <a:lnTo>
                      <a:pt x="56" y="32"/>
                    </a:lnTo>
                    <a:lnTo>
                      <a:pt x="51" y="28"/>
                    </a:lnTo>
                    <a:lnTo>
                      <a:pt x="45" y="25"/>
                    </a:lnTo>
                    <a:lnTo>
                      <a:pt x="36" y="19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236" y="1284"/>
                <a:ext cx="156" cy="111"/>
              </a:xfrm>
              <a:custGeom>
                <a:avLst/>
                <a:gdLst>
                  <a:gd name="T0" fmla="*/ 106 w 156"/>
                  <a:gd name="T1" fmla="*/ 44 h 111"/>
                  <a:gd name="T2" fmla="*/ 48 w 156"/>
                  <a:gd name="T3" fmla="*/ 44 h 111"/>
                  <a:gd name="T4" fmla="*/ 55 w 156"/>
                  <a:gd name="T5" fmla="*/ 48 h 111"/>
                  <a:gd name="T6" fmla="*/ 62 w 156"/>
                  <a:gd name="T7" fmla="*/ 56 h 111"/>
                  <a:gd name="T8" fmla="*/ 63 w 156"/>
                  <a:gd name="T9" fmla="*/ 79 h 111"/>
                  <a:gd name="T10" fmla="*/ 130 w 156"/>
                  <a:gd name="T11" fmla="*/ 79 h 111"/>
                  <a:gd name="T12" fmla="*/ 133 w 156"/>
                  <a:gd name="T13" fmla="*/ 76 h 111"/>
                  <a:gd name="T14" fmla="*/ 103 w 156"/>
                  <a:gd name="T15" fmla="*/ 76 h 111"/>
                  <a:gd name="T16" fmla="*/ 102 w 156"/>
                  <a:gd name="T17" fmla="*/ 54 h 111"/>
                  <a:gd name="T18" fmla="*/ 106 w 156"/>
                  <a:gd name="T19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11">
                    <a:moveTo>
                      <a:pt x="106" y="44"/>
                    </a:moveTo>
                    <a:lnTo>
                      <a:pt x="48" y="44"/>
                    </a:lnTo>
                    <a:lnTo>
                      <a:pt x="55" y="48"/>
                    </a:lnTo>
                    <a:lnTo>
                      <a:pt x="62" y="56"/>
                    </a:lnTo>
                    <a:lnTo>
                      <a:pt x="63" y="79"/>
                    </a:lnTo>
                    <a:lnTo>
                      <a:pt x="130" y="79"/>
                    </a:lnTo>
                    <a:lnTo>
                      <a:pt x="133" y="76"/>
                    </a:lnTo>
                    <a:lnTo>
                      <a:pt x="103" y="76"/>
                    </a:lnTo>
                    <a:lnTo>
                      <a:pt x="102" y="54"/>
                    </a:lnTo>
                    <a:lnTo>
                      <a:pt x="106" y="44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36" y="1284"/>
                <a:ext cx="156" cy="111"/>
              </a:xfrm>
              <a:custGeom>
                <a:avLst/>
                <a:gdLst>
                  <a:gd name="T0" fmla="*/ 153 w 156"/>
                  <a:gd name="T1" fmla="*/ 26 h 111"/>
                  <a:gd name="T2" fmla="*/ 126 w 156"/>
                  <a:gd name="T3" fmla="*/ 26 h 111"/>
                  <a:gd name="T4" fmla="*/ 127 w 156"/>
                  <a:gd name="T5" fmla="*/ 30 h 111"/>
                  <a:gd name="T6" fmla="*/ 128 w 156"/>
                  <a:gd name="T7" fmla="*/ 37 h 111"/>
                  <a:gd name="T8" fmla="*/ 129 w 156"/>
                  <a:gd name="T9" fmla="*/ 48 h 111"/>
                  <a:gd name="T10" fmla="*/ 127 w 156"/>
                  <a:gd name="T11" fmla="*/ 56 h 111"/>
                  <a:gd name="T12" fmla="*/ 120 w 156"/>
                  <a:gd name="T13" fmla="*/ 64 h 111"/>
                  <a:gd name="T14" fmla="*/ 115 w 156"/>
                  <a:gd name="T15" fmla="*/ 70 h 111"/>
                  <a:gd name="T16" fmla="*/ 110 w 156"/>
                  <a:gd name="T17" fmla="*/ 74 h 111"/>
                  <a:gd name="T18" fmla="*/ 103 w 156"/>
                  <a:gd name="T19" fmla="*/ 76 h 111"/>
                  <a:gd name="T20" fmla="*/ 133 w 156"/>
                  <a:gd name="T21" fmla="*/ 76 h 111"/>
                  <a:gd name="T22" fmla="*/ 139 w 156"/>
                  <a:gd name="T23" fmla="*/ 70 h 111"/>
                  <a:gd name="T24" fmla="*/ 151 w 156"/>
                  <a:gd name="T25" fmla="*/ 60 h 111"/>
                  <a:gd name="T26" fmla="*/ 156 w 156"/>
                  <a:gd name="T27" fmla="*/ 48 h 111"/>
                  <a:gd name="T28" fmla="*/ 154 w 156"/>
                  <a:gd name="T29" fmla="*/ 36 h 111"/>
                  <a:gd name="T30" fmla="*/ 153 w 156"/>
                  <a:gd name="T31" fmla="*/ 2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111">
                    <a:moveTo>
                      <a:pt x="153" y="26"/>
                    </a:moveTo>
                    <a:lnTo>
                      <a:pt x="126" y="26"/>
                    </a:lnTo>
                    <a:lnTo>
                      <a:pt x="127" y="30"/>
                    </a:lnTo>
                    <a:lnTo>
                      <a:pt x="128" y="37"/>
                    </a:lnTo>
                    <a:lnTo>
                      <a:pt x="129" y="48"/>
                    </a:lnTo>
                    <a:lnTo>
                      <a:pt x="127" y="56"/>
                    </a:lnTo>
                    <a:lnTo>
                      <a:pt x="120" y="64"/>
                    </a:lnTo>
                    <a:lnTo>
                      <a:pt x="115" y="70"/>
                    </a:lnTo>
                    <a:lnTo>
                      <a:pt x="110" y="74"/>
                    </a:lnTo>
                    <a:lnTo>
                      <a:pt x="103" y="76"/>
                    </a:lnTo>
                    <a:lnTo>
                      <a:pt x="133" y="76"/>
                    </a:lnTo>
                    <a:lnTo>
                      <a:pt x="139" y="70"/>
                    </a:lnTo>
                    <a:lnTo>
                      <a:pt x="151" y="60"/>
                    </a:lnTo>
                    <a:lnTo>
                      <a:pt x="156" y="48"/>
                    </a:lnTo>
                    <a:lnTo>
                      <a:pt x="154" y="36"/>
                    </a:lnTo>
                    <a:lnTo>
                      <a:pt x="153" y="2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36" y="1284"/>
                <a:ext cx="156" cy="111"/>
              </a:xfrm>
              <a:custGeom>
                <a:avLst/>
                <a:gdLst>
                  <a:gd name="T0" fmla="*/ 96 w 156"/>
                  <a:gd name="T1" fmla="*/ 0 h 111"/>
                  <a:gd name="T2" fmla="*/ 57 w 156"/>
                  <a:gd name="T3" fmla="*/ 3 h 111"/>
                  <a:gd name="T4" fmla="*/ 60 w 156"/>
                  <a:gd name="T5" fmla="*/ 37 h 111"/>
                  <a:gd name="T6" fmla="*/ 109 w 156"/>
                  <a:gd name="T7" fmla="*/ 37 h 111"/>
                  <a:gd name="T8" fmla="*/ 113 w 156"/>
                  <a:gd name="T9" fmla="*/ 31 h 111"/>
                  <a:gd name="T10" fmla="*/ 99 w 156"/>
                  <a:gd name="T11" fmla="*/ 31 h 111"/>
                  <a:gd name="T12" fmla="*/ 96 w 156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11">
                    <a:moveTo>
                      <a:pt x="96" y="0"/>
                    </a:moveTo>
                    <a:lnTo>
                      <a:pt x="57" y="3"/>
                    </a:lnTo>
                    <a:lnTo>
                      <a:pt x="60" y="37"/>
                    </a:lnTo>
                    <a:lnTo>
                      <a:pt x="109" y="37"/>
                    </a:lnTo>
                    <a:lnTo>
                      <a:pt x="113" y="31"/>
                    </a:lnTo>
                    <a:lnTo>
                      <a:pt x="99" y="31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36" y="1284"/>
                <a:ext cx="156" cy="111"/>
              </a:xfrm>
              <a:custGeom>
                <a:avLst/>
                <a:gdLst>
                  <a:gd name="T0" fmla="*/ 134 w 156"/>
                  <a:gd name="T1" fmla="*/ 7 h 111"/>
                  <a:gd name="T2" fmla="*/ 129 w 156"/>
                  <a:gd name="T3" fmla="*/ 7 h 111"/>
                  <a:gd name="T4" fmla="*/ 118 w 156"/>
                  <a:gd name="T5" fmla="*/ 8 h 111"/>
                  <a:gd name="T6" fmla="*/ 108 w 156"/>
                  <a:gd name="T7" fmla="*/ 15 h 111"/>
                  <a:gd name="T8" fmla="*/ 99 w 156"/>
                  <a:gd name="T9" fmla="*/ 31 h 111"/>
                  <a:gd name="T10" fmla="*/ 113 w 156"/>
                  <a:gd name="T11" fmla="*/ 31 h 111"/>
                  <a:gd name="T12" fmla="*/ 116 w 156"/>
                  <a:gd name="T13" fmla="*/ 27 h 111"/>
                  <a:gd name="T14" fmla="*/ 122 w 156"/>
                  <a:gd name="T15" fmla="*/ 27 h 111"/>
                  <a:gd name="T16" fmla="*/ 126 w 156"/>
                  <a:gd name="T17" fmla="*/ 26 h 111"/>
                  <a:gd name="T18" fmla="*/ 153 w 156"/>
                  <a:gd name="T19" fmla="*/ 26 h 111"/>
                  <a:gd name="T20" fmla="*/ 153 w 156"/>
                  <a:gd name="T21" fmla="*/ 25 h 111"/>
                  <a:gd name="T22" fmla="*/ 150 w 156"/>
                  <a:gd name="T23" fmla="*/ 16 h 111"/>
                  <a:gd name="T24" fmla="*/ 144 w 156"/>
                  <a:gd name="T25" fmla="*/ 12 h 111"/>
                  <a:gd name="T26" fmla="*/ 139 w 156"/>
                  <a:gd name="T27" fmla="*/ 8 h 111"/>
                  <a:gd name="T28" fmla="*/ 134 w 156"/>
                  <a:gd name="T2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111">
                    <a:moveTo>
                      <a:pt x="134" y="7"/>
                    </a:moveTo>
                    <a:lnTo>
                      <a:pt x="129" y="7"/>
                    </a:lnTo>
                    <a:lnTo>
                      <a:pt x="118" y="8"/>
                    </a:lnTo>
                    <a:lnTo>
                      <a:pt x="108" y="15"/>
                    </a:lnTo>
                    <a:lnTo>
                      <a:pt x="99" y="31"/>
                    </a:lnTo>
                    <a:lnTo>
                      <a:pt x="113" y="31"/>
                    </a:lnTo>
                    <a:lnTo>
                      <a:pt x="116" y="27"/>
                    </a:lnTo>
                    <a:lnTo>
                      <a:pt x="122" y="27"/>
                    </a:lnTo>
                    <a:lnTo>
                      <a:pt x="126" y="26"/>
                    </a:lnTo>
                    <a:lnTo>
                      <a:pt x="153" y="26"/>
                    </a:lnTo>
                    <a:lnTo>
                      <a:pt x="153" y="25"/>
                    </a:lnTo>
                    <a:lnTo>
                      <a:pt x="150" y="16"/>
                    </a:lnTo>
                    <a:lnTo>
                      <a:pt x="144" y="12"/>
                    </a:lnTo>
                    <a:lnTo>
                      <a:pt x="139" y="8"/>
                    </a:lnTo>
                    <a:lnTo>
                      <a:pt x="134" y="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29" y="1236"/>
              <a:ext cx="166" cy="54"/>
              <a:chOff x="229" y="1236"/>
              <a:chExt cx="166" cy="54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29" y="1236"/>
                <a:ext cx="166" cy="54"/>
              </a:xfrm>
              <a:custGeom>
                <a:avLst/>
                <a:gdLst>
                  <a:gd name="T0" fmla="*/ 96 w 166"/>
                  <a:gd name="T1" fmla="*/ 19 h 54"/>
                  <a:gd name="T2" fmla="*/ 63 w 166"/>
                  <a:gd name="T3" fmla="*/ 19 h 54"/>
                  <a:gd name="T4" fmla="*/ 66 w 166"/>
                  <a:gd name="T5" fmla="*/ 27 h 54"/>
                  <a:gd name="T6" fmla="*/ 66 w 166"/>
                  <a:gd name="T7" fmla="*/ 52 h 54"/>
                  <a:gd name="T8" fmla="*/ 105 w 166"/>
                  <a:gd name="T9" fmla="*/ 53 h 54"/>
                  <a:gd name="T10" fmla="*/ 105 w 166"/>
                  <a:gd name="T11" fmla="*/ 44 h 54"/>
                  <a:gd name="T12" fmla="*/ 104 w 166"/>
                  <a:gd name="T13" fmla="*/ 34 h 54"/>
                  <a:gd name="T14" fmla="*/ 100 w 166"/>
                  <a:gd name="T15" fmla="*/ 24 h 54"/>
                  <a:gd name="T16" fmla="*/ 96 w 166"/>
                  <a:gd name="T17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54">
                    <a:moveTo>
                      <a:pt x="96" y="19"/>
                    </a:moveTo>
                    <a:lnTo>
                      <a:pt x="63" y="19"/>
                    </a:lnTo>
                    <a:lnTo>
                      <a:pt x="66" y="27"/>
                    </a:lnTo>
                    <a:lnTo>
                      <a:pt x="66" y="52"/>
                    </a:lnTo>
                    <a:lnTo>
                      <a:pt x="105" y="53"/>
                    </a:lnTo>
                    <a:lnTo>
                      <a:pt x="105" y="44"/>
                    </a:lnTo>
                    <a:lnTo>
                      <a:pt x="104" y="34"/>
                    </a:lnTo>
                    <a:lnTo>
                      <a:pt x="100" y="24"/>
                    </a:lnTo>
                    <a:lnTo>
                      <a:pt x="96" y="1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229" y="1236"/>
                <a:ext cx="166" cy="54"/>
              </a:xfrm>
              <a:custGeom>
                <a:avLst/>
                <a:gdLst>
                  <a:gd name="T0" fmla="*/ 49 w 166"/>
                  <a:gd name="T1" fmla="*/ 0 h 54"/>
                  <a:gd name="T2" fmla="*/ 42 w 166"/>
                  <a:gd name="T3" fmla="*/ 0 h 54"/>
                  <a:gd name="T4" fmla="*/ 34 w 166"/>
                  <a:gd name="T5" fmla="*/ 1 h 54"/>
                  <a:gd name="T6" fmla="*/ 26 w 166"/>
                  <a:gd name="T7" fmla="*/ 3 h 54"/>
                  <a:gd name="T8" fmla="*/ 15 w 166"/>
                  <a:gd name="T9" fmla="*/ 7 h 54"/>
                  <a:gd name="T10" fmla="*/ 7 w 166"/>
                  <a:gd name="T11" fmla="*/ 11 h 54"/>
                  <a:gd name="T12" fmla="*/ 1 w 166"/>
                  <a:gd name="T13" fmla="*/ 19 h 54"/>
                  <a:gd name="T14" fmla="*/ 0 w 166"/>
                  <a:gd name="T15" fmla="*/ 21 h 54"/>
                  <a:gd name="T16" fmla="*/ 0 w 166"/>
                  <a:gd name="T17" fmla="*/ 22 h 54"/>
                  <a:gd name="T18" fmla="*/ 2 w 166"/>
                  <a:gd name="T19" fmla="*/ 22 h 54"/>
                  <a:gd name="T20" fmla="*/ 30 w 166"/>
                  <a:gd name="T21" fmla="*/ 41 h 54"/>
                  <a:gd name="T22" fmla="*/ 44 w 166"/>
                  <a:gd name="T23" fmla="*/ 26 h 54"/>
                  <a:gd name="T24" fmla="*/ 54 w 166"/>
                  <a:gd name="T25" fmla="*/ 19 h 54"/>
                  <a:gd name="T26" fmla="*/ 96 w 166"/>
                  <a:gd name="T27" fmla="*/ 19 h 54"/>
                  <a:gd name="T28" fmla="*/ 93 w 166"/>
                  <a:gd name="T29" fmla="*/ 16 h 54"/>
                  <a:gd name="T30" fmla="*/ 85 w 166"/>
                  <a:gd name="T31" fmla="*/ 9 h 54"/>
                  <a:gd name="T32" fmla="*/ 74 w 166"/>
                  <a:gd name="T33" fmla="*/ 3 h 54"/>
                  <a:gd name="T34" fmla="*/ 62 w 166"/>
                  <a:gd name="T35" fmla="*/ 1 h 54"/>
                  <a:gd name="T36" fmla="*/ 49 w 166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" h="54">
                    <a:moveTo>
                      <a:pt x="49" y="0"/>
                    </a:moveTo>
                    <a:lnTo>
                      <a:pt x="42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5" y="7"/>
                    </a:lnTo>
                    <a:lnTo>
                      <a:pt x="7" y="11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30" y="41"/>
                    </a:lnTo>
                    <a:lnTo>
                      <a:pt x="44" y="26"/>
                    </a:lnTo>
                    <a:lnTo>
                      <a:pt x="54" y="19"/>
                    </a:lnTo>
                    <a:lnTo>
                      <a:pt x="96" y="19"/>
                    </a:lnTo>
                    <a:lnTo>
                      <a:pt x="93" y="16"/>
                    </a:lnTo>
                    <a:lnTo>
                      <a:pt x="85" y="9"/>
                    </a:lnTo>
                    <a:lnTo>
                      <a:pt x="74" y="3"/>
                    </a:lnTo>
                    <a:lnTo>
                      <a:pt x="62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229" y="1236"/>
                <a:ext cx="166" cy="54"/>
              </a:xfrm>
              <a:custGeom>
                <a:avLst/>
                <a:gdLst>
                  <a:gd name="T0" fmla="*/ 146 w 166"/>
                  <a:gd name="T1" fmla="*/ 7 h 54"/>
                  <a:gd name="T2" fmla="*/ 145 w 166"/>
                  <a:gd name="T3" fmla="*/ 7 h 54"/>
                  <a:gd name="T4" fmla="*/ 145 w 166"/>
                  <a:gd name="T5" fmla="*/ 8 h 54"/>
                  <a:gd name="T6" fmla="*/ 127 w 166"/>
                  <a:gd name="T7" fmla="*/ 26 h 54"/>
                  <a:gd name="T8" fmla="*/ 127 w 166"/>
                  <a:gd name="T9" fmla="*/ 27 h 54"/>
                  <a:gd name="T10" fmla="*/ 145 w 166"/>
                  <a:gd name="T11" fmla="*/ 45 h 54"/>
                  <a:gd name="T12" fmla="*/ 146 w 166"/>
                  <a:gd name="T13" fmla="*/ 45 h 54"/>
                  <a:gd name="T14" fmla="*/ 147 w 166"/>
                  <a:gd name="T15" fmla="*/ 44 h 54"/>
                  <a:gd name="T16" fmla="*/ 164 w 166"/>
                  <a:gd name="T17" fmla="*/ 28 h 54"/>
                  <a:gd name="T18" fmla="*/ 165 w 166"/>
                  <a:gd name="T19" fmla="*/ 27 h 54"/>
                  <a:gd name="T20" fmla="*/ 165 w 166"/>
                  <a:gd name="T21" fmla="*/ 26 h 54"/>
                  <a:gd name="T22" fmla="*/ 146 w 166"/>
                  <a:gd name="T23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54">
                    <a:moveTo>
                      <a:pt x="146" y="7"/>
                    </a:moveTo>
                    <a:lnTo>
                      <a:pt x="145" y="7"/>
                    </a:lnTo>
                    <a:lnTo>
                      <a:pt x="145" y="8"/>
                    </a:lnTo>
                    <a:lnTo>
                      <a:pt x="127" y="26"/>
                    </a:lnTo>
                    <a:lnTo>
                      <a:pt x="127" y="27"/>
                    </a:lnTo>
                    <a:lnTo>
                      <a:pt x="145" y="45"/>
                    </a:lnTo>
                    <a:lnTo>
                      <a:pt x="146" y="45"/>
                    </a:lnTo>
                    <a:lnTo>
                      <a:pt x="147" y="44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5" y="26"/>
                    </a:lnTo>
                    <a:lnTo>
                      <a:pt x="146" y="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98" y="1605"/>
              <a:ext cx="133" cy="104"/>
            </a:xfrm>
            <a:custGeom>
              <a:avLst/>
              <a:gdLst>
                <a:gd name="T0" fmla="*/ 42 w 133"/>
                <a:gd name="T1" fmla="*/ 10 h 104"/>
                <a:gd name="T2" fmla="*/ 55 w 133"/>
                <a:gd name="T3" fmla="*/ 5 h 104"/>
                <a:gd name="T4" fmla="*/ 67 w 133"/>
                <a:gd name="T5" fmla="*/ 1 h 104"/>
                <a:gd name="T6" fmla="*/ 76 w 133"/>
                <a:gd name="T7" fmla="*/ 0 h 104"/>
                <a:gd name="T8" fmla="*/ 84 w 133"/>
                <a:gd name="T9" fmla="*/ 0 h 104"/>
                <a:gd name="T10" fmla="*/ 95 w 133"/>
                <a:gd name="T11" fmla="*/ 3 h 104"/>
                <a:gd name="T12" fmla="*/ 103 w 133"/>
                <a:gd name="T13" fmla="*/ 9 h 104"/>
                <a:gd name="T14" fmla="*/ 111 w 133"/>
                <a:gd name="T15" fmla="*/ 17 h 104"/>
                <a:gd name="T16" fmla="*/ 117 w 133"/>
                <a:gd name="T17" fmla="*/ 28 h 104"/>
                <a:gd name="T18" fmla="*/ 128 w 133"/>
                <a:gd name="T19" fmla="*/ 52 h 104"/>
                <a:gd name="T20" fmla="*/ 132 w 133"/>
                <a:gd name="T21" fmla="*/ 61 h 104"/>
                <a:gd name="T22" fmla="*/ 132 w 133"/>
                <a:gd name="T23" fmla="*/ 69 h 104"/>
                <a:gd name="T24" fmla="*/ 129 w 133"/>
                <a:gd name="T25" fmla="*/ 78 h 104"/>
                <a:gd name="T26" fmla="*/ 126 w 133"/>
                <a:gd name="T27" fmla="*/ 85 h 104"/>
                <a:gd name="T28" fmla="*/ 120 w 133"/>
                <a:gd name="T29" fmla="*/ 91 h 104"/>
                <a:gd name="T30" fmla="*/ 111 w 133"/>
                <a:gd name="T31" fmla="*/ 94 h 104"/>
                <a:gd name="T32" fmla="*/ 104 w 133"/>
                <a:gd name="T33" fmla="*/ 98 h 104"/>
                <a:gd name="T34" fmla="*/ 98 w 133"/>
                <a:gd name="T35" fmla="*/ 100 h 104"/>
                <a:gd name="T36" fmla="*/ 90 w 133"/>
                <a:gd name="T37" fmla="*/ 102 h 104"/>
                <a:gd name="T38" fmla="*/ 84 w 133"/>
                <a:gd name="T39" fmla="*/ 103 h 104"/>
                <a:gd name="T40" fmla="*/ 82 w 133"/>
                <a:gd name="T41" fmla="*/ 102 h 104"/>
                <a:gd name="T42" fmla="*/ 81 w 133"/>
                <a:gd name="T43" fmla="*/ 99 h 104"/>
                <a:gd name="T44" fmla="*/ 78 w 133"/>
                <a:gd name="T45" fmla="*/ 96 h 104"/>
                <a:gd name="T46" fmla="*/ 81 w 133"/>
                <a:gd name="T47" fmla="*/ 92 h 104"/>
                <a:gd name="T48" fmla="*/ 88 w 133"/>
                <a:gd name="T49" fmla="*/ 88 h 104"/>
                <a:gd name="T50" fmla="*/ 94 w 133"/>
                <a:gd name="T51" fmla="*/ 84 h 104"/>
                <a:gd name="T52" fmla="*/ 93 w 133"/>
                <a:gd name="T53" fmla="*/ 72 h 104"/>
                <a:gd name="T54" fmla="*/ 86 w 133"/>
                <a:gd name="T55" fmla="*/ 54 h 104"/>
                <a:gd name="T56" fmla="*/ 76 w 133"/>
                <a:gd name="T57" fmla="*/ 36 h 104"/>
                <a:gd name="T58" fmla="*/ 68 w 133"/>
                <a:gd name="T59" fmla="*/ 24 h 104"/>
                <a:gd name="T60" fmla="*/ 62 w 133"/>
                <a:gd name="T61" fmla="*/ 17 h 104"/>
                <a:gd name="T62" fmla="*/ 57 w 133"/>
                <a:gd name="T63" fmla="*/ 16 h 104"/>
                <a:gd name="T64" fmla="*/ 53 w 133"/>
                <a:gd name="T65" fmla="*/ 19 h 104"/>
                <a:gd name="T66" fmla="*/ 48 w 133"/>
                <a:gd name="T67" fmla="*/ 28 h 104"/>
                <a:gd name="T68" fmla="*/ 45 w 133"/>
                <a:gd name="T69" fmla="*/ 48 h 104"/>
                <a:gd name="T70" fmla="*/ 40 w 133"/>
                <a:gd name="T71" fmla="*/ 66 h 104"/>
                <a:gd name="T72" fmla="*/ 39 w 133"/>
                <a:gd name="T73" fmla="*/ 78 h 104"/>
                <a:gd name="T74" fmla="*/ 41 w 133"/>
                <a:gd name="T75" fmla="*/ 82 h 104"/>
                <a:gd name="T76" fmla="*/ 42 w 133"/>
                <a:gd name="T77" fmla="*/ 84 h 104"/>
                <a:gd name="T78" fmla="*/ 42 w 133"/>
                <a:gd name="T79" fmla="*/ 85 h 104"/>
                <a:gd name="T80" fmla="*/ 44 w 133"/>
                <a:gd name="T81" fmla="*/ 85 h 104"/>
                <a:gd name="T82" fmla="*/ 46 w 133"/>
                <a:gd name="T83" fmla="*/ 86 h 104"/>
                <a:gd name="T84" fmla="*/ 46 w 133"/>
                <a:gd name="T85" fmla="*/ 87 h 104"/>
                <a:gd name="T86" fmla="*/ 46 w 133"/>
                <a:gd name="T87" fmla="*/ 87 h 104"/>
                <a:gd name="T88" fmla="*/ 47 w 133"/>
                <a:gd name="T89" fmla="*/ 91 h 104"/>
                <a:gd name="T90" fmla="*/ 47 w 133"/>
                <a:gd name="T91" fmla="*/ 93 h 104"/>
                <a:gd name="T92" fmla="*/ 44 w 133"/>
                <a:gd name="T93" fmla="*/ 94 h 104"/>
                <a:gd name="T94" fmla="*/ 42 w 133"/>
                <a:gd name="T95" fmla="*/ 94 h 104"/>
                <a:gd name="T96" fmla="*/ 41 w 133"/>
                <a:gd name="T97" fmla="*/ 94 h 104"/>
                <a:gd name="T98" fmla="*/ 40 w 133"/>
                <a:gd name="T99" fmla="*/ 94 h 104"/>
                <a:gd name="T100" fmla="*/ 6 w 133"/>
                <a:gd name="T101" fmla="*/ 97 h 104"/>
                <a:gd name="T102" fmla="*/ 4 w 133"/>
                <a:gd name="T103" fmla="*/ 97 h 104"/>
                <a:gd name="T104" fmla="*/ 2 w 133"/>
                <a:gd name="T105" fmla="*/ 96 h 104"/>
                <a:gd name="T106" fmla="*/ 0 w 133"/>
                <a:gd name="T107" fmla="*/ 93 h 104"/>
                <a:gd name="T108" fmla="*/ 0 w 133"/>
                <a:gd name="T109" fmla="*/ 87 h 104"/>
                <a:gd name="T110" fmla="*/ 1 w 133"/>
                <a:gd name="T111" fmla="*/ 78 h 104"/>
                <a:gd name="T112" fmla="*/ 4 w 133"/>
                <a:gd name="T113" fmla="*/ 66 h 104"/>
                <a:gd name="T114" fmla="*/ 9 w 133"/>
                <a:gd name="T115" fmla="*/ 52 h 104"/>
                <a:gd name="T116" fmla="*/ 16 w 133"/>
                <a:gd name="T117" fmla="*/ 37 h 104"/>
                <a:gd name="T118" fmla="*/ 24 w 133"/>
                <a:gd name="T119" fmla="*/ 25 h 104"/>
                <a:gd name="T120" fmla="*/ 33 w 133"/>
                <a:gd name="T121" fmla="*/ 16 h 104"/>
                <a:gd name="T122" fmla="*/ 42 w 133"/>
                <a:gd name="T123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" h="104">
                  <a:moveTo>
                    <a:pt x="42" y="10"/>
                  </a:moveTo>
                  <a:lnTo>
                    <a:pt x="55" y="5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03" y="9"/>
                  </a:lnTo>
                  <a:lnTo>
                    <a:pt x="111" y="17"/>
                  </a:lnTo>
                  <a:lnTo>
                    <a:pt x="117" y="28"/>
                  </a:lnTo>
                  <a:lnTo>
                    <a:pt x="128" y="52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29" y="78"/>
                  </a:lnTo>
                  <a:lnTo>
                    <a:pt x="126" y="85"/>
                  </a:lnTo>
                  <a:lnTo>
                    <a:pt x="120" y="91"/>
                  </a:lnTo>
                  <a:lnTo>
                    <a:pt x="111" y="94"/>
                  </a:lnTo>
                  <a:lnTo>
                    <a:pt x="104" y="98"/>
                  </a:lnTo>
                  <a:lnTo>
                    <a:pt x="98" y="100"/>
                  </a:lnTo>
                  <a:lnTo>
                    <a:pt x="90" y="102"/>
                  </a:lnTo>
                  <a:lnTo>
                    <a:pt x="84" y="103"/>
                  </a:lnTo>
                  <a:lnTo>
                    <a:pt x="82" y="102"/>
                  </a:lnTo>
                  <a:lnTo>
                    <a:pt x="81" y="99"/>
                  </a:lnTo>
                  <a:lnTo>
                    <a:pt x="78" y="96"/>
                  </a:lnTo>
                  <a:lnTo>
                    <a:pt x="81" y="92"/>
                  </a:lnTo>
                  <a:lnTo>
                    <a:pt x="88" y="88"/>
                  </a:lnTo>
                  <a:lnTo>
                    <a:pt x="94" y="84"/>
                  </a:lnTo>
                  <a:lnTo>
                    <a:pt x="93" y="72"/>
                  </a:lnTo>
                  <a:lnTo>
                    <a:pt x="86" y="54"/>
                  </a:lnTo>
                  <a:lnTo>
                    <a:pt x="76" y="36"/>
                  </a:lnTo>
                  <a:lnTo>
                    <a:pt x="68" y="24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9"/>
                  </a:lnTo>
                  <a:lnTo>
                    <a:pt x="48" y="28"/>
                  </a:lnTo>
                  <a:lnTo>
                    <a:pt x="45" y="48"/>
                  </a:lnTo>
                  <a:lnTo>
                    <a:pt x="40" y="66"/>
                  </a:lnTo>
                  <a:lnTo>
                    <a:pt x="39" y="78"/>
                  </a:lnTo>
                  <a:lnTo>
                    <a:pt x="41" y="82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4" y="85"/>
                  </a:lnTo>
                  <a:lnTo>
                    <a:pt x="46" y="86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7" y="91"/>
                  </a:lnTo>
                  <a:lnTo>
                    <a:pt x="47" y="93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0" y="94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6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78"/>
                  </a:lnTo>
                  <a:lnTo>
                    <a:pt x="4" y="66"/>
                  </a:lnTo>
                  <a:lnTo>
                    <a:pt x="9" y="52"/>
                  </a:lnTo>
                  <a:lnTo>
                    <a:pt x="16" y="37"/>
                  </a:lnTo>
                  <a:lnTo>
                    <a:pt x="24" y="25"/>
                  </a:lnTo>
                  <a:lnTo>
                    <a:pt x="33" y="16"/>
                  </a:lnTo>
                  <a:lnTo>
                    <a:pt x="42" y="1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78" y="1457"/>
              <a:ext cx="183" cy="111"/>
            </a:xfrm>
            <a:custGeom>
              <a:avLst/>
              <a:gdLst>
                <a:gd name="T0" fmla="*/ 76 w 183"/>
                <a:gd name="T1" fmla="*/ 0 h 111"/>
                <a:gd name="T2" fmla="*/ 84 w 183"/>
                <a:gd name="T3" fmla="*/ 25 h 111"/>
                <a:gd name="T4" fmla="*/ 105 w 183"/>
                <a:gd name="T5" fmla="*/ 23 h 111"/>
                <a:gd name="T6" fmla="*/ 126 w 183"/>
                <a:gd name="T7" fmla="*/ 24 h 111"/>
                <a:gd name="T8" fmla="*/ 144 w 183"/>
                <a:gd name="T9" fmla="*/ 28 h 111"/>
                <a:gd name="T10" fmla="*/ 162 w 183"/>
                <a:gd name="T11" fmla="*/ 34 h 111"/>
                <a:gd name="T12" fmla="*/ 169 w 183"/>
                <a:gd name="T13" fmla="*/ 38 h 111"/>
                <a:gd name="T14" fmla="*/ 172 w 183"/>
                <a:gd name="T15" fmla="*/ 41 h 111"/>
                <a:gd name="T16" fmla="*/ 174 w 183"/>
                <a:gd name="T17" fmla="*/ 43 h 111"/>
                <a:gd name="T18" fmla="*/ 175 w 183"/>
                <a:gd name="T19" fmla="*/ 52 h 111"/>
                <a:gd name="T20" fmla="*/ 178 w 183"/>
                <a:gd name="T21" fmla="*/ 63 h 111"/>
                <a:gd name="T22" fmla="*/ 180 w 183"/>
                <a:gd name="T23" fmla="*/ 76 h 111"/>
                <a:gd name="T24" fmla="*/ 182 w 183"/>
                <a:gd name="T25" fmla="*/ 91 h 111"/>
                <a:gd name="T26" fmla="*/ 182 w 183"/>
                <a:gd name="T27" fmla="*/ 97 h 111"/>
                <a:gd name="T28" fmla="*/ 181 w 183"/>
                <a:gd name="T29" fmla="*/ 100 h 111"/>
                <a:gd name="T30" fmla="*/ 177 w 183"/>
                <a:gd name="T31" fmla="*/ 101 h 111"/>
                <a:gd name="T32" fmla="*/ 175 w 183"/>
                <a:gd name="T33" fmla="*/ 103 h 111"/>
                <a:gd name="T34" fmla="*/ 172 w 183"/>
                <a:gd name="T35" fmla="*/ 100 h 111"/>
                <a:gd name="T36" fmla="*/ 169 w 183"/>
                <a:gd name="T37" fmla="*/ 97 h 111"/>
                <a:gd name="T38" fmla="*/ 164 w 183"/>
                <a:gd name="T39" fmla="*/ 88 h 111"/>
                <a:gd name="T40" fmla="*/ 160 w 183"/>
                <a:gd name="T41" fmla="*/ 83 h 111"/>
                <a:gd name="T42" fmla="*/ 158 w 183"/>
                <a:gd name="T43" fmla="*/ 81 h 111"/>
                <a:gd name="T44" fmla="*/ 138 w 183"/>
                <a:gd name="T45" fmla="*/ 62 h 111"/>
                <a:gd name="T46" fmla="*/ 120 w 183"/>
                <a:gd name="T47" fmla="*/ 49 h 111"/>
                <a:gd name="T48" fmla="*/ 103 w 183"/>
                <a:gd name="T49" fmla="*/ 41 h 111"/>
                <a:gd name="T50" fmla="*/ 88 w 183"/>
                <a:gd name="T51" fmla="*/ 38 h 111"/>
                <a:gd name="T52" fmla="*/ 93 w 183"/>
                <a:gd name="T53" fmla="*/ 56 h 111"/>
                <a:gd name="T54" fmla="*/ 97 w 183"/>
                <a:gd name="T55" fmla="*/ 68 h 111"/>
                <a:gd name="T56" fmla="*/ 97 w 183"/>
                <a:gd name="T57" fmla="*/ 75 h 111"/>
                <a:gd name="T58" fmla="*/ 99 w 183"/>
                <a:gd name="T59" fmla="*/ 93 h 111"/>
                <a:gd name="T60" fmla="*/ 94 w 183"/>
                <a:gd name="T61" fmla="*/ 103 h 111"/>
                <a:gd name="T62" fmla="*/ 82 w 183"/>
                <a:gd name="T63" fmla="*/ 106 h 111"/>
                <a:gd name="T64" fmla="*/ 74 w 183"/>
                <a:gd name="T65" fmla="*/ 109 h 111"/>
                <a:gd name="T66" fmla="*/ 61 w 183"/>
                <a:gd name="T67" fmla="*/ 110 h 111"/>
                <a:gd name="T68" fmla="*/ 44 w 183"/>
                <a:gd name="T69" fmla="*/ 109 h 111"/>
                <a:gd name="T70" fmla="*/ 28 w 183"/>
                <a:gd name="T71" fmla="*/ 107 h 111"/>
                <a:gd name="T72" fmla="*/ 16 w 183"/>
                <a:gd name="T73" fmla="*/ 103 h 111"/>
                <a:gd name="T74" fmla="*/ 8 w 183"/>
                <a:gd name="T75" fmla="*/ 97 h 111"/>
                <a:gd name="T76" fmla="*/ 3 w 183"/>
                <a:gd name="T77" fmla="*/ 89 h 111"/>
                <a:gd name="T78" fmla="*/ 0 w 183"/>
                <a:gd name="T79" fmla="*/ 79 h 111"/>
                <a:gd name="T80" fmla="*/ 3 w 183"/>
                <a:gd name="T81" fmla="*/ 67 h 111"/>
                <a:gd name="T82" fmla="*/ 14 w 183"/>
                <a:gd name="T83" fmla="*/ 56 h 111"/>
                <a:gd name="T84" fmla="*/ 22 w 183"/>
                <a:gd name="T85" fmla="*/ 47 h 111"/>
                <a:gd name="T86" fmla="*/ 33 w 183"/>
                <a:gd name="T87" fmla="*/ 40 h 111"/>
                <a:gd name="T88" fmla="*/ 45 w 183"/>
                <a:gd name="T89" fmla="*/ 35 h 111"/>
                <a:gd name="T90" fmla="*/ 38 w 183"/>
                <a:gd name="T91" fmla="*/ 10 h 111"/>
                <a:gd name="T92" fmla="*/ 76 w 183"/>
                <a:gd name="T9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" h="111">
                  <a:moveTo>
                    <a:pt x="76" y="0"/>
                  </a:moveTo>
                  <a:lnTo>
                    <a:pt x="84" y="25"/>
                  </a:lnTo>
                  <a:lnTo>
                    <a:pt x="105" y="23"/>
                  </a:lnTo>
                  <a:lnTo>
                    <a:pt x="126" y="24"/>
                  </a:lnTo>
                  <a:lnTo>
                    <a:pt x="144" y="28"/>
                  </a:lnTo>
                  <a:lnTo>
                    <a:pt x="162" y="34"/>
                  </a:lnTo>
                  <a:lnTo>
                    <a:pt x="169" y="38"/>
                  </a:lnTo>
                  <a:lnTo>
                    <a:pt x="172" y="41"/>
                  </a:lnTo>
                  <a:lnTo>
                    <a:pt x="174" y="43"/>
                  </a:lnTo>
                  <a:lnTo>
                    <a:pt x="175" y="52"/>
                  </a:lnTo>
                  <a:lnTo>
                    <a:pt x="178" y="63"/>
                  </a:lnTo>
                  <a:lnTo>
                    <a:pt x="180" y="76"/>
                  </a:lnTo>
                  <a:lnTo>
                    <a:pt x="182" y="91"/>
                  </a:lnTo>
                  <a:lnTo>
                    <a:pt x="182" y="97"/>
                  </a:lnTo>
                  <a:lnTo>
                    <a:pt x="181" y="100"/>
                  </a:lnTo>
                  <a:lnTo>
                    <a:pt x="177" y="101"/>
                  </a:lnTo>
                  <a:lnTo>
                    <a:pt x="175" y="103"/>
                  </a:lnTo>
                  <a:lnTo>
                    <a:pt x="172" y="100"/>
                  </a:lnTo>
                  <a:lnTo>
                    <a:pt x="169" y="97"/>
                  </a:lnTo>
                  <a:lnTo>
                    <a:pt x="164" y="88"/>
                  </a:lnTo>
                  <a:lnTo>
                    <a:pt x="160" y="83"/>
                  </a:lnTo>
                  <a:lnTo>
                    <a:pt x="158" y="81"/>
                  </a:lnTo>
                  <a:lnTo>
                    <a:pt x="138" y="62"/>
                  </a:lnTo>
                  <a:lnTo>
                    <a:pt x="120" y="49"/>
                  </a:lnTo>
                  <a:lnTo>
                    <a:pt x="103" y="41"/>
                  </a:lnTo>
                  <a:lnTo>
                    <a:pt x="88" y="38"/>
                  </a:lnTo>
                  <a:lnTo>
                    <a:pt x="93" y="56"/>
                  </a:lnTo>
                  <a:lnTo>
                    <a:pt x="97" y="68"/>
                  </a:lnTo>
                  <a:lnTo>
                    <a:pt x="97" y="75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82" y="106"/>
                  </a:lnTo>
                  <a:lnTo>
                    <a:pt x="74" y="109"/>
                  </a:lnTo>
                  <a:lnTo>
                    <a:pt x="61" y="110"/>
                  </a:lnTo>
                  <a:lnTo>
                    <a:pt x="44" y="109"/>
                  </a:lnTo>
                  <a:lnTo>
                    <a:pt x="28" y="107"/>
                  </a:lnTo>
                  <a:lnTo>
                    <a:pt x="16" y="103"/>
                  </a:lnTo>
                  <a:lnTo>
                    <a:pt x="8" y="97"/>
                  </a:lnTo>
                  <a:lnTo>
                    <a:pt x="3" y="89"/>
                  </a:lnTo>
                  <a:lnTo>
                    <a:pt x="0" y="79"/>
                  </a:lnTo>
                  <a:lnTo>
                    <a:pt x="3" y="67"/>
                  </a:lnTo>
                  <a:lnTo>
                    <a:pt x="14" y="56"/>
                  </a:lnTo>
                  <a:lnTo>
                    <a:pt x="22" y="47"/>
                  </a:lnTo>
                  <a:lnTo>
                    <a:pt x="33" y="40"/>
                  </a:lnTo>
                  <a:lnTo>
                    <a:pt x="45" y="35"/>
                  </a:lnTo>
                  <a:lnTo>
                    <a:pt x="38" y="10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17" y="1513"/>
              <a:ext cx="23" cy="41"/>
            </a:xfrm>
            <a:custGeom>
              <a:avLst/>
              <a:gdLst>
                <a:gd name="T0" fmla="*/ 14 w 23"/>
                <a:gd name="T1" fmla="*/ 0 h 41"/>
                <a:gd name="T2" fmla="*/ 8 w 23"/>
                <a:gd name="T3" fmla="*/ 4 h 41"/>
                <a:gd name="T4" fmla="*/ 3 w 23"/>
                <a:gd name="T5" fmla="*/ 9 h 41"/>
                <a:gd name="T6" fmla="*/ 2 w 23"/>
                <a:gd name="T7" fmla="*/ 16 h 41"/>
                <a:gd name="T8" fmla="*/ 1 w 23"/>
                <a:gd name="T9" fmla="*/ 21 h 41"/>
                <a:gd name="T10" fmla="*/ 0 w 23"/>
                <a:gd name="T11" fmla="*/ 25 h 41"/>
                <a:gd name="T12" fmla="*/ 1 w 23"/>
                <a:gd name="T13" fmla="*/ 28 h 41"/>
                <a:gd name="T14" fmla="*/ 3 w 23"/>
                <a:gd name="T15" fmla="*/ 37 h 41"/>
                <a:gd name="T16" fmla="*/ 9 w 23"/>
                <a:gd name="T17" fmla="*/ 40 h 41"/>
                <a:gd name="T18" fmla="*/ 16 w 23"/>
                <a:gd name="T19" fmla="*/ 38 h 41"/>
                <a:gd name="T20" fmla="*/ 22 w 23"/>
                <a:gd name="T21" fmla="*/ 35 h 41"/>
                <a:gd name="T22" fmla="*/ 22 w 23"/>
                <a:gd name="T23" fmla="*/ 27 h 41"/>
                <a:gd name="T24" fmla="*/ 17 w 23"/>
                <a:gd name="T25" fmla="*/ 9 h 41"/>
                <a:gd name="T26" fmla="*/ 16 w 23"/>
                <a:gd name="T27" fmla="*/ 5 h 41"/>
                <a:gd name="T28" fmla="*/ 15 w 23"/>
                <a:gd name="T29" fmla="*/ 3 h 41"/>
                <a:gd name="T30" fmla="*/ 14 w 23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1">
                  <a:moveTo>
                    <a:pt x="14" y="0"/>
                  </a:moveTo>
                  <a:lnTo>
                    <a:pt x="8" y="4"/>
                  </a:lnTo>
                  <a:lnTo>
                    <a:pt x="3" y="9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3" y="37"/>
                  </a:lnTo>
                  <a:lnTo>
                    <a:pt x="9" y="40"/>
                  </a:lnTo>
                  <a:lnTo>
                    <a:pt x="16" y="38"/>
                  </a:lnTo>
                  <a:lnTo>
                    <a:pt x="22" y="35"/>
                  </a:lnTo>
                  <a:lnTo>
                    <a:pt x="22" y="27"/>
                  </a:lnTo>
                  <a:lnTo>
                    <a:pt x="17" y="9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76" y="1385"/>
              <a:ext cx="82" cy="86"/>
            </a:xfrm>
            <a:custGeom>
              <a:avLst/>
              <a:gdLst>
                <a:gd name="T0" fmla="*/ 67 w 82"/>
                <a:gd name="T1" fmla="*/ 0 h 86"/>
                <a:gd name="T2" fmla="*/ 68 w 82"/>
                <a:gd name="T3" fmla="*/ 9 h 86"/>
                <a:gd name="T4" fmla="*/ 69 w 82"/>
                <a:gd name="T5" fmla="*/ 19 h 86"/>
                <a:gd name="T6" fmla="*/ 66 w 82"/>
                <a:gd name="T7" fmla="*/ 29 h 86"/>
                <a:gd name="T8" fmla="*/ 59 w 82"/>
                <a:gd name="T9" fmla="*/ 37 h 86"/>
                <a:gd name="T10" fmla="*/ 49 w 82"/>
                <a:gd name="T11" fmla="*/ 44 h 86"/>
                <a:gd name="T12" fmla="*/ 67 w 82"/>
                <a:gd name="T13" fmla="*/ 45 h 86"/>
                <a:gd name="T14" fmla="*/ 76 w 82"/>
                <a:gd name="T15" fmla="*/ 53 h 86"/>
                <a:gd name="T16" fmla="*/ 79 w 82"/>
                <a:gd name="T17" fmla="*/ 67 h 86"/>
                <a:gd name="T18" fmla="*/ 81 w 82"/>
                <a:gd name="T19" fmla="*/ 77 h 86"/>
                <a:gd name="T20" fmla="*/ 43 w 82"/>
                <a:gd name="T21" fmla="*/ 85 h 86"/>
                <a:gd name="T22" fmla="*/ 42 w 82"/>
                <a:gd name="T23" fmla="*/ 79 h 86"/>
                <a:gd name="T24" fmla="*/ 39 w 82"/>
                <a:gd name="T25" fmla="*/ 64 h 86"/>
                <a:gd name="T26" fmla="*/ 28 w 82"/>
                <a:gd name="T27" fmla="*/ 57 h 86"/>
                <a:gd name="T28" fmla="*/ 9 w 82"/>
                <a:gd name="T29" fmla="*/ 57 h 86"/>
                <a:gd name="T30" fmla="*/ 3 w 82"/>
                <a:gd name="T31" fmla="*/ 57 h 86"/>
                <a:gd name="T32" fmla="*/ 0 w 82"/>
                <a:gd name="T33" fmla="*/ 56 h 86"/>
                <a:gd name="T34" fmla="*/ 0 w 82"/>
                <a:gd name="T35" fmla="*/ 52 h 86"/>
                <a:gd name="T36" fmla="*/ 0 w 82"/>
                <a:gd name="T37" fmla="*/ 50 h 86"/>
                <a:gd name="T38" fmla="*/ 2 w 82"/>
                <a:gd name="T39" fmla="*/ 47 h 86"/>
                <a:gd name="T40" fmla="*/ 7 w 82"/>
                <a:gd name="T41" fmla="*/ 45 h 86"/>
                <a:gd name="T42" fmla="*/ 25 w 82"/>
                <a:gd name="T43" fmla="*/ 40 h 86"/>
                <a:gd name="T44" fmla="*/ 32 w 82"/>
                <a:gd name="T45" fmla="*/ 31 h 86"/>
                <a:gd name="T46" fmla="*/ 30 w 82"/>
                <a:gd name="T47" fmla="*/ 16 h 86"/>
                <a:gd name="T48" fmla="*/ 27 w 82"/>
                <a:gd name="T49" fmla="*/ 7 h 86"/>
                <a:gd name="T50" fmla="*/ 67 w 82"/>
                <a:gd name="T5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86">
                  <a:moveTo>
                    <a:pt x="67" y="0"/>
                  </a:moveTo>
                  <a:lnTo>
                    <a:pt x="68" y="9"/>
                  </a:lnTo>
                  <a:lnTo>
                    <a:pt x="69" y="19"/>
                  </a:lnTo>
                  <a:lnTo>
                    <a:pt x="66" y="29"/>
                  </a:lnTo>
                  <a:lnTo>
                    <a:pt x="59" y="37"/>
                  </a:lnTo>
                  <a:lnTo>
                    <a:pt x="49" y="44"/>
                  </a:lnTo>
                  <a:lnTo>
                    <a:pt x="67" y="45"/>
                  </a:lnTo>
                  <a:lnTo>
                    <a:pt x="76" y="53"/>
                  </a:lnTo>
                  <a:lnTo>
                    <a:pt x="79" y="67"/>
                  </a:lnTo>
                  <a:lnTo>
                    <a:pt x="81" y="77"/>
                  </a:lnTo>
                  <a:lnTo>
                    <a:pt x="43" y="85"/>
                  </a:lnTo>
                  <a:lnTo>
                    <a:pt x="42" y="79"/>
                  </a:lnTo>
                  <a:lnTo>
                    <a:pt x="39" y="64"/>
                  </a:lnTo>
                  <a:lnTo>
                    <a:pt x="28" y="57"/>
                  </a:lnTo>
                  <a:lnTo>
                    <a:pt x="9" y="57"/>
                  </a:lnTo>
                  <a:lnTo>
                    <a:pt x="3" y="57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7" y="45"/>
                  </a:lnTo>
                  <a:lnTo>
                    <a:pt x="25" y="40"/>
                  </a:lnTo>
                  <a:lnTo>
                    <a:pt x="32" y="31"/>
                  </a:lnTo>
                  <a:lnTo>
                    <a:pt x="30" y="16"/>
                  </a:lnTo>
                  <a:lnTo>
                    <a:pt x="27" y="7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72" y="1399"/>
              <a:ext cx="38" cy="39"/>
            </a:xfrm>
            <a:custGeom>
              <a:avLst/>
              <a:gdLst>
                <a:gd name="T0" fmla="*/ 13 w 38"/>
                <a:gd name="T1" fmla="*/ 1 h 39"/>
                <a:gd name="T2" fmla="*/ 14 w 38"/>
                <a:gd name="T3" fmla="*/ 0 h 39"/>
                <a:gd name="T4" fmla="*/ 15 w 38"/>
                <a:gd name="T5" fmla="*/ 0 h 39"/>
                <a:gd name="T6" fmla="*/ 16 w 38"/>
                <a:gd name="T7" fmla="*/ 0 h 39"/>
                <a:gd name="T8" fmla="*/ 35 w 38"/>
                <a:gd name="T9" fmla="*/ 13 h 39"/>
                <a:gd name="T10" fmla="*/ 37 w 38"/>
                <a:gd name="T11" fmla="*/ 14 h 39"/>
                <a:gd name="T12" fmla="*/ 37 w 38"/>
                <a:gd name="T13" fmla="*/ 15 h 39"/>
                <a:gd name="T14" fmla="*/ 35 w 38"/>
                <a:gd name="T15" fmla="*/ 16 h 39"/>
                <a:gd name="T16" fmla="*/ 23 w 38"/>
                <a:gd name="T17" fmla="*/ 35 h 39"/>
                <a:gd name="T18" fmla="*/ 22 w 38"/>
                <a:gd name="T19" fmla="*/ 37 h 39"/>
                <a:gd name="T20" fmla="*/ 21 w 38"/>
                <a:gd name="T21" fmla="*/ 38 h 39"/>
                <a:gd name="T22" fmla="*/ 20 w 38"/>
                <a:gd name="T23" fmla="*/ 35 h 39"/>
                <a:gd name="T24" fmla="*/ 2 w 38"/>
                <a:gd name="T25" fmla="*/ 25 h 39"/>
                <a:gd name="T26" fmla="*/ 0 w 38"/>
                <a:gd name="T27" fmla="*/ 23 h 39"/>
                <a:gd name="T28" fmla="*/ 0 w 38"/>
                <a:gd name="T29" fmla="*/ 22 h 39"/>
                <a:gd name="T30" fmla="*/ 1 w 38"/>
                <a:gd name="T31" fmla="*/ 20 h 39"/>
                <a:gd name="T32" fmla="*/ 13 w 38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9">
                  <a:moveTo>
                    <a:pt x="13" y="1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5" y="16"/>
                  </a:lnTo>
                  <a:lnTo>
                    <a:pt x="23" y="35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3" y="1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6" y="1284"/>
              <a:ext cx="156" cy="111"/>
            </a:xfrm>
            <a:custGeom>
              <a:avLst/>
              <a:gdLst>
                <a:gd name="T0" fmla="*/ 96 w 156"/>
                <a:gd name="T1" fmla="*/ 0 h 111"/>
                <a:gd name="T2" fmla="*/ 99 w 156"/>
                <a:gd name="T3" fmla="*/ 31 h 111"/>
                <a:gd name="T4" fmla="*/ 108 w 156"/>
                <a:gd name="T5" fmla="*/ 15 h 111"/>
                <a:gd name="T6" fmla="*/ 118 w 156"/>
                <a:gd name="T7" fmla="*/ 8 h 111"/>
                <a:gd name="T8" fmla="*/ 129 w 156"/>
                <a:gd name="T9" fmla="*/ 7 h 111"/>
                <a:gd name="T10" fmla="*/ 134 w 156"/>
                <a:gd name="T11" fmla="*/ 7 h 111"/>
                <a:gd name="T12" fmla="*/ 139 w 156"/>
                <a:gd name="T13" fmla="*/ 8 h 111"/>
                <a:gd name="T14" fmla="*/ 144 w 156"/>
                <a:gd name="T15" fmla="*/ 12 h 111"/>
                <a:gd name="T16" fmla="*/ 150 w 156"/>
                <a:gd name="T17" fmla="*/ 16 h 111"/>
                <a:gd name="T18" fmla="*/ 153 w 156"/>
                <a:gd name="T19" fmla="*/ 25 h 111"/>
                <a:gd name="T20" fmla="*/ 154 w 156"/>
                <a:gd name="T21" fmla="*/ 36 h 111"/>
                <a:gd name="T22" fmla="*/ 156 w 156"/>
                <a:gd name="T23" fmla="*/ 48 h 111"/>
                <a:gd name="T24" fmla="*/ 151 w 156"/>
                <a:gd name="T25" fmla="*/ 60 h 111"/>
                <a:gd name="T26" fmla="*/ 139 w 156"/>
                <a:gd name="T27" fmla="*/ 70 h 111"/>
                <a:gd name="T28" fmla="*/ 128 w 156"/>
                <a:gd name="T29" fmla="*/ 81 h 111"/>
                <a:gd name="T30" fmla="*/ 117 w 156"/>
                <a:gd name="T31" fmla="*/ 87 h 111"/>
                <a:gd name="T32" fmla="*/ 104 w 156"/>
                <a:gd name="T33" fmla="*/ 90 h 111"/>
                <a:gd name="T34" fmla="*/ 106 w 156"/>
                <a:gd name="T35" fmla="*/ 106 h 111"/>
                <a:gd name="T36" fmla="*/ 67 w 156"/>
                <a:gd name="T37" fmla="*/ 110 h 111"/>
                <a:gd name="T38" fmla="*/ 66 w 156"/>
                <a:gd name="T39" fmla="*/ 92 h 111"/>
                <a:gd name="T40" fmla="*/ 55 w 156"/>
                <a:gd name="T41" fmla="*/ 90 h 111"/>
                <a:gd name="T42" fmla="*/ 44 w 156"/>
                <a:gd name="T43" fmla="*/ 87 h 111"/>
                <a:gd name="T44" fmla="*/ 34 w 156"/>
                <a:gd name="T45" fmla="*/ 82 h 111"/>
                <a:gd name="T46" fmla="*/ 24 w 156"/>
                <a:gd name="T47" fmla="*/ 75 h 111"/>
                <a:gd name="T48" fmla="*/ 14 w 156"/>
                <a:gd name="T49" fmla="*/ 66 h 111"/>
                <a:gd name="T50" fmla="*/ 7 w 156"/>
                <a:gd name="T51" fmla="*/ 57 h 111"/>
                <a:gd name="T52" fmla="*/ 3 w 156"/>
                <a:gd name="T53" fmla="*/ 48 h 111"/>
                <a:gd name="T54" fmla="*/ 1 w 156"/>
                <a:gd name="T55" fmla="*/ 38 h 111"/>
                <a:gd name="T56" fmla="*/ 0 w 156"/>
                <a:gd name="T57" fmla="*/ 32 h 111"/>
                <a:gd name="T58" fmla="*/ 2 w 156"/>
                <a:gd name="T59" fmla="*/ 27 h 111"/>
                <a:gd name="T60" fmla="*/ 6 w 156"/>
                <a:gd name="T61" fmla="*/ 24 h 111"/>
                <a:gd name="T62" fmla="*/ 9 w 156"/>
                <a:gd name="T63" fmla="*/ 20 h 111"/>
                <a:gd name="T64" fmla="*/ 14 w 156"/>
                <a:gd name="T65" fmla="*/ 18 h 111"/>
                <a:gd name="T66" fmla="*/ 20 w 156"/>
                <a:gd name="T67" fmla="*/ 16 h 111"/>
                <a:gd name="T68" fmla="*/ 27 w 156"/>
                <a:gd name="T69" fmla="*/ 16 h 111"/>
                <a:gd name="T70" fmla="*/ 36 w 156"/>
                <a:gd name="T71" fmla="*/ 19 h 111"/>
                <a:gd name="T72" fmla="*/ 45 w 156"/>
                <a:gd name="T73" fmla="*/ 25 h 111"/>
                <a:gd name="T74" fmla="*/ 51 w 156"/>
                <a:gd name="T75" fmla="*/ 28 h 111"/>
                <a:gd name="T76" fmla="*/ 56 w 156"/>
                <a:gd name="T77" fmla="*/ 32 h 111"/>
                <a:gd name="T78" fmla="*/ 60 w 156"/>
                <a:gd name="T79" fmla="*/ 37 h 111"/>
                <a:gd name="T80" fmla="*/ 57 w 156"/>
                <a:gd name="T81" fmla="*/ 3 h 111"/>
                <a:gd name="T82" fmla="*/ 96 w 156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111">
                  <a:moveTo>
                    <a:pt x="96" y="0"/>
                  </a:moveTo>
                  <a:lnTo>
                    <a:pt x="99" y="31"/>
                  </a:lnTo>
                  <a:lnTo>
                    <a:pt x="108" y="15"/>
                  </a:lnTo>
                  <a:lnTo>
                    <a:pt x="118" y="8"/>
                  </a:lnTo>
                  <a:lnTo>
                    <a:pt x="129" y="7"/>
                  </a:lnTo>
                  <a:lnTo>
                    <a:pt x="134" y="7"/>
                  </a:lnTo>
                  <a:lnTo>
                    <a:pt x="139" y="8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3" y="25"/>
                  </a:lnTo>
                  <a:lnTo>
                    <a:pt x="154" y="36"/>
                  </a:lnTo>
                  <a:lnTo>
                    <a:pt x="156" y="48"/>
                  </a:lnTo>
                  <a:lnTo>
                    <a:pt x="151" y="60"/>
                  </a:lnTo>
                  <a:lnTo>
                    <a:pt x="139" y="70"/>
                  </a:lnTo>
                  <a:lnTo>
                    <a:pt x="128" y="81"/>
                  </a:lnTo>
                  <a:lnTo>
                    <a:pt x="117" y="87"/>
                  </a:lnTo>
                  <a:lnTo>
                    <a:pt x="104" y="90"/>
                  </a:lnTo>
                  <a:lnTo>
                    <a:pt x="106" y="106"/>
                  </a:lnTo>
                  <a:lnTo>
                    <a:pt x="67" y="110"/>
                  </a:lnTo>
                  <a:lnTo>
                    <a:pt x="66" y="92"/>
                  </a:lnTo>
                  <a:lnTo>
                    <a:pt x="55" y="90"/>
                  </a:lnTo>
                  <a:lnTo>
                    <a:pt x="44" y="87"/>
                  </a:lnTo>
                  <a:lnTo>
                    <a:pt x="34" y="82"/>
                  </a:lnTo>
                  <a:lnTo>
                    <a:pt x="24" y="75"/>
                  </a:lnTo>
                  <a:lnTo>
                    <a:pt x="14" y="66"/>
                  </a:lnTo>
                  <a:lnTo>
                    <a:pt x="7" y="57"/>
                  </a:lnTo>
                  <a:lnTo>
                    <a:pt x="3" y="48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6" y="24"/>
                  </a:lnTo>
                  <a:lnTo>
                    <a:pt x="9" y="20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1" y="28"/>
                  </a:lnTo>
                  <a:lnTo>
                    <a:pt x="56" y="32"/>
                  </a:lnTo>
                  <a:lnTo>
                    <a:pt x="60" y="37"/>
                  </a:lnTo>
                  <a:lnTo>
                    <a:pt x="57" y="3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1" y="1328"/>
              <a:ext cx="29" cy="35"/>
            </a:xfrm>
            <a:custGeom>
              <a:avLst/>
              <a:gdLst>
                <a:gd name="T0" fmla="*/ 0 w 29"/>
                <a:gd name="T1" fmla="*/ 9 h 35"/>
                <a:gd name="T2" fmla="*/ 1 w 29"/>
                <a:gd name="T3" fmla="*/ 20 h 35"/>
                <a:gd name="T4" fmla="*/ 10 w 29"/>
                <a:gd name="T5" fmla="*/ 28 h 35"/>
                <a:gd name="T6" fmla="*/ 28 w 29"/>
                <a:gd name="T7" fmla="*/ 34 h 35"/>
                <a:gd name="T8" fmla="*/ 27 w 29"/>
                <a:gd name="T9" fmla="*/ 12 h 35"/>
                <a:gd name="T10" fmla="*/ 20 w 29"/>
                <a:gd name="T11" fmla="*/ 3 h 35"/>
                <a:gd name="T12" fmla="*/ 13 w 29"/>
                <a:gd name="T13" fmla="*/ 0 h 35"/>
                <a:gd name="T14" fmla="*/ 7 w 29"/>
                <a:gd name="T15" fmla="*/ 1 h 35"/>
                <a:gd name="T16" fmla="*/ 2 w 29"/>
                <a:gd name="T17" fmla="*/ 1 h 35"/>
                <a:gd name="T18" fmla="*/ 0 w 29"/>
                <a:gd name="T19" fmla="*/ 4 h 35"/>
                <a:gd name="T20" fmla="*/ 0 w 29"/>
                <a:gd name="T2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0" y="9"/>
                  </a:moveTo>
                  <a:lnTo>
                    <a:pt x="1" y="20"/>
                  </a:lnTo>
                  <a:lnTo>
                    <a:pt x="10" y="28"/>
                  </a:lnTo>
                  <a:lnTo>
                    <a:pt x="28" y="34"/>
                  </a:lnTo>
                  <a:lnTo>
                    <a:pt x="27" y="12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38" y="1310"/>
              <a:ext cx="28" cy="51"/>
            </a:xfrm>
            <a:custGeom>
              <a:avLst/>
              <a:gdLst>
                <a:gd name="T0" fmla="*/ 26 w 28"/>
                <a:gd name="T1" fmla="*/ 10 h 51"/>
                <a:gd name="T2" fmla="*/ 25 w 28"/>
                <a:gd name="T3" fmla="*/ 3 h 51"/>
                <a:gd name="T4" fmla="*/ 23 w 28"/>
                <a:gd name="T5" fmla="*/ 0 h 51"/>
                <a:gd name="T6" fmla="*/ 20 w 28"/>
                <a:gd name="T7" fmla="*/ 1 h 51"/>
                <a:gd name="T8" fmla="*/ 14 w 28"/>
                <a:gd name="T9" fmla="*/ 1 h 51"/>
                <a:gd name="T10" fmla="*/ 7 w 28"/>
                <a:gd name="T11" fmla="*/ 10 h 51"/>
                <a:gd name="T12" fmla="*/ 0 w 28"/>
                <a:gd name="T13" fmla="*/ 27 h 51"/>
                <a:gd name="T14" fmla="*/ 1 w 28"/>
                <a:gd name="T15" fmla="*/ 50 h 51"/>
                <a:gd name="T16" fmla="*/ 8 w 28"/>
                <a:gd name="T17" fmla="*/ 47 h 51"/>
                <a:gd name="T18" fmla="*/ 13 w 28"/>
                <a:gd name="T19" fmla="*/ 44 h 51"/>
                <a:gd name="T20" fmla="*/ 17 w 28"/>
                <a:gd name="T21" fmla="*/ 38 h 51"/>
                <a:gd name="T22" fmla="*/ 25 w 28"/>
                <a:gd name="T23" fmla="*/ 29 h 51"/>
                <a:gd name="T24" fmla="*/ 27 w 28"/>
                <a:gd name="T25" fmla="*/ 21 h 51"/>
                <a:gd name="T26" fmla="*/ 26 w 28"/>
                <a:gd name="T2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1">
                  <a:moveTo>
                    <a:pt x="26" y="10"/>
                  </a:moveTo>
                  <a:lnTo>
                    <a:pt x="25" y="3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7" y="10"/>
                  </a:lnTo>
                  <a:lnTo>
                    <a:pt x="0" y="27"/>
                  </a:lnTo>
                  <a:lnTo>
                    <a:pt x="1" y="50"/>
                  </a:lnTo>
                  <a:lnTo>
                    <a:pt x="8" y="47"/>
                  </a:lnTo>
                  <a:lnTo>
                    <a:pt x="13" y="44"/>
                  </a:lnTo>
                  <a:lnTo>
                    <a:pt x="17" y="38"/>
                  </a:lnTo>
                  <a:lnTo>
                    <a:pt x="25" y="29"/>
                  </a:lnTo>
                  <a:lnTo>
                    <a:pt x="27" y="21"/>
                  </a:lnTo>
                  <a:lnTo>
                    <a:pt x="26" y="10"/>
                  </a:lnTo>
                  <a:close/>
                </a:path>
              </a:pathLst>
            </a:custGeom>
            <a:noFill/>
            <a:ln w="9524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29" y="1236"/>
              <a:ext cx="106" cy="54"/>
            </a:xfrm>
            <a:custGeom>
              <a:avLst/>
              <a:gdLst>
                <a:gd name="T0" fmla="*/ 49 w 106"/>
                <a:gd name="T1" fmla="*/ 0 h 54"/>
                <a:gd name="T2" fmla="*/ 62 w 106"/>
                <a:gd name="T3" fmla="*/ 1 h 54"/>
                <a:gd name="T4" fmla="*/ 74 w 106"/>
                <a:gd name="T5" fmla="*/ 3 h 54"/>
                <a:gd name="T6" fmla="*/ 85 w 106"/>
                <a:gd name="T7" fmla="*/ 9 h 54"/>
                <a:gd name="T8" fmla="*/ 93 w 106"/>
                <a:gd name="T9" fmla="*/ 16 h 54"/>
                <a:gd name="T10" fmla="*/ 100 w 106"/>
                <a:gd name="T11" fmla="*/ 24 h 54"/>
                <a:gd name="T12" fmla="*/ 104 w 106"/>
                <a:gd name="T13" fmla="*/ 34 h 54"/>
                <a:gd name="T14" fmla="*/ 105 w 106"/>
                <a:gd name="T15" fmla="*/ 44 h 54"/>
                <a:gd name="T16" fmla="*/ 105 w 106"/>
                <a:gd name="T17" fmla="*/ 53 h 54"/>
                <a:gd name="T18" fmla="*/ 66 w 106"/>
                <a:gd name="T19" fmla="*/ 52 h 54"/>
                <a:gd name="T20" fmla="*/ 66 w 106"/>
                <a:gd name="T21" fmla="*/ 45 h 54"/>
                <a:gd name="T22" fmla="*/ 66 w 106"/>
                <a:gd name="T23" fmla="*/ 27 h 54"/>
                <a:gd name="T24" fmla="*/ 63 w 106"/>
                <a:gd name="T25" fmla="*/ 19 h 54"/>
                <a:gd name="T26" fmla="*/ 58 w 106"/>
                <a:gd name="T27" fmla="*/ 19 h 54"/>
                <a:gd name="T28" fmla="*/ 54 w 106"/>
                <a:gd name="T29" fmla="*/ 19 h 54"/>
                <a:gd name="T30" fmla="*/ 44 w 106"/>
                <a:gd name="T31" fmla="*/ 26 h 54"/>
                <a:gd name="T32" fmla="*/ 30 w 106"/>
                <a:gd name="T33" fmla="*/ 41 h 54"/>
                <a:gd name="T34" fmla="*/ 2 w 106"/>
                <a:gd name="T35" fmla="*/ 22 h 54"/>
                <a:gd name="T36" fmla="*/ 0 w 106"/>
                <a:gd name="T37" fmla="*/ 22 h 54"/>
                <a:gd name="T38" fmla="*/ 0 w 106"/>
                <a:gd name="T39" fmla="*/ 21 h 54"/>
                <a:gd name="T40" fmla="*/ 1 w 106"/>
                <a:gd name="T41" fmla="*/ 19 h 54"/>
                <a:gd name="T42" fmla="*/ 7 w 106"/>
                <a:gd name="T43" fmla="*/ 11 h 54"/>
                <a:gd name="T44" fmla="*/ 15 w 106"/>
                <a:gd name="T45" fmla="*/ 7 h 54"/>
                <a:gd name="T46" fmla="*/ 26 w 106"/>
                <a:gd name="T47" fmla="*/ 3 h 54"/>
                <a:gd name="T48" fmla="*/ 34 w 106"/>
                <a:gd name="T49" fmla="*/ 1 h 54"/>
                <a:gd name="T50" fmla="*/ 42 w 106"/>
                <a:gd name="T51" fmla="*/ 0 h 54"/>
                <a:gd name="T52" fmla="*/ 49 w 106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54">
                  <a:moveTo>
                    <a:pt x="49" y="0"/>
                  </a:moveTo>
                  <a:lnTo>
                    <a:pt x="62" y="1"/>
                  </a:lnTo>
                  <a:lnTo>
                    <a:pt x="74" y="3"/>
                  </a:lnTo>
                  <a:lnTo>
                    <a:pt x="85" y="9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4"/>
                  </a:lnTo>
                  <a:lnTo>
                    <a:pt x="105" y="44"/>
                  </a:lnTo>
                  <a:lnTo>
                    <a:pt x="105" y="53"/>
                  </a:lnTo>
                  <a:lnTo>
                    <a:pt x="66" y="52"/>
                  </a:lnTo>
                  <a:lnTo>
                    <a:pt x="66" y="45"/>
                  </a:lnTo>
                  <a:lnTo>
                    <a:pt x="66" y="27"/>
                  </a:lnTo>
                  <a:lnTo>
                    <a:pt x="63" y="19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44" y="26"/>
                  </a:lnTo>
                  <a:lnTo>
                    <a:pt x="30" y="41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6" y="1243"/>
              <a:ext cx="39" cy="39"/>
            </a:xfrm>
            <a:custGeom>
              <a:avLst/>
              <a:gdLst>
                <a:gd name="T0" fmla="*/ 18 w 39"/>
                <a:gd name="T1" fmla="*/ 1 h 39"/>
                <a:gd name="T2" fmla="*/ 18 w 39"/>
                <a:gd name="T3" fmla="*/ 0 h 39"/>
                <a:gd name="T4" fmla="*/ 19 w 39"/>
                <a:gd name="T5" fmla="*/ 0 h 39"/>
                <a:gd name="T6" fmla="*/ 20 w 39"/>
                <a:gd name="T7" fmla="*/ 1 h 39"/>
                <a:gd name="T8" fmla="*/ 37 w 39"/>
                <a:gd name="T9" fmla="*/ 18 h 39"/>
                <a:gd name="T10" fmla="*/ 38 w 39"/>
                <a:gd name="T11" fmla="*/ 19 h 39"/>
                <a:gd name="T12" fmla="*/ 38 w 39"/>
                <a:gd name="T13" fmla="*/ 20 h 39"/>
                <a:gd name="T14" fmla="*/ 37 w 39"/>
                <a:gd name="T15" fmla="*/ 21 h 39"/>
                <a:gd name="T16" fmla="*/ 20 w 39"/>
                <a:gd name="T17" fmla="*/ 37 h 39"/>
                <a:gd name="T18" fmla="*/ 19 w 39"/>
                <a:gd name="T19" fmla="*/ 38 h 39"/>
                <a:gd name="T20" fmla="*/ 18 w 39"/>
                <a:gd name="T21" fmla="*/ 38 h 39"/>
                <a:gd name="T22" fmla="*/ 16 w 39"/>
                <a:gd name="T23" fmla="*/ 37 h 39"/>
                <a:gd name="T24" fmla="*/ 1 w 39"/>
                <a:gd name="T25" fmla="*/ 21 h 39"/>
                <a:gd name="T26" fmla="*/ 0 w 39"/>
                <a:gd name="T27" fmla="*/ 20 h 39"/>
                <a:gd name="T28" fmla="*/ 0 w 39"/>
                <a:gd name="T29" fmla="*/ 19 h 39"/>
                <a:gd name="T30" fmla="*/ 1 w 39"/>
                <a:gd name="T31" fmla="*/ 18 h 39"/>
                <a:gd name="T32" fmla="*/ 18 w 39"/>
                <a:gd name="T3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8" y="1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37" y="18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2678"/>
              <a:ext cx="60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" y="1266"/>
              <a:ext cx="28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67" y="517"/>
              <a:ext cx="2640" cy="2040"/>
            </a:xfrm>
            <a:custGeom>
              <a:avLst/>
              <a:gdLst>
                <a:gd name="T0" fmla="*/ 2 w 2640"/>
                <a:gd name="T1" fmla="*/ 1087 h 2040"/>
                <a:gd name="T2" fmla="*/ 24 w 2640"/>
                <a:gd name="T3" fmla="*/ 1217 h 2040"/>
                <a:gd name="T4" fmla="*/ 67 w 2640"/>
                <a:gd name="T5" fmla="*/ 1342 h 2040"/>
                <a:gd name="T6" fmla="*/ 129 w 2640"/>
                <a:gd name="T7" fmla="*/ 1460 h 2040"/>
                <a:gd name="T8" fmla="*/ 208 w 2640"/>
                <a:gd name="T9" fmla="*/ 1570 h 2040"/>
                <a:gd name="T10" fmla="*/ 304 w 2640"/>
                <a:gd name="T11" fmla="*/ 1671 h 2040"/>
                <a:gd name="T12" fmla="*/ 415 w 2640"/>
                <a:gd name="T13" fmla="*/ 1762 h 2040"/>
                <a:gd name="T14" fmla="*/ 540 w 2640"/>
                <a:gd name="T15" fmla="*/ 1843 h 2040"/>
                <a:gd name="T16" fmla="*/ 677 w 2640"/>
                <a:gd name="T17" fmla="*/ 1911 h 2040"/>
                <a:gd name="T18" fmla="*/ 825 w 2640"/>
                <a:gd name="T19" fmla="*/ 1965 h 2040"/>
                <a:gd name="T20" fmla="*/ 982 w 2640"/>
                <a:gd name="T21" fmla="*/ 2006 h 2040"/>
                <a:gd name="T22" fmla="*/ 1148 w 2640"/>
                <a:gd name="T23" fmla="*/ 2031 h 2040"/>
                <a:gd name="T24" fmla="*/ 1320 w 2640"/>
                <a:gd name="T25" fmla="*/ 2040 h 2040"/>
                <a:gd name="T26" fmla="*/ 1491 w 2640"/>
                <a:gd name="T27" fmla="*/ 2031 h 2040"/>
                <a:gd name="T28" fmla="*/ 1657 w 2640"/>
                <a:gd name="T29" fmla="*/ 2006 h 2040"/>
                <a:gd name="T30" fmla="*/ 1814 w 2640"/>
                <a:gd name="T31" fmla="*/ 1965 h 2040"/>
                <a:gd name="T32" fmla="*/ 1962 w 2640"/>
                <a:gd name="T33" fmla="*/ 1911 h 2040"/>
                <a:gd name="T34" fmla="*/ 2099 w 2640"/>
                <a:gd name="T35" fmla="*/ 1843 h 2040"/>
                <a:gd name="T36" fmla="*/ 2224 w 2640"/>
                <a:gd name="T37" fmla="*/ 1762 h 2040"/>
                <a:gd name="T38" fmla="*/ 2335 w 2640"/>
                <a:gd name="T39" fmla="*/ 1671 h 2040"/>
                <a:gd name="T40" fmla="*/ 2431 w 2640"/>
                <a:gd name="T41" fmla="*/ 1570 h 2040"/>
                <a:gd name="T42" fmla="*/ 2510 w 2640"/>
                <a:gd name="T43" fmla="*/ 1460 h 2040"/>
                <a:gd name="T44" fmla="*/ 2572 w 2640"/>
                <a:gd name="T45" fmla="*/ 1342 h 2040"/>
                <a:gd name="T46" fmla="*/ 2615 w 2640"/>
                <a:gd name="T47" fmla="*/ 1217 h 2040"/>
                <a:gd name="T48" fmla="*/ 2637 w 2640"/>
                <a:gd name="T49" fmla="*/ 1087 h 2040"/>
                <a:gd name="T50" fmla="*/ 2637 w 2640"/>
                <a:gd name="T51" fmla="*/ 952 h 2040"/>
                <a:gd name="T52" fmla="*/ 2615 w 2640"/>
                <a:gd name="T53" fmla="*/ 822 h 2040"/>
                <a:gd name="T54" fmla="*/ 2572 w 2640"/>
                <a:gd name="T55" fmla="*/ 697 h 2040"/>
                <a:gd name="T56" fmla="*/ 2510 w 2640"/>
                <a:gd name="T57" fmla="*/ 579 h 2040"/>
                <a:gd name="T58" fmla="*/ 2431 w 2640"/>
                <a:gd name="T59" fmla="*/ 469 h 2040"/>
                <a:gd name="T60" fmla="*/ 2335 w 2640"/>
                <a:gd name="T61" fmla="*/ 367 h 2040"/>
                <a:gd name="T62" fmla="*/ 2224 w 2640"/>
                <a:gd name="T63" fmla="*/ 276 h 2040"/>
                <a:gd name="T64" fmla="*/ 2099 w 2640"/>
                <a:gd name="T65" fmla="*/ 196 h 2040"/>
                <a:gd name="T66" fmla="*/ 1962 w 2640"/>
                <a:gd name="T67" fmla="*/ 128 h 2040"/>
                <a:gd name="T68" fmla="*/ 1814 w 2640"/>
                <a:gd name="T69" fmla="*/ 73 h 2040"/>
                <a:gd name="T70" fmla="*/ 1657 w 2640"/>
                <a:gd name="T71" fmla="*/ 33 h 2040"/>
                <a:gd name="T72" fmla="*/ 1491 w 2640"/>
                <a:gd name="T73" fmla="*/ 8 h 2040"/>
                <a:gd name="T74" fmla="*/ 1320 w 2640"/>
                <a:gd name="T75" fmla="*/ 0 h 2040"/>
                <a:gd name="T76" fmla="*/ 1148 w 2640"/>
                <a:gd name="T77" fmla="*/ 8 h 2040"/>
                <a:gd name="T78" fmla="*/ 982 w 2640"/>
                <a:gd name="T79" fmla="*/ 33 h 2040"/>
                <a:gd name="T80" fmla="*/ 825 w 2640"/>
                <a:gd name="T81" fmla="*/ 73 h 2040"/>
                <a:gd name="T82" fmla="*/ 677 w 2640"/>
                <a:gd name="T83" fmla="*/ 128 h 2040"/>
                <a:gd name="T84" fmla="*/ 540 w 2640"/>
                <a:gd name="T85" fmla="*/ 196 h 2040"/>
                <a:gd name="T86" fmla="*/ 415 w 2640"/>
                <a:gd name="T87" fmla="*/ 276 h 2040"/>
                <a:gd name="T88" fmla="*/ 304 w 2640"/>
                <a:gd name="T89" fmla="*/ 367 h 2040"/>
                <a:gd name="T90" fmla="*/ 208 w 2640"/>
                <a:gd name="T91" fmla="*/ 469 h 2040"/>
                <a:gd name="T92" fmla="*/ 129 w 2640"/>
                <a:gd name="T93" fmla="*/ 579 h 2040"/>
                <a:gd name="T94" fmla="*/ 67 w 2640"/>
                <a:gd name="T95" fmla="*/ 697 h 2040"/>
                <a:gd name="T96" fmla="*/ 24 w 2640"/>
                <a:gd name="T97" fmla="*/ 822 h 2040"/>
                <a:gd name="T98" fmla="*/ 2 w 2640"/>
                <a:gd name="T99" fmla="*/ 952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40" h="2040">
                  <a:moveTo>
                    <a:pt x="0" y="1020"/>
                  </a:moveTo>
                  <a:lnTo>
                    <a:pt x="2" y="1087"/>
                  </a:lnTo>
                  <a:lnTo>
                    <a:pt x="11" y="1152"/>
                  </a:lnTo>
                  <a:lnTo>
                    <a:pt x="24" y="1217"/>
                  </a:lnTo>
                  <a:lnTo>
                    <a:pt x="43" y="1280"/>
                  </a:lnTo>
                  <a:lnTo>
                    <a:pt x="67" y="1342"/>
                  </a:lnTo>
                  <a:lnTo>
                    <a:pt x="95" y="1402"/>
                  </a:lnTo>
                  <a:lnTo>
                    <a:pt x="129" y="1460"/>
                  </a:lnTo>
                  <a:lnTo>
                    <a:pt x="166" y="1516"/>
                  </a:lnTo>
                  <a:lnTo>
                    <a:pt x="208" y="1570"/>
                  </a:lnTo>
                  <a:lnTo>
                    <a:pt x="254" y="1622"/>
                  </a:lnTo>
                  <a:lnTo>
                    <a:pt x="304" y="1671"/>
                  </a:lnTo>
                  <a:lnTo>
                    <a:pt x="358" y="1718"/>
                  </a:lnTo>
                  <a:lnTo>
                    <a:pt x="415" y="1762"/>
                  </a:lnTo>
                  <a:lnTo>
                    <a:pt x="476" y="1804"/>
                  </a:lnTo>
                  <a:lnTo>
                    <a:pt x="540" y="1843"/>
                  </a:lnTo>
                  <a:lnTo>
                    <a:pt x="607" y="1878"/>
                  </a:lnTo>
                  <a:lnTo>
                    <a:pt x="677" y="1911"/>
                  </a:lnTo>
                  <a:lnTo>
                    <a:pt x="750" y="1940"/>
                  </a:lnTo>
                  <a:lnTo>
                    <a:pt x="825" y="1965"/>
                  </a:lnTo>
                  <a:lnTo>
                    <a:pt x="903" y="1987"/>
                  </a:lnTo>
                  <a:lnTo>
                    <a:pt x="982" y="2006"/>
                  </a:lnTo>
                  <a:lnTo>
                    <a:pt x="1064" y="2020"/>
                  </a:lnTo>
                  <a:lnTo>
                    <a:pt x="1148" y="2031"/>
                  </a:lnTo>
                  <a:lnTo>
                    <a:pt x="1233" y="2037"/>
                  </a:lnTo>
                  <a:lnTo>
                    <a:pt x="1320" y="2040"/>
                  </a:lnTo>
                  <a:lnTo>
                    <a:pt x="1406" y="2037"/>
                  </a:lnTo>
                  <a:lnTo>
                    <a:pt x="1491" y="2031"/>
                  </a:lnTo>
                  <a:lnTo>
                    <a:pt x="1575" y="2020"/>
                  </a:lnTo>
                  <a:lnTo>
                    <a:pt x="1657" y="2006"/>
                  </a:lnTo>
                  <a:lnTo>
                    <a:pt x="1736" y="1987"/>
                  </a:lnTo>
                  <a:lnTo>
                    <a:pt x="1814" y="1965"/>
                  </a:lnTo>
                  <a:lnTo>
                    <a:pt x="1889" y="1940"/>
                  </a:lnTo>
                  <a:lnTo>
                    <a:pt x="1962" y="1911"/>
                  </a:lnTo>
                  <a:lnTo>
                    <a:pt x="2032" y="1878"/>
                  </a:lnTo>
                  <a:lnTo>
                    <a:pt x="2099" y="1843"/>
                  </a:lnTo>
                  <a:lnTo>
                    <a:pt x="2163" y="1804"/>
                  </a:lnTo>
                  <a:lnTo>
                    <a:pt x="2224" y="1762"/>
                  </a:lnTo>
                  <a:lnTo>
                    <a:pt x="2281" y="1718"/>
                  </a:lnTo>
                  <a:lnTo>
                    <a:pt x="2335" y="1671"/>
                  </a:lnTo>
                  <a:lnTo>
                    <a:pt x="2385" y="1622"/>
                  </a:lnTo>
                  <a:lnTo>
                    <a:pt x="2431" y="1570"/>
                  </a:lnTo>
                  <a:lnTo>
                    <a:pt x="2473" y="1516"/>
                  </a:lnTo>
                  <a:lnTo>
                    <a:pt x="2510" y="1460"/>
                  </a:lnTo>
                  <a:lnTo>
                    <a:pt x="2544" y="1402"/>
                  </a:lnTo>
                  <a:lnTo>
                    <a:pt x="2572" y="1342"/>
                  </a:lnTo>
                  <a:lnTo>
                    <a:pt x="2596" y="1280"/>
                  </a:lnTo>
                  <a:lnTo>
                    <a:pt x="2615" y="1217"/>
                  </a:lnTo>
                  <a:lnTo>
                    <a:pt x="2628" y="1152"/>
                  </a:lnTo>
                  <a:lnTo>
                    <a:pt x="2637" y="1087"/>
                  </a:lnTo>
                  <a:lnTo>
                    <a:pt x="2640" y="1020"/>
                  </a:lnTo>
                  <a:lnTo>
                    <a:pt x="2637" y="952"/>
                  </a:lnTo>
                  <a:lnTo>
                    <a:pt x="2628" y="886"/>
                  </a:lnTo>
                  <a:lnTo>
                    <a:pt x="2615" y="822"/>
                  </a:lnTo>
                  <a:lnTo>
                    <a:pt x="2596" y="758"/>
                  </a:lnTo>
                  <a:lnTo>
                    <a:pt x="2572" y="697"/>
                  </a:lnTo>
                  <a:lnTo>
                    <a:pt x="2544" y="637"/>
                  </a:lnTo>
                  <a:lnTo>
                    <a:pt x="2510" y="579"/>
                  </a:lnTo>
                  <a:lnTo>
                    <a:pt x="2473" y="523"/>
                  </a:lnTo>
                  <a:lnTo>
                    <a:pt x="2431" y="469"/>
                  </a:lnTo>
                  <a:lnTo>
                    <a:pt x="2385" y="417"/>
                  </a:lnTo>
                  <a:lnTo>
                    <a:pt x="2335" y="367"/>
                  </a:lnTo>
                  <a:lnTo>
                    <a:pt x="2281" y="320"/>
                  </a:lnTo>
                  <a:lnTo>
                    <a:pt x="2224" y="276"/>
                  </a:lnTo>
                  <a:lnTo>
                    <a:pt x="2163" y="235"/>
                  </a:lnTo>
                  <a:lnTo>
                    <a:pt x="2099" y="196"/>
                  </a:lnTo>
                  <a:lnTo>
                    <a:pt x="2032" y="161"/>
                  </a:lnTo>
                  <a:lnTo>
                    <a:pt x="1962" y="128"/>
                  </a:lnTo>
                  <a:lnTo>
                    <a:pt x="1889" y="99"/>
                  </a:lnTo>
                  <a:lnTo>
                    <a:pt x="1814" y="73"/>
                  </a:lnTo>
                  <a:lnTo>
                    <a:pt x="1736" y="51"/>
                  </a:lnTo>
                  <a:lnTo>
                    <a:pt x="1657" y="33"/>
                  </a:lnTo>
                  <a:lnTo>
                    <a:pt x="1575" y="19"/>
                  </a:lnTo>
                  <a:lnTo>
                    <a:pt x="1491" y="8"/>
                  </a:lnTo>
                  <a:lnTo>
                    <a:pt x="1406" y="2"/>
                  </a:lnTo>
                  <a:lnTo>
                    <a:pt x="1320" y="0"/>
                  </a:lnTo>
                  <a:lnTo>
                    <a:pt x="1233" y="2"/>
                  </a:lnTo>
                  <a:lnTo>
                    <a:pt x="1148" y="8"/>
                  </a:lnTo>
                  <a:lnTo>
                    <a:pt x="1064" y="19"/>
                  </a:lnTo>
                  <a:lnTo>
                    <a:pt x="982" y="33"/>
                  </a:lnTo>
                  <a:lnTo>
                    <a:pt x="903" y="51"/>
                  </a:lnTo>
                  <a:lnTo>
                    <a:pt x="825" y="73"/>
                  </a:lnTo>
                  <a:lnTo>
                    <a:pt x="750" y="99"/>
                  </a:lnTo>
                  <a:lnTo>
                    <a:pt x="677" y="128"/>
                  </a:lnTo>
                  <a:lnTo>
                    <a:pt x="607" y="161"/>
                  </a:lnTo>
                  <a:lnTo>
                    <a:pt x="540" y="196"/>
                  </a:lnTo>
                  <a:lnTo>
                    <a:pt x="476" y="235"/>
                  </a:lnTo>
                  <a:lnTo>
                    <a:pt x="415" y="276"/>
                  </a:lnTo>
                  <a:lnTo>
                    <a:pt x="358" y="320"/>
                  </a:lnTo>
                  <a:lnTo>
                    <a:pt x="304" y="367"/>
                  </a:lnTo>
                  <a:lnTo>
                    <a:pt x="254" y="417"/>
                  </a:lnTo>
                  <a:lnTo>
                    <a:pt x="208" y="469"/>
                  </a:lnTo>
                  <a:lnTo>
                    <a:pt x="166" y="523"/>
                  </a:lnTo>
                  <a:lnTo>
                    <a:pt x="129" y="579"/>
                  </a:lnTo>
                  <a:lnTo>
                    <a:pt x="95" y="637"/>
                  </a:lnTo>
                  <a:lnTo>
                    <a:pt x="67" y="697"/>
                  </a:lnTo>
                  <a:lnTo>
                    <a:pt x="43" y="758"/>
                  </a:lnTo>
                  <a:lnTo>
                    <a:pt x="24" y="822"/>
                  </a:lnTo>
                  <a:lnTo>
                    <a:pt x="11" y="886"/>
                  </a:lnTo>
                  <a:lnTo>
                    <a:pt x="2" y="952"/>
                  </a:lnTo>
                  <a:lnTo>
                    <a:pt x="0" y="1020"/>
                  </a:lnTo>
                  <a:close/>
                </a:path>
              </a:pathLst>
            </a:custGeom>
            <a:noFill/>
            <a:ln w="9525">
              <a:solidFill>
                <a:srgbClr val="0101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" y="158"/>
              <a:ext cx="5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" y="211"/>
              <a:ext cx="6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403" y="583"/>
              <a:ext cx="279" cy="477"/>
              <a:chOff x="403" y="583"/>
              <a:chExt cx="279" cy="477"/>
            </a:xfrm>
          </p:grpSpPr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403" y="583"/>
                <a:ext cx="279" cy="477"/>
              </a:xfrm>
              <a:custGeom>
                <a:avLst/>
                <a:gdLst>
                  <a:gd name="T0" fmla="*/ 212 w 279"/>
                  <a:gd name="T1" fmla="*/ 99 h 477"/>
                  <a:gd name="T2" fmla="*/ 2 w 279"/>
                  <a:gd name="T3" fmla="*/ 463 h 477"/>
                  <a:gd name="T4" fmla="*/ 0 w 279"/>
                  <a:gd name="T5" fmla="*/ 466 h 477"/>
                  <a:gd name="T6" fmla="*/ 1 w 279"/>
                  <a:gd name="T7" fmla="*/ 471 h 477"/>
                  <a:gd name="T8" fmla="*/ 8 w 279"/>
                  <a:gd name="T9" fmla="*/ 476 h 477"/>
                  <a:gd name="T10" fmla="*/ 13 w 279"/>
                  <a:gd name="T11" fmla="*/ 475 h 477"/>
                  <a:gd name="T12" fmla="*/ 15 w 279"/>
                  <a:gd name="T13" fmla="*/ 471 h 477"/>
                  <a:gd name="T14" fmla="*/ 225 w 279"/>
                  <a:gd name="T15" fmla="*/ 106 h 477"/>
                  <a:gd name="T16" fmla="*/ 212 w 279"/>
                  <a:gd name="T17" fmla="*/ 99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477">
                    <a:moveTo>
                      <a:pt x="212" y="99"/>
                    </a:moveTo>
                    <a:lnTo>
                      <a:pt x="2" y="463"/>
                    </a:lnTo>
                    <a:lnTo>
                      <a:pt x="0" y="466"/>
                    </a:lnTo>
                    <a:lnTo>
                      <a:pt x="1" y="471"/>
                    </a:lnTo>
                    <a:lnTo>
                      <a:pt x="8" y="476"/>
                    </a:lnTo>
                    <a:lnTo>
                      <a:pt x="13" y="475"/>
                    </a:lnTo>
                    <a:lnTo>
                      <a:pt x="15" y="471"/>
                    </a:lnTo>
                    <a:lnTo>
                      <a:pt x="225" y="106"/>
                    </a:lnTo>
                    <a:lnTo>
                      <a:pt x="212" y="99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403" y="583"/>
                <a:ext cx="279" cy="477"/>
              </a:xfrm>
              <a:custGeom>
                <a:avLst/>
                <a:gdLst>
                  <a:gd name="T0" fmla="*/ 274 w 279"/>
                  <a:gd name="T1" fmla="*/ 77 h 477"/>
                  <a:gd name="T2" fmla="*/ 229 w 279"/>
                  <a:gd name="T3" fmla="*/ 77 h 477"/>
                  <a:gd name="T4" fmla="*/ 232 w 279"/>
                  <a:gd name="T5" fmla="*/ 80 h 477"/>
                  <a:gd name="T6" fmla="*/ 236 w 279"/>
                  <a:gd name="T7" fmla="*/ 81 h 477"/>
                  <a:gd name="T8" fmla="*/ 237 w 279"/>
                  <a:gd name="T9" fmla="*/ 86 h 477"/>
                  <a:gd name="T10" fmla="*/ 235 w 279"/>
                  <a:gd name="T11" fmla="*/ 89 h 477"/>
                  <a:gd name="T12" fmla="*/ 225 w 279"/>
                  <a:gd name="T13" fmla="*/ 106 h 477"/>
                  <a:gd name="T14" fmla="*/ 271 w 279"/>
                  <a:gd name="T15" fmla="*/ 133 h 477"/>
                  <a:gd name="T16" fmla="*/ 274 w 279"/>
                  <a:gd name="T17" fmla="*/ 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477">
                    <a:moveTo>
                      <a:pt x="274" y="77"/>
                    </a:moveTo>
                    <a:lnTo>
                      <a:pt x="229" y="77"/>
                    </a:lnTo>
                    <a:lnTo>
                      <a:pt x="232" y="80"/>
                    </a:lnTo>
                    <a:lnTo>
                      <a:pt x="236" y="81"/>
                    </a:lnTo>
                    <a:lnTo>
                      <a:pt x="237" y="86"/>
                    </a:lnTo>
                    <a:lnTo>
                      <a:pt x="235" y="89"/>
                    </a:lnTo>
                    <a:lnTo>
                      <a:pt x="225" y="106"/>
                    </a:lnTo>
                    <a:lnTo>
                      <a:pt x="271" y="133"/>
                    </a:lnTo>
                    <a:lnTo>
                      <a:pt x="274" y="7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03" y="583"/>
                <a:ext cx="279" cy="477"/>
              </a:xfrm>
              <a:custGeom>
                <a:avLst/>
                <a:gdLst>
                  <a:gd name="T0" fmla="*/ 229 w 279"/>
                  <a:gd name="T1" fmla="*/ 77 h 477"/>
                  <a:gd name="T2" fmla="*/ 224 w 279"/>
                  <a:gd name="T3" fmla="*/ 79 h 477"/>
                  <a:gd name="T4" fmla="*/ 222 w 279"/>
                  <a:gd name="T5" fmla="*/ 82 h 477"/>
                  <a:gd name="T6" fmla="*/ 212 w 279"/>
                  <a:gd name="T7" fmla="*/ 99 h 477"/>
                  <a:gd name="T8" fmla="*/ 225 w 279"/>
                  <a:gd name="T9" fmla="*/ 106 h 477"/>
                  <a:gd name="T10" fmla="*/ 235 w 279"/>
                  <a:gd name="T11" fmla="*/ 89 h 477"/>
                  <a:gd name="T12" fmla="*/ 237 w 279"/>
                  <a:gd name="T13" fmla="*/ 86 h 477"/>
                  <a:gd name="T14" fmla="*/ 236 w 279"/>
                  <a:gd name="T15" fmla="*/ 81 h 477"/>
                  <a:gd name="T16" fmla="*/ 232 w 279"/>
                  <a:gd name="T17" fmla="*/ 80 h 477"/>
                  <a:gd name="T18" fmla="*/ 229 w 279"/>
                  <a:gd name="T19" fmla="*/ 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477">
                    <a:moveTo>
                      <a:pt x="229" y="77"/>
                    </a:moveTo>
                    <a:lnTo>
                      <a:pt x="224" y="79"/>
                    </a:lnTo>
                    <a:lnTo>
                      <a:pt x="222" y="82"/>
                    </a:lnTo>
                    <a:lnTo>
                      <a:pt x="212" y="99"/>
                    </a:lnTo>
                    <a:lnTo>
                      <a:pt x="225" y="106"/>
                    </a:lnTo>
                    <a:lnTo>
                      <a:pt x="235" y="89"/>
                    </a:lnTo>
                    <a:lnTo>
                      <a:pt x="237" y="86"/>
                    </a:lnTo>
                    <a:lnTo>
                      <a:pt x="236" y="81"/>
                    </a:lnTo>
                    <a:lnTo>
                      <a:pt x="232" y="80"/>
                    </a:lnTo>
                    <a:lnTo>
                      <a:pt x="229" y="7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403" y="583"/>
                <a:ext cx="279" cy="477"/>
              </a:xfrm>
              <a:custGeom>
                <a:avLst/>
                <a:gdLst>
                  <a:gd name="T0" fmla="*/ 278 w 279"/>
                  <a:gd name="T1" fmla="*/ 0 h 477"/>
                  <a:gd name="T2" fmla="*/ 166 w 279"/>
                  <a:gd name="T3" fmla="*/ 73 h 477"/>
                  <a:gd name="T4" fmla="*/ 212 w 279"/>
                  <a:gd name="T5" fmla="*/ 99 h 477"/>
                  <a:gd name="T6" fmla="*/ 222 w 279"/>
                  <a:gd name="T7" fmla="*/ 82 h 477"/>
                  <a:gd name="T8" fmla="*/ 224 w 279"/>
                  <a:gd name="T9" fmla="*/ 79 h 477"/>
                  <a:gd name="T10" fmla="*/ 229 w 279"/>
                  <a:gd name="T11" fmla="*/ 77 h 477"/>
                  <a:gd name="T12" fmla="*/ 274 w 279"/>
                  <a:gd name="T13" fmla="*/ 77 h 477"/>
                  <a:gd name="T14" fmla="*/ 278 w 279"/>
                  <a:gd name="T15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477">
                    <a:moveTo>
                      <a:pt x="278" y="0"/>
                    </a:moveTo>
                    <a:lnTo>
                      <a:pt x="166" y="73"/>
                    </a:lnTo>
                    <a:lnTo>
                      <a:pt x="212" y="99"/>
                    </a:lnTo>
                    <a:lnTo>
                      <a:pt x="222" y="82"/>
                    </a:lnTo>
                    <a:lnTo>
                      <a:pt x="224" y="79"/>
                    </a:lnTo>
                    <a:lnTo>
                      <a:pt x="229" y="77"/>
                    </a:lnTo>
                    <a:lnTo>
                      <a:pt x="274" y="77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611" y="2173"/>
              <a:ext cx="422" cy="356"/>
              <a:chOff x="611" y="2173"/>
              <a:chExt cx="422" cy="35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611" y="2173"/>
                <a:ext cx="422" cy="356"/>
              </a:xfrm>
              <a:custGeom>
                <a:avLst/>
                <a:gdLst>
                  <a:gd name="T0" fmla="*/ 95 w 422"/>
                  <a:gd name="T1" fmla="*/ 71 h 356"/>
                  <a:gd name="T2" fmla="*/ 86 w 422"/>
                  <a:gd name="T3" fmla="*/ 82 h 356"/>
                  <a:gd name="T4" fmla="*/ 408 w 422"/>
                  <a:gd name="T5" fmla="*/ 352 h 356"/>
                  <a:gd name="T6" fmla="*/ 411 w 422"/>
                  <a:gd name="T7" fmla="*/ 355 h 356"/>
                  <a:gd name="T8" fmla="*/ 416 w 422"/>
                  <a:gd name="T9" fmla="*/ 355 h 356"/>
                  <a:gd name="T10" fmla="*/ 418 w 422"/>
                  <a:gd name="T11" fmla="*/ 351 h 356"/>
                  <a:gd name="T12" fmla="*/ 421 w 422"/>
                  <a:gd name="T13" fmla="*/ 349 h 356"/>
                  <a:gd name="T14" fmla="*/ 421 w 422"/>
                  <a:gd name="T15" fmla="*/ 344 h 356"/>
                  <a:gd name="T16" fmla="*/ 417 w 422"/>
                  <a:gd name="T17" fmla="*/ 340 h 356"/>
                  <a:gd name="T18" fmla="*/ 95 w 422"/>
                  <a:gd name="T19" fmla="*/ 7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2" h="356">
                    <a:moveTo>
                      <a:pt x="95" y="71"/>
                    </a:moveTo>
                    <a:lnTo>
                      <a:pt x="86" y="82"/>
                    </a:lnTo>
                    <a:lnTo>
                      <a:pt x="408" y="352"/>
                    </a:lnTo>
                    <a:lnTo>
                      <a:pt x="411" y="355"/>
                    </a:lnTo>
                    <a:lnTo>
                      <a:pt x="416" y="355"/>
                    </a:lnTo>
                    <a:lnTo>
                      <a:pt x="418" y="351"/>
                    </a:lnTo>
                    <a:lnTo>
                      <a:pt x="421" y="349"/>
                    </a:lnTo>
                    <a:lnTo>
                      <a:pt x="421" y="344"/>
                    </a:lnTo>
                    <a:lnTo>
                      <a:pt x="417" y="340"/>
                    </a:lnTo>
                    <a:lnTo>
                      <a:pt x="95" y="7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611" y="2173"/>
                <a:ext cx="422" cy="356"/>
              </a:xfrm>
              <a:custGeom>
                <a:avLst/>
                <a:gdLst>
                  <a:gd name="T0" fmla="*/ 0 w 422"/>
                  <a:gd name="T1" fmla="*/ 0 h 356"/>
                  <a:gd name="T2" fmla="*/ 52 w 422"/>
                  <a:gd name="T3" fmla="*/ 123 h 356"/>
                  <a:gd name="T4" fmla="*/ 86 w 422"/>
                  <a:gd name="T5" fmla="*/ 82 h 356"/>
                  <a:gd name="T6" fmla="*/ 70 w 422"/>
                  <a:gd name="T7" fmla="*/ 69 h 356"/>
                  <a:gd name="T8" fmla="*/ 68 w 422"/>
                  <a:gd name="T9" fmla="*/ 67 h 356"/>
                  <a:gd name="T10" fmla="*/ 67 w 422"/>
                  <a:gd name="T11" fmla="*/ 62 h 356"/>
                  <a:gd name="T12" fmla="*/ 70 w 422"/>
                  <a:gd name="T13" fmla="*/ 59 h 356"/>
                  <a:gd name="T14" fmla="*/ 73 w 422"/>
                  <a:gd name="T15" fmla="*/ 56 h 356"/>
                  <a:gd name="T16" fmla="*/ 108 w 422"/>
                  <a:gd name="T17" fmla="*/ 56 h 356"/>
                  <a:gd name="T18" fmla="*/ 129 w 422"/>
                  <a:gd name="T19" fmla="*/ 31 h 356"/>
                  <a:gd name="T20" fmla="*/ 0 w 422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2" h="356">
                    <a:moveTo>
                      <a:pt x="0" y="0"/>
                    </a:moveTo>
                    <a:lnTo>
                      <a:pt x="52" y="123"/>
                    </a:lnTo>
                    <a:lnTo>
                      <a:pt x="86" y="82"/>
                    </a:lnTo>
                    <a:lnTo>
                      <a:pt x="70" y="69"/>
                    </a:lnTo>
                    <a:lnTo>
                      <a:pt x="68" y="67"/>
                    </a:lnTo>
                    <a:lnTo>
                      <a:pt x="67" y="62"/>
                    </a:lnTo>
                    <a:lnTo>
                      <a:pt x="70" y="59"/>
                    </a:lnTo>
                    <a:lnTo>
                      <a:pt x="73" y="56"/>
                    </a:lnTo>
                    <a:lnTo>
                      <a:pt x="108" y="56"/>
                    </a:lnTo>
                    <a:lnTo>
                      <a:pt x="12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11" y="2173"/>
                <a:ext cx="422" cy="356"/>
              </a:xfrm>
              <a:custGeom>
                <a:avLst/>
                <a:gdLst>
                  <a:gd name="T0" fmla="*/ 78 w 422"/>
                  <a:gd name="T1" fmla="*/ 56 h 356"/>
                  <a:gd name="T2" fmla="*/ 73 w 422"/>
                  <a:gd name="T3" fmla="*/ 56 h 356"/>
                  <a:gd name="T4" fmla="*/ 70 w 422"/>
                  <a:gd name="T5" fmla="*/ 59 h 356"/>
                  <a:gd name="T6" fmla="*/ 67 w 422"/>
                  <a:gd name="T7" fmla="*/ 62 h 356"/>
                  <a:gd name="T8" fmla="*/ 68 w 422"/>
                  <a:gd name="T9" fmla="*/ 67 h 356"/>
                  <a:gd name="T10" fmla="*/ 70 w 422"/>
                  <a:gd name="T11" fmla="*/ 69 h 356"/>
                  <a:gd name="T12" fmla="*/ 86 w 422"/>
                  <a:gd name="T13" fmla="*/ 82 h 356"/>
                  <a:gd name="T14" fmla="*/ 95 w 422"/>
                  <a:gd name="T15" fmla="*/ 71 h 356"/>
                  <a:gd name="T16" fmla="*/ 80 w 422"/>
                  <a:gd name="T17" fmla="*/ 58 h 356"/>
                  <a:gd name="T18" fmla="*/ 78 w 422"/>
                  <a:gd name="T19" fmla="*/ 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2" h="356">
                    <a:moveTo>
                      <a:pt x="78" y="56"/>
                    </a:moveTo>
                    <a:lnTo>
                      <a:pt x="73" y="56"/>
                    </a:lnTo>
                    <a:lnTo>
                      <a:pt x="70" y="59"/>
                    </a:lnTo>
                    <a:lnTo>
                      <a:pt x="67" y="62"/>
                    </a:lnTo>
                    <a:lnTo>
                      <a:pt x="68" y="67"/>
                    </a:lnTo>
                    <a:lnTo>
                      <a:pt x="70" y="69"/>
                    </a:lnTo>
                    <a:lnTo>
                      <a:pt x="86" y="82"/>
                    </a:lnTo>
                    <a:lnTo>
                      <a:pt x="95" y="71"/>
                    </a:lnTo>
                    <a:lnTo>
                      <a:pt x="80" y="58"/>
                    </a:lnTo>
                    <a:lnTo>
                      <a:pt x="78" y="5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611" y="2173"/>
                <a:ext cx="422" cy="356"/>
              </a:xfrm>
              <a:custGeom>
                <a:avLst/>
                <a:gdLst>
                  <a:gd name="T0" fmla="*/ 108 w 422"/>
                  <a:gd name="T1" fmla="*/ 56 h 356"/>
                  <a:gd name="T2" fmla="*/ 78 w 422"/>
                  <a:gd name="T3" fmla="*/ 56 h 356"/>
                  <a:gd name="T4" fmla="*/ 80 w 422"/>
                  <a:gd name="T5" fmla="*/ 58 h 356"/>
                  <a:gd name="T6" fmla="*/ 95 w 422"/>
                  <a:gd name="T7" fmla="*/ 71 h 356"/>
                  <a:gd name="T8" fmla="*/ 108 w 422"/>
                  <a:gd name="T9" fmla="*/ 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356">
                    <a:moveTo>
                      <a:pt x="108" y="56"/>
                    </a:moveTo>
                    <a:lnTo>
                      <a:pt x="78" y="56"/>
                    </a:lnTo>
                    <a:lnTo>
                      <a:pt x="80" y="58"/>
                    </a:lnTo>
                    <a:lnTo>
                      <a:pt x="95" y="71"/>
                    </a:lnTo>
                    <a:lnTo>
                      <a:pt x="108" y="5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951" y="2165"/>
              <a:ext cx="422" cy="356"/>
              <a:chOff x="2951" y="2165"/>
              <a:chExt cx="422" cy="356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951" y="2165"/>
                <a:ext cx="422" cy="356"/>
              </a:xfrm>
              <a:custGeom>
                <a:avLst/>
                <a:gdLst>
                  <a:gd name="T0" fmla="*/ 52 w 422"/>
                  <a:gd name="T1" fmla="*/ 232 h 356"/>
                  <a:gd name="T2" fmla="*/ 0 w 422"/>
                  <a:gd name="T3" fmla="*/ 355 h 356"/>
                  <a:gd name="T4" fmla="*/ 129 w 422"/>
                  <a:gd name="T5" fmla="*/ 324 h 356"/>
                  <a:gd name="T6" fmla="*/ 109 w 422"/>
                  <a:gd name="T7" fmla="*/ 300 h 356"/>
                  <a:gd name="T8" fmla="*/ 77 w 422"/>
                  <a:gd name="T9" fmla="*/ 300 h 356"/>
                  <a:gd name="T10" fmla="*/ 73 w 422"/>
                  <a:gd name="T11" fmla="*/ 298 h 356"/>
                  <a:gd name="T12" fmla="*/ 67 w 422"/>
                  <a:gd name="T13" fmla="*/ 292 h 356"/>
                  <a:gd name="T14" fmla="*/ 68 w 422"/>
                  <a:gd name="T15" fmla="*/ 288 h 356"/>
                  <a:gd name="T16" fmla="*/ 70 w 422"/>
                  <a:gd name="T17" fmla="*/ 285 h 356"/>
                  <a:gd name="T18" fmla="*/ 86 w 422"/>
                  <a:gd name="T19" fmla="*/ 272 h 356"/>
                  <a:gd name="T20" fmla="*/ 52 w 422"/>
                  <a:gd name="T21" fmla="*/ 2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2" h="356">
                    <a:moveTo>
                      <a:pt x="52" y="232"/>
                    </a:moveTo>
                    <a:lnTo>
                      <a:pt x="0" y="355"/>
                    </a:lnTo>
                    <a:lnTo>
                      <a:pt x="129" y="324"/>
                    </a:lnTo>
                    <a:lnTo>
                      <a:pt x="109" y="300"/>
                    </a:lnTo>
                    <a:lnTo>
                      <a:pt x="77" y="300"/>
                    </a:lnTo>
                    <a:lnTo>
                      <a:pt x="73" y="298"/>
                    </a:lnTo>
                    <a:lnTo>
                      <a:pt x="67" y="292"/>
                    </a:lnTo>
                    <a:lnTo>
                      <a:pt x="68" y="288"/>
                    </a:lnTo>
                    <a:lnTo>
                      <a:pt x="70" y="285"/>
                    </a:lnTo>
                    <a:lnTo>
                      <a:pt x="86" y="272"/>
                    </a:lnTo>
                    <a:lnTo>
                      <a:pt x="52" y="232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951" y="2165"/>
                <a:ext cx="422" cy="356"/>
              </a:xfrm>
              <a:custGeom>
                <a:avLst/>
                <a:gdLst>
                  <a:gd name="T0" fmla="*/ 86 w 422"/>
                  <a:gd name="T1" fmla="*/ 272 h 356"/>
                  <a:gd name="T2" fmla="*/ 70 w 422"/>
                  <a:gd name="T3" fmla="*/ 285 h 356"/>
                  <a:gd name="T4" fmla="*/ 68 w 422"/>
                  <a:gd name="T5" fmla="*/ 288 h 356"/>
                  <a:gd name="T6" fmla="*/ 67 w 422"/>
                  <a:gd name="T7" fmla="*/ 292 h 356"/>
                  <a:gd name="T8" fmla="*/ 73 w 422"/>
                  <a:gd name="T9" fmla="*/ 298 h 356"/>
                  <a:gd name="T10" fmla="*/ 77 w 422"/>
                  <a:gd name="T11" fmla="*/ 300 h 356"/>
                  <a:gd name="T12" fmla="*/ 80 w 422"/>
                  <a:gd name="T13" fmla="*/ 296 h 356"/>
                  <a:gd name="T14" fmla="*/ 95 w 422"/>
                  <a:gd name="T15" fmla="*/ 283 h 356"/>
                  <a:gd name="T16" fmla="*/ 86 w 422"/>
                  <a:gd name="T17" fmla="*/ 27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356">
                    <a:moveTo>
                      <a:pt x="86" y="272"/>
                    </a:moveTo>
                    <a:lnTo>
                      <a:pt x="70" y="285"/>
                    </a:lnTo>
                    <a:lnTo>
                      <a:pt x="68" y="288"/>
                    </a:lnTo>
                    <a:lnTo>
                      <a:pt x="67" y="292"/>
                    </a:lnTo>
                    <a:lnTo>
                      <a:pt x="73" y="298"/>
                    </a:lnTo>
                    <a:lnTo>
                      <a:pt x="77" y="300"/>
                    </a:lnTo>
                    <a:lnTo>
                      <a:pt x="80" y="296"/>
                    </a:lnTo>
                    <a:lnTo>
                      <a:pt x="95" y="283"/>
                    </a:lnTo>
                    <a:lnTo>
                      <a:pt x="86" y="272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951" y="2165"/>
                <a:ext cx="422" cy="356"/>
              </a:xfrm>
              <a:custGeom>
                <a:avLst/>
                <a:gdLst>
                  <a:gd name="T0" fmla="*/ 95 w 422"/>
                  <a:gd name="T1" fmla="*/ 283 h 356"/>
                  <a:gd name="T2" fmla="*/ 80 w 422"/>
                  <a:gd name="T3" fmla="*/ 296 h 356"/>
                  <a:gd name="T4" fmla="*/ 77 w 422"/>
                  <a:gd name="T5" fmla="*/ 300 h 356"/>
                  <a:gd name="T6" fmla="*/ 109 w 422"/>
                  <a:gd name="T7" fmla="*/ 300 h 356"/>
                  <a:gd name="T8" fmla="*/ 95 w 422"/>
                  <a:gd name="T9" fmla="*/ 28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356">
                    <a:moveTo>
                      <a:pt x="95" y="283"/>
                    </a:moveTo>
                    <a:lnTo>
                      <a:pt x="80" y="296"/>
                    </a:lnTo>
                    <a:lnTo>
                      <a:pt x="77" y="300"/>
                    </a:lnTo>
                    <a:lnTo>
                      <a:pt x="109" y="300"/>
                    </a:lnTo>
                    <a:lnTo>
                      <a:pt x="95" y="283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951" y="2165"/>
                <a:ext cx="422" cy="356"/>
              </a:xfrm>
              <a:custGeom>
                <a:avLst/>
                <a:gdLst>
                  <a:gd name="T0" fmla="*/ 416 w 422"/>
                  <a:gd name="T1" fmla="*/ 0 h 356"/>
                  <a:gd name="T2" fmla="*/ 411 w 422"/>
                  <a:gd name="T3" fmla="*/ 0 h 356"/>
                  <a:gd name="T4" fmla="*/ 407 w 422"/>
                  <a:gd name="T5" fmla="*/ 2 h 356"/>
                  <a:gd name="T6" fmla="*/ 86 w 422"/>
                  <a:gd name="T7" fmla="*/ 272 h 356"/>
                  <a:gd name="T8" fmla="*/ 95 w 422"/>
                  <a:gd name="T9" fmla="*/ 283 h 356"/>
                  <a:gd name="T10" fmla="*/ 417 w 422"/>
                  <a:gd name="T11" fmla="*/ 14 h 356"/>
                  <a:gd name="T12" fmla="*/ 421 w 422"/>
                  <a:gd name="T13" fmla="*/ 12 h 356"/>
                  <a:gd name="T14" fmla="*/ 421 w 422"/>
                  <a:gd name="T15" fmla="*/ 7 h 356"/>
                  <a:gd name="T16" fmla="*/ 416 w 422"/>
                  <a:gd name="T1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2" h="356">
                    <a:moveTo>
                      <a:pt x="416" y="0"/>
                    </a:moveTo>
                    <a:lnTo>
                      <a:pt x="411" y="0"/>
                    </a:lnTo>
                    <a:lnTo>
                      <a:pt x="407" y="2"/>
                    </a:lnTo>
                    <a:lnTo>
                      <a:pt x="86" y="272"/>
                    </a:lnTo>
                    <a:lnTo>
                      <a:pt x="95" y="283"/>
                    </a:lnTo>
                    <a:lnTo>
                      <a:pt x="417" y="14"/>
                    </a:lnTo>
                    <a:lnTo>
                      <a:pt x="421" y="12"/>
                    </a:lnTo>
                    <a:lnTo>
                      <a:pt x="421" y="7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3283" y="575"/>
              <a:ext cx="279" cy="476"/>
              <a:chOff x="3283" y="575"/>
              <a:chExt cx="279" cy="47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283" y="575"/>
                <a:ext cx="279" cy="476"/>
              </a:xfrm>
              <a:custGeom>
                <a:avLst/>
                <a:gdLst>
                  <a:gd name="T0" fmla="*/ 212 w 279"/>
                  <a:gd name="T1" fmla="*/ 375 h 476"/>
                  <a:gd name="T2" fmla="*/ 166 w 279"/>
                  <a:gd name="T3" fmla="*/ 402 h 476"/>
                  <a:gd name="T4" fmla="*/ 278 w 279"/>
                  <a:gd name="T5" fmla="*/ 475 h 476"/>
                  <a:gd name="T6" fmla="*/ 274 w 279"/>
                  <a:gd name="T7" fmla="*/ 397 h 476"/>
                  <a:gd name="T8" fmla="*/ 229 w 279"/>
                  <a:gd name="T9" fmla="*/ 397 h 476"/>
                  <a:gd name="T10" fmla="*/ 224 w 279"/>
                  <a:gd name="T11" fmla="*/ 396 h 476"/>
                  <a:gd name="T12" fmla="*/ 221 w 279"/>
                  <a:gd name="T13" fmla="*/ 392 h 476"/>
                  <a:gd name="T14" fmla="*/ 212 w 279"/>
                  <a:gd name="T15" fmla="*/ 375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476">
                    <a:moveTo>
                      <a:pt x="212" y="375"/>
                    </a:moveTo>
                    <a:lnTo>
                      <a:pt x="166" y="402"/>
                    </a:lnTo>
                    <a:lnTo>
                      <a:pt x="278" y="475"/>
                    </a:lnTo>
                    <a:lnTo>
                      <a:pt x="274" y="397"/>
                    </a:lnTo>
                    <a:lnTo>
                      <a:pt x="229" y="397"/>
                    </a:lnTo>
                    <a:lnTo>
                      <a:pt x="224" y="396"/>
                    </a:lnTo>
                    <a:lnTo>
                      <a:pt x="221" y="392"/>
                    </a:lnTo>
                    <a:lnTo>
                      <a:pt x="212" y="37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283" y="575"/>
                <a:ext cx="279" cy="476"/>
              </a:xfrm>
              <a:custGeom>
                <a:avLst/>
                <a:gdLst>
                  <a:gd name="T0" fmla="*/ 225 w 279"/>
                  <a:gd name="T1" fmla="*/ 368 h 476"/>
                  <a:gd name="T2" fmla="*/ 212 w 279"/>
                  <a:gd name="T3" fmla="*/ 375 h 476"/>
                  <a:gd name="T4" fmla="*/ 221 w 279"/>
                  <a:gd name="T5" fmla="*/ 392 h 476"/>
                  <a:gd name="T6" fmla="*/ 224 w 279"/>
                  <a:gd name="T7" fmla="*/ 396 h 476"/>
                  <a:gd name="T8" fmla="*/ 229 w 279"/>
                  <a:gd name="T9" fmla="*/ 397 h 476"/>
                  <a:gd name="T10" fmla="*/ 232 w 279"/>
                  <a:gd name="T11" fmla="*/ 396 h 476"/>
                  <a:gd name="T12" fmla="*/ 236 w 279"/>
                  <a:gd name="T13" fmla="*/ 393 h 476"/>
                  <a:gd name="T14" fmla="*/ 237 w 279"/>
                  <a:gd name="T15" fmla="*/ 388 h 476"/>
                  <a:gd name="T16" fmla="*/ 235 w 279"/>
                  <a:gd name="T17" fmla="*/ 385 h 476"/>
                  <a:gd name="T18" fmla="*/ 225 w 279"/>
                  <a:gd name="T19" fmla="*/ 36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476">
                    <a:moveTo>
                      <a:pt x="225" y="368"/>
                    </a:moveTo>
                    <a:lnTo>
                      <a:pt x="212" y="375"/>
                    </a:lnTo>
                    <a:lnTo>
                      <a:pt x="221" y="392"/>
                    </a:lnTo>
                    <a:lnTo>
                      <a:pt x="224" y="396"/>
                    </a:lnTo>
                    <a:lnTo>
                      <a:pt x="229" y="397"/>
                    </a:lnTo>
                    <a:lnTo>
                      <a:pt x="232" y="396"/>
                    </a:lnTo>
                    <a:lnTo>
                      <a:pt x="236" y="393"/>
                    </a:lnTo>
                    <a:lnTo>
                      <a:pt x="237" y="388"/>
                    </a:lnTo>
                    <a:lnTo>
                      <a:pt x="235" y="385"/>
                    </a:lnTo>
                    <a:lnTo>
                      <a:pt x="225" y="368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3283" y="575"/>
                <a:ext cx="279" cy="476"/>
              </a:xfrm>
              <a:custGeom>
                <a:avLst/>
                <a:gdLst>
                  <a:gd name="T0" fmla="*/ 271 w 279"/>
                  <a:gd name="T1" fmla="*/ 342 h 476"/>
                  <a:gd name="T2" fmla="*/ 225 w 279"/>
                  <a:gd name="T3" fmla="*/ 368 h 476"/>
                  <a:gd name="T4" fmla="*/ 235 w 279"/>
                  <a:gd name="T5" fmla="*/ 385 h 476"/>
                  <a:gd name="T6" fmla="*/ 237 w 279"/>
                  <a:gd name="T7" fmla="*/ 388 h 476"/>
                  <a:gd name="T8" fmla="*/ 236 w 279"/>
                  <a:gd name="T9" fmla="*/ 393 h 476"/>
                  <a:gd name="T10" fmla="*/ 232 w 279"/>
                  <a:gd name="T11" fmla="*/ 396 h 476"/>
                  <a:gd name="T12" fmla="*/ 229 w 279"/>
                  <a:gd name="T13" fmla="*/ 397 h 476"/>
                  <a:gd name="T14" fmla="*/ 274 w 279"/>
                  <a:gd name="T15" fmla="*/ 397 h 476"/>
                  <a:gd name="T16" fmla="*/ 271 w 279"/>
                  <a:gd name="T17" fmla="*/ 34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476">
                    <a:moveTo>
                      <a:pt x="271" y="342"/>
                    </a:moveTo>
                    <a:lnTo>
                      <a:pt x="225" y="368"/>
                    </a:lnTo>
                    <a:lnTo>
                      <a:pt x="235" y="385"/>
                    </a:lnTo>
                    <a:lnTo>
                      <a:pt x="237" y="388"/>
                    </a:lnTo>
                    <a:lnTo>
                      <a:pt x="236" y="393"/>
                    </a:lnTo>
                    <a:lnTo>
                      <a:pt x="232" y="396"/>
                    </a:lnTo>
                    <a:lnTo>
                      <a:pt x="229" y="397"/>
                    </a:lnTo>
                    <a:lnTo>
                      <a:pt x="274" y="397"/>
                    </a:lnTo>
                    <a:lnTo>
                      <a:pt x="271" y="342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3283" y="575"/>
                <a:ext cx="279" cy="476"/>
              </a:xfrm>
              <a:custGeom>
                <a:avLst/>
                <a:gdLst>
                  <a:gd name="T0" fmla="*/ 8 w 279"/>
                  <a:gd name="T1" fmla="*/ 0 h 476"/>
                  <a:gd name="T2" fmla="*/ 4 w 279"/>
                  <a:gd name="T3" fmla="*/ 1 h 476"/>
                  <a:gd name="T4" fmla="*/ 1 w 279"/>
                  <a:gd name="T5" fmla="*/ 3 h 476"/>
                  <a:gd name="T6" fmla="*/ 0 w 279"/>
                  <a:gd name="T7" fmla="*/ 8 h 476"/>
                  <a:gd name="T8" fmla="*/ 2 w 279"/>
                  <a:gd name="T9" fmla="*/ 12 h 476"/>
                  <a:gd name="T10" fmla="*/ 212 w 279"/>
                  <a:gd name="T11" fmla="*/ 375 h 476"/>
                  <a:gd name="T12" fmla="*/ 225 w 279"/>
                  <a:gd name="T13" fmla="*/ 368 h 476"/>
                  <a:gd name="T14" fmla="*/ 15 w 279"/>
                  <a:gd name="T15" fmla="*/ 4 h 476"/>
                  <a:gd name="T16" fmla="*/ 13 w 279"/>
                  <a:gd name="T17" fmla="*/ 1 h 476"/>
                  <a:gd name="T18" fmla="*/ 8 w 279"/>
                  <a:gd name="T1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476">
                    <a:moveTo>
                      <a:pt x="8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12" y="375"/>
                    </a:lnTo>
                    <a:lnTo>
                      <a:pt x="225" y="368"/>
                    </a:lnTo>
                    <a:lnTo>
                      <a:pt x="15" y="4"/>
                    </a:lnTo>
                    <a:lnTo>
                      <a:pt x="1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1620" y="127"/>
              <a:ext cx="548" cy="120"/>
              <a:chOff x="1620" y="127"/>
              <a:chExt cx="548" cy="120"/>
            </a:xfrm>
          </p:grpSpPr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620" y="127"/>
                <a:ext cx="548" cy="120"/>
              </a:xfrm>
              <a:custGeom>
                <a:avLst/>
                <a:gdLst>
                  <a:gd name="T0" fmla="*/ 427 w 548"/>
                  <a:gd name="T1" fmla="*/ 0 h 120"/>
                  <a:gd name="T2" fmla="*/ 427 w 548"/>
                  <a:gd name="T3" fmla="*/ 119 h 120"/>
                  <a:gd name="T4" fmla="*/ 532 w 548"/>
                  <a:gd name="T5" fmla="*/ 67 h 120"/>
                  <a:gd name="T6" fmla="*/ 451 w 548"/>
                  <a:gd name="T7" fmla="*/ 67 h 120"/>
                  <a:gd name="T8" fmla="*/ 454 w 548"/>
                  <a:gd name="T9" fmla="*/ 63 h 120"/>
                  <a:gd name="T10" fmla="*/ 454 w 548"/>
                  <a:gd name="T11" fmla="*/ 55 h 120"/>
                  <a:gd name="T12" fmla="*/ 451 w 548"/>
                  <a:gd name="T13" fmla="*/ 51 h 120"/>
                  <a:gd name="T14" fmla="*/ 530 w 548"/>
                  <a:gd name="T15" fmla="*/ 51 h 120"/>
                  <a:gd name="T16" fmla="*/ 427 w 54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120">
                    <a:moveTo>
                      <a:pt x="427" y="0"/>
                    </a:moveTo>
                    <a:lnTo>
                      <a:pt x="427" y="119"/>
                    </a:lnTo>
                    <a:lnTo>
                      <a:pt x="532" y="67"/>
                    </a:lnTo>
                    <a:lnTo>
                      <a:pt x="451" y="67"/>
                    </a:lnTo>
                    <a:lnTo>
                      <a:pt x="454" y="63"/>
                    </a:lnTo>
                    <a:lnTo>
                      <a:pt x="454" y="55"/>
                    </a:lnTo>
                    <a:lnTo>
                      <a:pt x="451" y="51"/>
                    </a:lnTo>
                    <a:lnTo>
                      <a:pt x="530" y="5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1620" y="127"/>
                <a:ext cx="548" cy="120"/>
              </a:xfrm>
              <a:custGeom>
                <a:avLst/>
                <a:gdLst>
                  <a:gd name="T0" fmla="*/ 427 w 548"/>
                  <a:gd name="T1" fmla="*/ 51 h 120"/>
                  <a:gd name="T2" fmla="*/ 3 w 548"/>
                  <a:gd name="T3" fmla="*/ 51 h 120"/>
                  <a:gd name="T4" fmla="*/ 0 w 548"/>
                  <a:gd name="T5" fmla="*/ 55 h 120"/>
                  <a:gd name="T6" fmla="*/ 0 w 548"/>
                  <a:gd name="T7" fmla="*/ 63 h 120"/>
                  <a:gd name="T8" fmla="*/ 3 w 548"/>
                  <a:gd name="T9" fmla="*/ 67 h 120"/>
                  <a:gd name="T10" fmla="*/ 427 w 548"/>
                  <a:gd name="T11" fmla="*/ 67 h 120"/>
                  <a:gd name="T12" fmla="*/ 427 w 548"/>
                  <a:gd name="T13" fmla="*/ 5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8" h="120">
                    <a:moveTo>
                      <a:pt x="427" y="51"/>
                    </a:moveTo>
                    <a:lnTo>
                      <a:pt x="3" y="51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3" y="67"/>
                    </a:lnTo>
                    <a:lnTo>
                      <a:pt x="427" y="67"/>
                    </a:lnTo>
                    <a:lnTo>
                      <a:pt x="427" y="5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620" y="127"/>
                <a:ext cx="548" cy="120"/>
              </a:xfrm>
              <a:custGeom>
                <a:avLst/>
                <a:gdLst>
                  <a:gd name="T0" fmla="*/ 530 w 548"/>
                  <a:gd name="T1" fmla="*/ 51 h 120"/>
                  <a:gd name="T2" fmla="*/ 451 w 548"/>
                  <a:gd name="T3" fmla="*/ 51 h 120"/>
                  <a:gd name="T4" fmla="*/ 454 w 548"/>
                  <a:gd name="T5" fmla="*/ 55 h 120"/>
                  <a:gd name="T6" fmla="*/ 454 w 548"/>
                  <a:gd name="T7" fmla="*/ 63 h 120"/>
                  <a:gd name="T8" fmla="*/ 451 w 548"/>
                  <a:gd name="T9" fmla="*/ 67 h 120"/>
                  <a:gd name="T10" fmla="*/ 532 w 548"/>
                  <a:gd name="T11" fmla="*/ 67 h 120"/>
                  <a:gd name="T12" fmla="*/ 547 w 548"/>
                  <a:gd name="T13" fmla="*/ 59 h 120"/>
                  <a:gd name="T14" fmla="*/ 530 w 548"/>
                  <a:gd name="T15" fmla="*/ 5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120">
                    <a:moveTo>
                      <a:pt x="530" y="51"/>
                    </a:moveTo>
                    <a:lnTo>
                      <a:pt x="451" y="51"/>
                    </a:lnTo>
                    <a:lnTo>
                      <a:pt x="454" y="55"/>
                    </a:lnTo>
                    <a:lnTo>
                      <a:pt x="454" y="63"/>
                    </a:lnTo>
                    <a:lnTo>
                      <a:pt x="451" y="67"/>
                    </a:lnTo>
                    <a:lnTo>
                      <a:pt x="532" y="67"/>
                    </a:lnTo>
                    <a:lnTo>
                      <a:pt x="547" y="59"/>
                    </a:lnTo>
                    <a:lnTo>
                      <a:pt x="530" y="51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13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50250" cy="4254500"/>
          </a:xfrm>
        </p:spPr>
        <p:txBody>
          <a:bodyPr/>
          <a:lstStyle/>
          <a:p>
            <a:pPr algn="just">
              <a:buNone/>
            </a:pPr>
            <a:r>
              <a:rPr lang="fa-IR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خطر (</a:t>
            </a:r>
            <a:r>
              <a:rPr lang="en-US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HAZARD</a:t>
            </a:r>
            <a:r>
              <a:rPr lang="fa-IR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):</a:t>
            </a:r>
            <a:r>
              <a:rPr lang="fa-IR" altLang="en-US" sz="3400" dirty="0" smtClean="0">
                <a:latin typeface="Arial Narrow" pitchFamily="34" charset="0"/>
                <a:cs typeface="B Nazanin" pitchFamily="2" charset="-78"/>
              </a:rPr>
              <a:t> </a:t>
            </a:r>
            <a:r>
              <a:rPr lang="fa-IR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عواملی که بالقوه </a:t>
            </a:r>
            <a:r>
              <a:rPr lang="fa-IR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می‌توانند</a:t>
            </a:r>
            <a:r>
              <a:rPr lang="fa-IR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سبب بیماری، آسیب، خسارت به اموال، تأسیسات، تولیدات یا محصول، محیط زیست، کاهش تولید یا افزایش عیوب و پرداخت </a:t>
            </a:r>
            <a:r>
              <a:rPr lang="fa-IR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خسارت‌ها</a:t>
            </a:r>
            <a:r>
              <a:rPr lang="fa-IR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a-I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شود.</a:t>
            </a:r>
            <a:endParaRPr lang="fa-IR" alt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fa-IR" altLang="en-US" sz="3400" b="1" dirty="0" smtClean="0">
              <a:solidFill>
                <a:srgbClr val="009900"/>
              </a:solidFill>
              <a:latin typeface="Arial Narrow" pitchFamily="34" charset="0"/>
              <a:cs typeface="B Nazanin" pitchFamily="2" charset="-78"/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fa-IR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شناسایی خطر: </a:t>
            </a:r>
            <a:r>
              <a:rPr lang="ar-SA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فرآيند شناخت</a:t>
            </a:r>
            <a:r>
              <a:rPr lang="fa-I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وجود</a:t>
            </a:r>
            <a:endParaRPr lang="fa-IR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Wingdings 3" pitchFamily="18" charset="2"/>
              <a:buNone/>
            </a:pPr>
            <a:r>
              <a:rPr lang="ar-SA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يك </a:t>
            </a:r>
            <a:r>
              <a:rPr lang="fa-I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خطر </a:t>
            </a:r>
            <a:r>
              <a:rPr lang="ar-SA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 تعريف </a:t>
            </a:r>
            <a:r>
              <a:rPr lang="fa-I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خصوصیات </a:t>
            </a:r>
            <a:r>
              <a:rPr lang="ar-SA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آن</a:t>
            </a:r>
            <a:endParaRPr lang="fa-IR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buFont typeface="Monotype Sorts" pitchFamily="2" charset="2"/>
              <a:buNone/>
            </a:pPr>
            <a:endParaRPr lang="fa-IR" altLang="en-US" sz="3400" dirty="0" smtClean="0">
              <a:latin typeface="Arial Narrow" pitchFamily="34" charset="0"/>
              <a:cs typeface="B Nazanin" pitchFamily="2" charset="-78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910513" cy="7270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altLang="en-US" sz="3600" b="1" dirty="0">
                <a:solidFill>
                  <a:srgbClr val="FF0000"/>
                </a:solidFill>
                <a:cs typeface="B Titr" panose="00000700000000000000" pitchFamily="2" charset="-78"/>
              </a:rPr>
              <a:t>تعاریف مهم</a:t>
            </a:r>
            <a:endParaRPr lang="en-US" altLang="ar-SA" sz="36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15" descr="380843822_4cfd3db561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243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2"/>
          <p:cNvSpPr txBox="1">
            <a:spLocks noChangeArrowheads="1"/>
          </p:cNvSpPr>
          <p:nvPr/>
        </p:nvSpPr>
        <p:spPr bwMode="auto">
          <a:xfrm>
            <a:off x="2339975" y="549275"/>
            <a:ext cx="6178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4000" b="1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نمونه: </a:t>
            </a:r>
            <a:r>
              <a:rPr lang="ar-SA" sz="4000" b="1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عوامل زيان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 </a:t>
            </a:r>
            <a:r>
              <a:rPr lang="ar-SA" sz="4000" b="1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آور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 </a:t>
            </a:r>
            <a:r>
              <a:rPr lang="ar-SA" sz="4000" b="1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محيط كار</a:t>
            </a:r>
            <a:endParaRPr lang="en-US" sz="4000" b="1">
              <a:cs typeface="B Titr" pitchFamily="2" charset="-78"/>
            </a:endParaRPr>
          </a:p>
        </p:txBody>
      </p:sp>
      <p:sp>
        <p:nvSpPr>
          <p:cNvPr id="672771" name="Text Box 3"/>
          <p:cNvSpPr txBox="1">
            <a:spLocks noChangeArrowheads="1"/>
          </p:cNvSpPr>
          <p:nvPr/>
        </p:nvSpPr>
        <p:spPr bwMode="auto">
          <a:xfrm>
            <a:off x="2843213" y="1628775"/>
            <a:ext cx="3792537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عوامل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فيزيكي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زيان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آور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2771775" y="2492375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عوامل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شيميائي زيان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آور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2796381" y="5589588"/>
            <a:ext cx="38862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عوامل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a-I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مکانیکی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زيان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آور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2771775" y="4076700"/>
            <a:ext cx="3886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عوامل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ارگونوميك زيان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آور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2755900" y="3293865"/>
            <a:ext cx="3886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عوامل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a-I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بیولوژیک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زيان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آور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2771775" y="4864100"/>
            <a:ext cx="3886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عوامل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a-I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روانی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زيان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آور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27088" y="3644900"/>
          <a:ext cx="18669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lip" r:id="rId4" imgW="1026871" imgH="1341425" progId="MS_ClipArt_Gallery.5">
                  <p:embed/>
                </p:oleObj>
              </mc:Choice>
              <mc:Fallback>
                <p:oleObj name="Clip" r:id="rId4" imgW="1026871" imgH="134142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18669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611188" y="1484313"/>
          <a:ext cx="195738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Clip" r:id="rId6" imgW="755294" imgH="824789" progId="MS_ClipArt_Gallery.5">
                  <p:embed/>
                </p:oleObj>
              </mc:Choice>
              <mc:Fallback>
                <p:oleObj name="Clip" r:id="rId6" imgW="755294" imgH="824789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195738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6877050" y="4365625"/>
          <a:ext cx="17526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lip" r:id="rId8" imgW="810158" imgH="769010" progId="MS_ClipArt_Gallery.5">
                  <p:embed/>
                </p:oleObj>
              </mc:Choice>
              <mc:Fallback>
                <p:oleObj name="Clip" r:id="rId8" imgW="810158" imgH="76901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365625"/>
                        <a:ext cx="17526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6804025" y="1628775"/>
          <a:ext cx="163671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lip" r:id="rId10" imgW="1060704" imgH="1072591" progId="MS_ClipArt_Gallery.5">
                  <p:embed/>
                </p:oleObj>
              </mc:Choice>
              <mc:Fallback>
                <p:oleObj name="Clip" r:id="rId10" imgW="1060704" imgH="1072591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628775"/>
                        <a:ext cx="1636713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13F855B-9E78-41B2-8EB7-67A4B79EAF73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31975"/>
      </p:ext>
    </p:extLst>
  </p:cSld>
  <p:clrMapOvr>
    <a:masterClrMapping/>
  </p:clrMapOvr>
  <p:transition>
    <p:random/>
    <p:sndAc>
      <p:stSnd>
        <p:snd r:embed="rId3" name="BEEBOP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" b="7005"/>
          <a:stretch>
            <a:fillRect/>
          </a:stretch>
        </p:blipFill>
        <p:spPr bwMode="auto">
          <a:xfrm>
            <a:off x="1358900" y="1498600"/>
            <a:ext cx="6426200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895" b="70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422275"/>
            <a:ext cx="8609012" cy="917575"/>
          </a:xfrm>
        </p:spPr>
        <p:txBody>
          <a:bodyPr/>
          <a:lstStyle/>
          <a:p>
            <a:pPr algn="ctr" rtl="1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a-IR" altLang="tr-TR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B Nazanin" panose="00000400000000000000" pitchFamily="2" charset="-78"/>
              </a:rPr>
              <a:t>یه لحظه صبر کن!!!!!!!!!!!!</a:t>
            </a:r>
            <a:endParaRPr lang="tr-TR" altLang="tr-TR" sz="2800" b="1" dirty="0" smtClean="0">
              <a:solidFill>
                <a:srgbClr val="9800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B Nazanin" panose="00000400000000000000" pitchFamily="2" charset="-78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1725613"/>
            <a:ext cx="8132762" cy="4067175"/>
          </a:xfrm>
        </p:spPr>
        <p:txBody>
          <a:bodyPr/>
          <a:lstStyle/>
          <a:p>
            <a:pPr indent="-317500" algn="ctr" eaLnBrk="1" hangingPunct="1">
              <a:spcBef>
                <a:spcPts val="1000"/>
              </a:spcBef>
              <a:buClrTx/>
              <a:buSzPct val="15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altLang="tr-TR" sz="4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indent="-317500" algn="ctr" eaLnBrk="1" hangingPunct="1">
              <a:spcBef>
                <a:spcPts val="1500"/>
              </a:spcBef>
              <a:buClrTx/>
              <a:buSzPct val="15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tr-TR" sz="6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HSE</a:t>
            </a:r>
            <a:r>
              <a:rPr lang="fa-IR" altLang="tr-TR" sz="6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، اولویت است</a:t>
            </a:r>
            <a:endParaRPr lang="tr-TR" altLang="tr-TR" sz="6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indent="-317500" algn="ctr" eaLnBrk="1" hangingPunct="1">
              <a:spcBef>
                <a:spcPts val="1500"/>
              </a:spcBef>
              <a:buClrTx/>
              <a:buSzPct val="15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altLang="tr-TR" sz="6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indent="-317500" algn="ctr" eaLnBrk="1" hangingPunct="1">
              <a:spcBef>
                <a:spcPts val="1500"/>
              </a:spcBef>
              <a:buClrTx/>
              <a:buSzPct val="15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a-IR" altLang="tr-TR" sz="6000" b="1" dirty="0" smtClean="0">
                <a:solidFill>
                  <a:srgbClr val="CC33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ایست</a:t>
            </a:r>
            <a:endParaRPr lang="tr-TR" altLang="tr-TR" sz="6000" b="1" dirty="0" smtClean="0">
              <a:solidFill>
                <a:srgbClr val="CC33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508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9"/>
          <p:cNvSpPr txBox="1">
            <a:spLocks noChangeArrowheads="1"/>
          </p:cNvSpPr>
          <p:nvPr/>
        </p:nvSpPr>
        <p:spPr bwMode="auto">
          <a:xfrm>
            <a:off x="1676399" y="404813"/>
            <a:ext cx="7185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2  Titr" panose="00000700000000000000" pitchFamily="2" charset="-78"/>
              </a:rPr>
              <a:t> </a:t>
            </a:r>
            <a:r>
              <a:rPr lang="fa-IR" altLang="en-US" sz="3200" b="1" dirty="0">
                <a:latin typeface="Times New Roman" panose="02020603050405020304" pitchFamily="18" charset="0"/>
                <a:cs typeface="2  Titr" panose="00000700000000000000" pitchFamily="2" charset="-78"/>
              </a:rPr>
              <a:t>در شناسایی جنبه های زیست محیطی موارد زیر در نظر گرفته می شود:</a:t>
            </a:r>
            <a:endParaRPr lang="en-US" altLang="en-US" sz="3200" b="1" dirty="0"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47107" name="TextBox 10"/>
          <p:cNvSpPr txBox="1">
            <a:spLocks noChangeArrowheads="1"/>
          </p:cNvSpPr>
          <p:nvPr/>
        </p:nvSpPr>
        <p:spPr bwMode="auto">
          <a:xfrm>
            <a:off x="838200" y="1981200"/>
            <a:ext cx="7924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نشر در هوا </a:t>
            </a: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Emissions to Air</a:t>
            </a: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رها شدن در آب </a:t>
            </a: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 Release to Water</a:t>
            </a: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مدیریت </a:t>
            </a:r>
            <a:r>
              <a:rPr lang="fa-IR" altLang="en-US" dirty="0" err="1">
                <a:latin typeface="Times New Roman" panose="02020603050405020304" pitchFamily="18" charset="0"/>
                <a:cs typeface="2  Nazanin" pitchFamily="2" charset="-78"/>
              </a:rPr>
              <a:t>پسماند</a:t>
            </a: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 Waste management</a:t>
            </a:r>
            <a:endParaRPr lang="fa-IR" altLang="en-US" dirty="0">
              <a:latin typeface="Times New Roman" panose="02020603050405020304" pitchFamily="18" charset="0"/>
              <a:cs typeface="2  Nazanin" pitchFamily="2" charset="-78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آلودگی زمین </a:t>
            </a: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Contamination of land</a:t>
            </a: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 استفاده از مواد خام و منابع </a:t>
            </a:r>
            <a:r>
              <a:rPr lang="fa-IR" altLang="en-US" dirty="0" smtClean="0">
                <a:latin typeface="Times New Roman" panose="02020603050405020304" pitchFamily="18" charset="0"/>
                <a:cs typeface="2  Nazanin" pitchFamily="2" charset="-78"/>
              </a:rPr>
              <a:t>طبیعی  </a:t>
            </a: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use of raw materials &amp; natural resources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 </a:t>
            </a:r>
            <a:r>
              <a:rPr lang="fa-IR" altLang="en-US" dirty="0">
                <a:latin typeface="Times New Roman" panose="02020603050405020304" pitchFamily="18" charset="0"/>
                <a:cs typeface="2  Nazanin" pitchFamily="2" charset="-78"/>
              </a:rPr>
              <a:t>سایر موارد زیست محیطی محلی و موارد مربوط به </a:t>
            </a:r>
            <a:r>
              <a:rPr lang="fa-IR" altLang="en-US" dirty="0" smtClean="0">
                <a:latin typeface="Times New Roman" panose="02020603050405020304" pitchFamily="18" charset="0"/>
                <a:cs typeface="2  Nazanin" pitchFamily="2" charset="-78"/>
              </a:rPr>
              <a:t>جامعه </a:t>
            </a:r>
            <a:r>
              <a:rPr lang="en-US" altLang="en-US" dirty="0" smtClean="0">
                <a:latin typeface="Times New Roman" panose="02020603050405020304" pitchFamily="18" charset="0"/>
                <a:cs typeface="2  Nazanin" pitchFamily="2" charset="-78"/>
              </a:rPr>
              <a:t>Other </a:t>
            </a:r>
            <a:r>
              <a:rPr lang="en-US" altLang="en-US" dirty="0">
                <a:latin typeface="Times New Roman" panose="02020603050405020304" pitchFamily="18" charset="0"/>
                <a:cs typeface="2  Nazanin" pitchFamily="2" charset="-78"/>
              </a:rPr>
              <a:t>local environmental issues</a:t>
            </a:r>
            <a:endParaRPr lang="fa-IR" altLang="en-US" dirty="0">
              <a:latin typeface="Times New Roman" panose="02020603050405020304" pitchFamily="18" charset="0"/>
              <a:cs typeface="2  Nazanin" pitchFamily="2" charset="-78"/>
            </a:endParaRPr>
          </a:p>
        </p:txBody>
      </p:sp>
      <p:sp>
        <p:nvSpPr>
          <p:cNvPr id="47108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C7072D61-341F-495B-9FAD-3949AE1F6323}" type="slidenum">
              <a:rPr lang="en-US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434976" y="1676400"/>
            <a:ext cx="8350250" cy="42545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a-IR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ريسک (</a:t>
            </a:r>
            <a:r>
              <a:rPr lang="en-US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Risk</a:t>
            </a:r>
            <a:r>
              <a:rPr lang="fa-IR" altLang="en-US" sz="3400" b="1" dirty="0" smtClean="0">
                <a:solidFill>
                  <a:srgbClr val="009900"/>
                </a:solidFill>
                <a:latin typeface="Arial Narrow" pitchFamily="34" charset="0"/>
                <a:cs typeface="B Nazanin" pitchFamily="2" charset="-78"/>
              </a:rPr>
              <a:t>): </a:t>
            </a:r>
            <a:r>
              <a:rPr lang="fa-IR" sz="3600" dirty="0" smtClean="0"/>
              <a:t>تأثیر عدم قطعیت بر </a:t>
            </a:r>
            <a:r>
              <a:rPr lang="fa-IR" sz="3600" dirty="0" err="1" smtClean="0"/>
              <a:t>روي</a:t>
            </a:r>
            <a:r>
              <a:rPr lang="fa-IR" sz="3600" dirty="0" smtClean="0"/>
              <a:t> </a:t>
            </a:r>
            <a:r>
              <a:rPr lang="fa-IR" sz="3600" dirty="0" err="1" smtClean="0"/>
              <a:t>نتايج</a:t>
            </a:r>
            <a:r>
              <a:rPr lang="fa-IR" sz="3600" dirty="0" smtClean="0"/>
              <a:t> مورد انتظار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3600" dirty="0" smtClean="0"/>
              <a:t> تأثیر عدم قطعیت</a:t>
            </a:r>
            <a:r>
              <a:rPr lang="fa-IR" sz="3600" dirty="0"/>
              <a:t>، انحراف -مثبت یا منفی- از آنچه که مورد انتظار است، می </a:t>
            </a:r>
            <a:r>
              <a:rPr lang="fa-IR" sz="3600" dirty="0" smtClean="0"/>
              <a:t>باشد.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3600" dirty="0"/>
              <a:t>ریسک اغلب برحسب ترکیبی از تبعات یک رخداد (شامل تغییراتی در شرایط) و احتمال وقوع </a:t>
            </a:r>
            <a:r>
              <a:rPr lang="fa-IR" sz="3600" dirty="0" smtClean="0"/>
              <a:t>مربوطه </a:t>
            </a:r>
            <a:r>
              <a:rPr lang="fa-IR" sz="3600" dirty="0"/>
              <a:t>بیان </a:t>
            </a:r>
            <a:r>
              <a:rPr lang="fa-IR" sz="3600" dirty="0" smtClean="0"/>
              <a:t>میشود (</a:t>
            </a:r>
            <a:r>
              <a:rPr lang="en-US" sz="3600" dirty="0"/>
              <a:t>ISO Guide 73</a:t>
            </a:r>
            <a:r>
              <a:rPr lang="fa-IR" sz="3600" dirty="0" smtClean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3600" dirty="0"/>
              <a:t>گاهی </a:t>
            </a:r>
            <a:r>
              <a:rPr lang="fa-IR" sz="3600" dirty="0" smtClean="0"/>
              <a:t>واژه « </a:t>
            </a:r>
            <a:r>
              <a:rPr lang="fa-IR" sz="3600" dirty="0" err="1" smtClean="0"/>
              <a:t>ريسك</a:t>
            </a:r>
            <a:r>
              <a:rPr lang="fa-IR" sz="3600" dirty="0" smtClean="0"/>
              <a:t>» </a:t>
            </a:r>
            <a:r>
              <a:rPr lang="fa-IR" sz="3600" dirty="0"/>
              <a:t>هنگامی </a:t>
            </a:r>
            <a:r>
              <a:rPr lang="fa-IR" sz="3600" dirty="0" smtClean="0"/>
              <a:t>به کار </a:t>
            </a:r>
            <a:r>
              <a:rPr lang="fa-IR" sz="3600" dirty="0"/>
              <a:t>میرود که امکان بروز فقط تبعات منفی وجود دارد.</a:t>
            </a:r>
            <a:endParaRPr lang="fa-IR" sz="36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fa-IR" sz="3600" dirty="0" smtClean="0"/>
          </a:p>
          <a:p>
            <a:pPr algn="just">
              <a:buNone/>
            </a:pPr>
            <a:endParaRPr lang="fa-IR" altLang="en-US" sz="3400" dirty="0" smtClean="0">
              <a:latin typeface="Arial Narrow" pitchFamily="34" charset="0"/>
              <a:cs typeface="B Nazanin" pitchFamily="2" charset="-7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19200"/>
          </a:xfrm>
        </p:spPr>
        <p:txBody>
          <a:bodyPr>
            <a:normAutofit/>
          </a:bodyPr>
          <a:lstStyle/>
          <a:p>
            <a:pPr algn="ctr"/>
            <a:r>
              <a:rPr lang="fa-IR" altLang="en-US" b="1" dirty="0">
                <a:solidFill>
                  <a:srgbClr val="FF0000"/>
                </a:solidFill>
                <a:cs typeface="B Titr" panose="00000700000000000000" pitchFamily="2" charset="-78"/>
              </a:rPr>
              <a:t>تعاریف مهم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745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731838" y="1887588"/>
            <a:ext cx="8001000" cy="28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920" tIns="46961" rIns="93920" bIns="46961">
            <a:spAutoFit/>
          </a:bodyPr>
          <a:lstStyle/>
          <a:p>
            <a:pPr algn="ctr" defTabSz="939800">
              <a:spcBef>
                <a:spcPct val="50000"/>
              </a:spcBef>
              <a:defRPr/>
            </a:pPr>
            <a:r>
              <a:rPr lang="fa-IR" altLang="en-US" sz="3200" dirty="0" err="1">
                <a:latin typeface="Arial Narrow" pitchFamily="34" charset="0"/>
                <a:cs typeface="B Nazanin" pitchFamily="2" charset="-78"/>
              </a:rPr>
              <a:t>ترکيبي</a:t>
            </a:r>
            <a:r>
              <a:rPr lang="fa-IR" altLang="en-US" sz="3200" dirty="0">
                <a:latin typeface="Arial Narrow" pitchFamily="34" charset="0"/>
                <a:cs typeface="B Nazanin" pitchFamily="2" charset="-78"/>
              </a:rPr>
              <a:t> از </a:t>
            </a:r>
            <a:r>
              <a:rPr lang="fa-IR" altLang="en-US" sz="3200" dirty="0">
                <a:solidFill>
                  <a:srgbClr val="FF0000"/>
                </a:solidFill>
                <a:latin typeface="Arial Narrow" pitchFamily="34" charset="0"/>
                <a:cs typeface="B Nazanin" pitchFamily="2" charset="-78"/>
              </a:rPr>
              <a:t>احتمال وقوع </a:t>
            </a:r>
            <a:r>
              <a:rPr lang="fa-IR" altLang="en-US" sz="3200" dirty="0" err="1">
                <a:latin typeface="Arial Narrow" pitchFamily="34" charset="0"/>
                <a:cs typeface="B Nazanin" pitchFamily="2" charset="-78"/>
              </a:rPr>
              <a:t>يک</a:t>
            </a:r>
            <a:r>
              <a:rPr lang="fa-IR" altLang="en-US" sz="3200" dirty="0">
                <a:latin typeface="Arial Narrow" pitchFamily="34" charset="0"/>
                <a:cs typeface="B Nazanin" pitchFamily="2" charset="-78"/>
              </a:rPr>
              <a:t> اتفاق خطرناک یا قرار گرفتن در معرض آن و </a:t>
            </a:r>
            <a:r>
              <a:rPr lang="fa-IR" altLang="en-US" sz="3200" dirty="0">
                <a:solidFill>
                  <a:srgbClr val="FF0000"/>
                </a:solidFill>
                <a:latin typeface="Arial Narrow" pitchFamily="34" charset="0"/>
                <a:cs typeface="B Nazanin" pitchFamily="2" charset="-78"/>
              </a:rPr>
              <a:t>وخامت</a:t>
            </a:r>
            <a:r>
              <a:rPr lang="fa-IR" altLang="en-US" sz="3200" dirty="0">
                <a:latin typeface="Arial Narrow" pitchFamily="34" charset="0"/>
                <a:cs typeface="B Nazanin" pitchFamily="2" charset="-78"/>
              </a:rPr>
              <a:t> </a:t>
            </a:r>
            <a:r>
              <a:rPr lang="fa-IR" altLang="en-US" sz="3200" dirty="0" err="1">
                <a:latin typeface="Arial Narrow" pitchFamily="34" charset="0"/>
                <a:cs typeface="B Nazanin" pitchFamily="2" charset="-78"/>
              </a:rPr>
              <a:t>مصدومیت</a:t>
            </a:r>
            <a:r>
              <a:rPr lang="fa-IR" altLang="en-US" sz="3200" dirty="0">
                <a:latin typeface="Arial Narrow" pitchFamily="34" charset="0"/>
                <a:cs typeface="B Nazanin" pitchFamily="2" charset="-78"/>
              </a:rPr>
              <a:t> یا بیماری که می تواند به موجب آن اتفاق یا قرار گرفتن در معرض آن پدید آید </a:t>
            </a:r>
            <a:endParaRPr lang="fa-IR" altLang="en-US" sz="3200" dirty="0" smtClean="0">
              <a:latin typeface="Arial Narrow" pitchFamily="34" charset="0"/>
              <a:cs typeface="B Nazanin" pitchFamily="2" charset="-78"/>
            </a:endParaRPr>
          </a:p>
          <a:p>
            <a:pPr algn="ctr" defTabSz="939800">
              <a:spcBef>
                <a:spcPct val="50000"/>
              </a:spcBef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Homa" pitchFamily="2" charset="-78"/>
              </a:rPr>
              <a:t>این </a:t>
            </a:r>
            <a:r>
              <a:rPr lang="fa-I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Homa" pitchFamily="2" charset="-78"/>
              </a:rPr>
              <a:t>ترکیب </a:t>
            </a:r>
            <a:r>
              <a:rPr lang="fa-I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Homa" pitchFamily="2" charset="-78"/>
              </a:rPr>
              <a:t>به </a:t>
            </a:r>
            <a:r>
              <a:rPr lang="fa-I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B Homa" pitchFamily="2" charset="-78"/>
              </a:rPr>
              <a:t>صورت حاصلضرب نشان داده می‏شود</a:t>
            </a:r>
            <a:endParaRPr lang="fa-IR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Homa" pitchFamily="2" charset="-78"/>
            </a:endParaRPr>
          </a:p>
          <a:p>
            <a:pPr algn="r" defTabSz="939800" rtl="1"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B Homa" pitchFamily="2" charset="-78"/>
            </a:endParaRP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1476375" y="404813"/>
            <a:ext cx="7231063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محاسبه </a:t>
            </a:r>
            <a:r>
              <a:rPr lang="fa-IR" sz="4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ريسك</a:t>
            </a:r>
            <a:r>
              <a:rPr lang="fa-IR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fa-IR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0C2B8B81-130D-483D-9CBC-49B0D30BFFC1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87675" y="4414837"/>
            <a:ext cx="3887788" cy="1038225"/>
          </a:xfrm>
          <a:prstGeom prst="ellipse">
            <a:avLst/>
          </a:prstGeom>
          <a:noFill/>
          <a:ln w="76200" cap="rnd">
            <a:solidFill>
              <a:schemeClr val="bg2"/>
            </a:solidFill>
            <a:prstDash val="sysDot"/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lIns="91415" tIns="45708" rIns="91415" bIns="45708">
            <a:spAutoFit/>
          </a:bodyPr>
          <a:lstStyle/>
          <a:p>
            <a:endParaRPr lang="fa-I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875" y="5465762"/>
            <a:ext cx="54959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043238" indent="-3043238">
              <a:spcBef>
                <a:spcPct val="20000"/>
              </a:spcBef>
              <a:defRPr/>
            </a:pPr>
            <a:r>
              <a:rPr lang="it-IT" altLang="ar-SA" sz="3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Severity</a:t>
            </a:r>
            <a:r>
              <a:rPr lang="fa-IR" altLang="ar-SA" sz="3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</a:t>
            </a:r>
            <a:r>
              <a:rPr lang="it-IT" altLang="ar-SA" sz="3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Likelihood</a:t>
            </a:r>
            <a:endParaRPr lang="it-IT" altLang="ar-SA" sz="3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86919" y="4402137"/>
            <a:ext cx="3289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5" tIns="45708" rIns="91415" bIns="45708">
            <a:spAutoFit/>
          </a:bodyPr>
          <a:lstStyle/>
          <a:p>
            <a:pPr algn="ctr">
              <a:defRPr/>
            </a:pPr>
            <a:r>
              <a:rPr lang="it-IT" altLang="ar-SA" sz="5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</a:t>
            </a:r>
            <a:r>
              <a:rPr lang="it-IT" altLang="ar-SA" sz="5400" dirty="0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altLang="ar-SA" sz="5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=</a:t>
            </a:r>
            <a:r>
              <a:rPr lang="it-IT" altLang="ar-SA" sz="5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</a:t>
            </a:r>
            <a:r>
              <a:rPr lang="it-IT" altLang="ar-SA" sz="5400" dirty="0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altLang="ar-SA" sz="5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</a:t>
            </a:r>
            <a:r>
              <a:rPr lang="it-IT" altLang="ar-SA" sz="5400" dirty="0">
                <a:solidFill>
                  <a:srgbClr val="99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altLang="ar-SA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</a:t>
            </a:r>
            <a:endParaRPr lang="it-IT" altLang="ar-SA" sz="5400" dirty="0">
              <a:solidFill>
                <a:srgbClr val="99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112713"/>
            <a:ext cx="5699125" cy="1139825"/>
          </a:xfrm>
        </p:spPr>
        <p:txBody>
          <a:bodyPr/>
          <a:lstStyle/>
          <a:p>
            <a:pPr eaLnBrk="1" hangingPunct="1"/>
            <a:r>
              <a:rPr lang="ar-SA" altLang="en-US" sz="3400" smtClean="0">
                <a:solidFill>
                  <a:schemeClr val="tx1"/>
                </a:solidFill>
              </a:rPr>
              <a:t>روش كيفي محاسبه ريسك</a:t>
            </a:r>
            <a:endParaRPr lang="en-US" altLang="en-US" sz="3400" smtClean="0">
              <a:solidFill>
                <a:schemeClr val="tx1"/>
              </a:solidFill>
            </a:endParaRPr>
          </a:p>
        </p:txBody>
      </p:sp>
      <p:graphicFrame>
        <p:nvGraphicFramePr>
          <p:cNvPr id="428391" name="Group 359"/>
          <p:cNvGraphicFramePr>
            <a:graphicFrameLocks noGrp="1"/>
          </p:cNvGraphicFramePr>
          <p:nvPr>
            <p:ph idx="1"/>
            <p:extLst/>
          </p:nvPr>
        </p:nvGraphicFramePr>
        <p:xfrm>
          <a:off x="827088" y="1628775"/>
          <a:ext cx="8064500" cy="4443412"/>
        </p:xfrm>
        <a:graphic>
          <a:graphicData uri="http://schemas.openxmlformats.org/drawingml/2006/table">
            <a:tbl>
              <a:tblPr rtl="1"/>
              <a:tblGrid>
                <a:gridCol w="2074863"/>
                <a:gridCol w="2074862"/>
                <a:gridCol w="2074863"/>
                <a:gridCol w="1839912"/>
              </a:tblGrid>
              <a:tr h="91837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صدمه زاي شديد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صدمه زا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صدمه زاي كم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شدت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                 </a:t>
                      </a: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      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احتمال  وقوع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2306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متوسط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قابل تحمل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جزئي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بسيار</a:t>
                      </a:r>
                      <a:endParaRPr kumimoji="0" lang="ar-S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نا محتمل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14797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قابل ت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وجه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متوسط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قابل تحمل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نا محتمل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14644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غيرقابل تحمل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قابل ت</a:t>
                      </a: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وجه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ريسك متوسط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B Nazanin" pitchFamily="2" charset="-78"/>
                        </a:rPr>
                        <a:t>محتمل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B Nazanin" pitchFamily="2" charset="-78"/>
                      </a:endParaRPr>
                    </a:p>
                  </a:txBody>
                  <a:tcPr marL="91417" marR="91417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12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D488EE3-DEAE-41EC-901A-64E416C0166C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4-1- </a:t>
            </a:r>
            <a:r>
              <a:rPr lang="fa-IR" sz="4000" dirty="0"/>
              <a:t>شناسایی خطرات </a:t>
            </a:r>
            <a:r>
              <a:rPr lang="ar-SA" sz="4000" dirty="0"/>
              <a:t>و اثرات آنها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71600"/>
            <a:ext cx="80772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SA" sz="2000" b="1" dirty="0" smtClean="0"/>
              <a:t>شناسايي </a:t>
            </a:r>
            <a:r>
              <a:rPr lang="ar-SA" sz="2000" b="1" dirty="0"/>
              <a:t>بايد در تمام موارد زير مد نظر قرار </a:t>
            </a:r>
            <a:r>
              <a:rPr lang="ar-SA" sz="2000" b="1" dirty="0" smtClean="0"/>
              <a:t>گيرد</a:t>
            </a:r>
            <a:r>
              <a:rPr lang="fa-IR" sz="2000" b="1" dirty="0" smtClean="0"/>
              <a:t>:</a:t>
            </a:r>
          </a:p>
          <a:p>
            <a:pPr algn="just"/>
            <a:r>
              <a:rPr lang="ar-SA" sz="2000" b="1" dirty="0">
                <a:solidFill>
                  <a:srgbClr val="FF0000"/>
                </a:solidFill>
              </a:rPr>
              <a:t>طراحی</a:t>
            </a:r>
            <a:r>
              <a:rPr lang="ar-SA" sz="2000" b="1" dirty="0"/>
              <a:t>، </a:t>
            </a:r>
            <a:r>
              <a:rPr lang="ar-SA" sz="2000" b="1" dirty="0">
                <a:solidFill>
                  <a:srgbClr val="FF0000"/>
                </a:solidFill>
              </a:rPr>
              <a:t>ساخت</a:t>
            </a:r>
            <a:r>
              <a:rPr lang="ar-SA" sz="2000" b="1" dirty="0"/>
              <a:t> و راه </a:t>
            </a:r>
            <a:r>
              <a:rPr lang="ar-SA" sz="2000" b="1" dirty="0" smtClean="0">
                <a:solidFill>
                  <a:srgbClr val="FF0000"/>
                </a:solidFill>
              </a:rPr>
              <a:t>اندازي</a:t>
            </a:r>
            <a:endParaRPr lang="fa-I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ar-SA" sz="2000" b="1" dirty="0">
                <a:solidFill>
                  <a:srgbClr val="FF0000"/>
                </a:solidFill>
              </a:rPr>
              <a:t>شرايط عملياتي معمولي</a:t>
            </a:r>
            <a:r>
              <a:rPr lang="ar-SA" sz="2000" b="1" dirty="0"/>
              <a:t> و </a:t>
            </a:r>
            <a:r>
              <a:rPr lang="ar-SA" sz="2000" b="1" dirty="0">
                <a:solidFill>
                  <a:srgbClr val="FF0000"/>
                </a:solidFill>
              </a:rPr>
              <a:t>غير معمولي </a:t>
            </a:r>
            <a:r>
              <a:rPr lang="ar-SA" sz="2000" b="1" dirty="0"/>
              <a:t>شامل توقف اضطراري، تعمير و نگهداري و راه اندازي </a:t>
            </a:r>
            <a:r>
              <a:rPr lang="ar-SA" sz="2000" b="1" dirty="0" smtClean="0"/>
              <a:t>مجدد</a:t>
            </a:r>
            <a:endParaRPr lang="fa-IR" sz="2000" b="1" dirty="0" smtClean="0"/>
          </a:p>
          <a:p>
            <a:pPr lvl="0" algn="just"/>
            <a:r>
              <a:rPr lang="ar-SA" sz="2000" b="1" dirty="0">
                <a:solidFill>
                  <a:srgbClr val="FF0000"/>
                </a:solidFill>
              </a:rPr>
              <a:t>رويداد</a:t>
            </a:r>
            <a:r>
              <a:rPr lang="ar-SA" sz="2000" b="1" dirty="0"/>
              <a:t> و </a:t>
            </a:r>
            <a:r>
              <a:rPr lang="ar-SA" sz="2000" b="1" dirty="0">
                <a:solidFill>
                  <a:srgbClr val="FF0000"/>
                </a:solidFill>
              </a:rPr>
              <a:t>شرايط بالقوه اضطراري </a:t>
            </a:r>
            <a:r>
              <a:rPr lang="ar-SA" sz="2000" b="1" dirty="0"/>
              <a:t>ناشي از</a:t>
            </a:r>
            <a:r>
              <a:rPr lang="en-US" sz="2000" b="1" dirty="0"/>
              <a:t>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</a:rPr>
              <a:t>آلودگي مواد اوليه</a:t>
            </a:r>
            <a:r>
              <a:rPr lang="ar-SA" sz="2000" b="1" dirty="0"/>
              <a:t> و </a:t>
            </a:r>
            <a:r>
              <a:rPr lang="ar-SA" sz="2000" b="1" dirty="0">
                <a:solidFill>
                  <a:srgbClr val="FF0000"/>
                </a:solidFill>
              </a:rPr>
              <a:t>محصولات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</a:rPr>
              <a:t>عيوب ساختاري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</a:rPr>
              <a:t>شرايط اقليمي</a:t>
            </a:r>
            <a:r>
              <a:rPr lang="ar-SA" sz="2000" b="1" dirty="0"/>
              <a:t>، </a:t>
            </a:r>
            <a:r>
              <a:rPr lang="ar-SA" sz="2000" b="1" dirty="0">
                <a:solidFill>
                  <a:srgbClr val="FF0000"/>
                </a:solidFill>
              </a:rPr>
              <a:t>جغرافيايي </a:t>
            </a:r>
            <a:r>
              <a:rPr lang="ar-SA" sz="2000" b="1" dirty="0"/>
              <a:t>و </a:t>
            </a:r>
            <a:r>
              <a:rPr lang="ar-SA" sz="2000" b="1" dirty="0">
                <a:solidFill>
                  <a:srgbClr val="FF0000"/>
                </a:solidFill>
              </a:rPr>
              <a:t>ديگر سوانح طبيعي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</a:rPr>
              <a:t>خرابكاري </a:t>
            </a:r>
            <a:r>
              <a:rPr lang="ar-SA" sz="2000" b="1" dirty="0"/>
              <a:t>ها و </a:t>
            </a:r>
            <a:r>
              <a:rPr lang="ar-SA" sz="2000" b="1" dirty="0">
                <a:solidFill>
                  <a:srgbClr val="FF0000"/>
                </a:solidFill>
              </a:rPr>
              <a:t>ضعف سيستم هاي امنيتي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rgbClr val="FF0000"/>
                </a:solidFill>
              </a:rPr>
              <a:t>فاكتورهاي انساني </a:t>
            </a:r>
            <a:r>
              <a:rPr lang="ar-SA" sz="2000" b="1" dirty="0"/>
              <a:t>عامل بروز وقفه در استقرار نظام مدیریت بهداشت، ايمني و محيط </a:t>
            </a:r>
            <a:r>
              <a:rPr lang="ar-SA" sz="2000" b="1" dirty="0" smtClean="0"/>
              <a:t>زيست</a:t>
            </a:r>
            <a:endParaRPr lang="fa-IR" sz="2000" b="1" dirty="0" smtClean="0"/>
          </a:p>
          <a:p>
            <a:pPr lvl="0" algn="just"/>
            <a:r>
              <a:rPr lang="ar-SA" sz="2000" b="1" dirty="0">
                <a:solidFill>
                  <a:srgbClr val="FF0000"/>
                </a:solidFill>
              </a:rPr>
              <a:t>برچيدن</a:t>
            </a:r>
            <a:r>
              <a:rPr lang="ar-SA" sz="2000" b="1" dirty="0"/>
              <a:t>، </a:t>
            </a:r>
            <a:r>
              <a:rPr lang="ar-SA" sz="2000" b="1" dirty="0">
                <a:solidFill>
                  <a:srgbClr val="FF0000"/>
                </a:solidFill>
              </a:rPr>
              <a:t>پايان يافتن </a:t>
            </a:r>
            <a:r>
              <a:rPr lang="ar-SA" sz="2000" b="1" dirty="0"/>
              <a:t>و </a:t>
            </a:r>
            <a:r>
              <a:rPr lang="ar-SA" sz="2000" b="1" dirty="0">
                <a:solidFill>
                  <a:srgbClr val="FF0000"/>
                </a:solidFill>
              </a:rPr>
              <a:t>انهدام </a:t>
            </a:r>
            <a:r>
              <a:rPr lang="ar-SA" sz="2000" b="1" dirty="0"/>
              <a:t>يا از </a:t>
            </a:r>
            <a:r>
              <a:rPr lang="ar-SA" sz="2000" b="1" dirty="0">
                <a:solidFill>
                  <a:srgbClr val="FF0000"/>
                </a:solidFill>
              </a:rPr>
              <a:t>سرويس خارج كردن </a:t>
            </a:r>
            <a:r>
              <a:rPr lang="ar-SA" sz="2000" b="1" dirty="0"/>
              <a:t>و </a:t>
            </a:r>
            <a:r>
              <a:rPr lang="ar-SA" sz="2000" b="1" dirty="0" smtClean="0"/>
              <a:t>دفع</a:t>
            </a:r>
            <a:r>
              <a:rPr lang="fa-IR" sz="2000" b="1" dirty="0" smtClean="0"/>
              <a:t> </a:t>
            </a:r>
            <a:r>
              <a:rPr lang="ar-SA" sz="2000" b="1" dirty="0" smtClean="0"/>
              <a:t>خطرات </a:t>
            </a:r>
            <a:r>
              <a:rPr lang="ar-SA" sz="2000" b="1" dirty="0"/>
              <a:t>و اثرات ناشي از </a:t>
            </a:r>
            <a:r>
              <a:rPr lang="ar-SA" sz="2000" b="1" dirty="0">
                <a:solidFill>
                  <a:srgbClr val="FF0000"/>
                </a:solidFill>
              </a:rPr>
              <a:t>فعاليتهاي </a:t>
            </a:r>
            <a:r>
              <a:rPr lang="ar-SA" sz="2000" b="1" dirty="0" smtClean="0">
                <a:solidFill>
                  <a:srgbClr val="FF0000"/>
                </a:solidFill>
              </a:rPr>
              <a:t>گذشته</a:t>
            </a:r>
            <a:endParaRPr lang="fa-IR" sz="20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fa-IR" sz="2000" b="1" dirty="0" err="1">
                <a:solidFill>
                  <a:srgbClr val="FF0000"/>
                </a:solidFill>
              </a:rPr>
              <a:t>كاركنان</a:t>
            </a:r>
            <a:r>
              <a:rPr lang="fa-IR" sz="2000" b="1" dirty="0">
                <a:solidFill>
                  <a:srgbClr val="FF0000"/>
                </a:solidFill>
              </a:rPr>
              <a:t> در </a:t>
            </a:r>
            <a:r>
              <a:rPr lang="fa-IR" sz="2000" b="1" dirty="0" err="1">
                <a:solidFill>
                  <a:srgbClr val="FF0000"/>
                </a:solidFill>
              </a:rPr>
              <a:t>كليه</a:t>
            </a:r>
            <a:r>
              <a:rPr lang="fa-IR" sz="2000" b="1" dirty="0">
                <a:solidFill>
                  <a:srgbClr val="FF0000"/>
                </a:solidFill>
              </a:rPr>
              <a:t> سطوح </a:t>
            </a:r>
            <a:r>
              <a:rPr lang="fa-IR" sz="2000" b="1" dirty="0" err="1">
                <a:solidFill>
                  <a:srgbClr val="FF0000"/>
                </a:solidFill>
              </a:rPr>
              <a:t>سازماني</a:t>
            </a:r>
            <a:r>
              <a:rPr lang="fa-IR" sz="2000" b="1" dirty="0"/>
              <a:t>، </a:t>
            </a:r>
            <a:r>
              <a:rPr lang="fa-IR" sz="2000" b="1" dirty="0" err="1"/>
              <a:t>بايد</a:t>
            </a:r>
            <a:r>
              <a:rPr lang="fa-IR" sz="2000" b="1" dirty="0"/>
              <a:t> در </a:t>
            </a:r>
            <a:r>
              <a:rPr lang="fa-IR" sz="2000" b="1" dirty="0" err="1"/>
              <a:t>شناسايي</a:t>
            </a:r>
            <a:r>
              <a:rPr lang="fa-IR" sz="2000" b="1" dirty="0"/>
              <a:t> خطرات و اثرات، به طور </a:t>
            </a:r>
            <a:r>
              <a:rPr lang="fa-IR" sz="2000" b="1" dirty="0" err="1"/>
              <a:t>مقتضي</a:t>
            </a:r>
            <a:r>
              <a:rPr lang="fa-IR" sz="2000" b="1" dirty="0"/>
              <a:t> </a:t>
            </a:r>
            <a:r>
              <a:rPr lang="fa-IR" sz="2000" b="1" dirty="0" err="1">
                <a:solidFill>
                  <a:srgbClr val="FF0000"/>
                </a:solidFill>
              </a:rPr>
              <a:t>مشاركت</a:t>
            </a:r>
            <a:r>
              <a:rPr lang="fa-IR" sz="2000" b="1" dirty="0">
                <a:solidFill>
                  <a:srgbClr val="FF0000"/>
                </a:solidFill>
              </a:rPr>
              <a:t> </a:t>
            </a:r>
            <a:r>
              <a:rPr lang="fa-IR" sz="2000" b="1" dirty="0"/>
              <a:t>داشته باشند.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6694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4-2- </a:t>
            </a:r>
            <a:r>
              <a:rPr lang="ar-SA" b="1" dirty="0" smtClean="0"/>
              <a:t>ارزيابي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r-SA" dirty="0"/>
              <a:t>بايد </a:t>
            </a:r>
            <a:r>
              <a:rPr lang="ar-SA" dirty="0">
                <a:solidFill>
                  <a:srgbClr val="FF0000"/>
                </a:solidFill>
              </a:rPr>
              <a:t>روشهايي</a:t>
            </a:r>
            <a:r>
              <a:rPr lang="ar-SA" dirty="0"/>
              <a:t> جهت </a:t>
            </a:r>
            <a:r>
              <a:rPr lang="ar-SA" dirty="0">
                <a:solidFill>
                  <a:srgbClr val="FF0000"/>
                </a:solidFill>
              </a:rPr>
              <a:t>ارزيابي ريسك</a:t>
            </a:r>
            <a:r>
              <a:rPr lang="ar-SA" dirty="0"/>
              <a:t> خطرات با توجه به معيارهاي تعيين شده ايجاد شوند. در اين روشها بايد </a:t>
            </a:r>
            <a:r>
              <a:rPr lang="ar-SA" dirty="0">
                <a:solidFill>
                  <a:srgbClr val="FF0000"/>
                </a:solidFill>
              </a:rPr>
              <a:t>احتمال وقوع </a:t>
            </a:r>
            <a:r>
              <a:rPr lang="ar-SA" dirty="0"/>
              <a:t>حادثه و </a:t>
            </a:r>
            <a:r>
              <a:rPr lang="ar-SA" dirty="0">
                <a:solidFill>
                  <a:srgbClr val="FF0000"/>
                </a:solidFill>
              </a:rPr>
              <a:t>شدت پيامد </a:t>
            </a:r>
            <a:r>
              <a:rPr lang="ar-SA" dirty="0"/>
              <a:t>آن براي </a:t>
            </a:r>
            <a:r>
              <a:rPr lang="ar-SA" dirty="0">
                <a:solidFill>
                  <a:srgbClr val="FF0000"/>
                </a:solidFill>
              </a:rPr>
              <a:t>انسان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محيط زيست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سرمايه</a:t>
            </a:r>
            <a:r>
              <a:rPr lang="ar-SA" dirty="0"/>
              <a:t> مد نظر قرار گيرد. </a:t>
            </a:r>
            <a:endParaRPr lang="fa-IR" dirty="0" smtClean="0"/>
          </a:p>
          <a:p>
            <a:pPr marL="0" indent="0">
              <a:buNone/>
            </a:pPr>
            <a:r>
              <a:rPr lang="ar-SA" dirty="0"/>
              <a:t>ارزيابي ريسك بايد در برگيرنده موارد زير باشد: </a:t>
            </a:r>
            <a:endParaRPr lang="en-US" dirty="0"/>
          </a:p>
          <a:p>
            <a:pPr lvl="0" algn="just"/>
            <a:r>
              <a:rPr lang="ar-SA" dirty="0">
                <a:solidFill>
                  <a:srgbClr val="FF0000"/>
                </a:solidFill>
              </a:rPr>
              <a:t>اثرات</a:t>
            </a:r>
            <a:r>
              <a:rPr lang="ar-SA" dirty="0"/>
              <a:t> ناشي از </a:t>
            </a:r>
            <a:r>
              <a:rPr lang="ar-SA" dirty="0">
                <a:solidFill>
                  <a:srgbClr val="FF0000"/>
                </a:solidFill>
              </a:rPr>
              <a:t>فعاليت</a:t>
            </a:r>
            <a:r>
              <a:rPr lang="ar-SA" dirty="0"/>
              <a:t> ها، </a:t>
            </a:r>
            <a:r>
              <a:rPr lang="ar-SA" dirty="0">
                <a:solidFill>
                  <a:srgbClr val="FF0000"/>
                </a:solidFill>
              </a:rPr>
              <a:t>محصولات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خدمات</a:t>
            </a:r>
            <a:endParaRPr lang="en-US" dirty="0">
              <a:solidFill>
                <a:srgbClr val="FF0000"/>
              </a:solidFill>
            </a:endParaRPr>
          </a:p>
          <a:p>
            <a:pPr lvl="0" algn="just"/>
            <a:r>
              <a:rPr lang="ar-SA" dirty="0">
                <a:solidFill>
                  <a:srgbClr val="FF0000"/>
                </a:solidFill>
              </a:rPr>
              <a:t>اثرات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ريسك</a:t>
            </a:r>
            <a:r>
              <a:rPr lang="ar-SA" dirty="0"/>
              <a:t> هاي ناشي از </a:t>
            </a:r>
            <a:r>
              <a:rPr lang="ar-SA" dirty="0">
                <a:solidFill>
                  <a:srgbClr val="FF0000"/>
                </a:solidFill>
              </a:rPr>
              <a:t>عوامل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انساني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سخت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افزاري</a:t>
            </a:r>
            <a:endParaRPr lang="en-US" dirty="0">
              <a:solidFill>
                <a:srgbClr val="FF0000"/>
              </a:solidFill>
            </a:endParaRPr>
          </a:p>
          <a:p>
            <a:pPr lvl="0" algn="just"/>
            <a:r>
              <a:rPr lang="ar-SA" dirty="0"/>
              <a:t>بهره گيري از </a:t>
            </a:r>
            <a:r>
              <a:rPr lang="ar-SA" dirty="0">
                <a:solidFill>
                  <a:srgbClr val="FF0000"/>
                </a:solidFill>
              </a:rPr>
              <a:t>اطلاعات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داده </a:t>
            </a:r>
            <a:r>
              <a:rPr lang="ar-SA" dirty="0"/>
              <a:t>هاي </a:t>
            </a:r>
            <a:r>
              <a:rPr lang="ar-SA" dirty="0">
                <a:solidFill>
                  <a:srgbClr val="FF0000"/>
                </a:solidFill>
              </a:rPr>
              <a:t>كاركناني </a:t>
            </a:r>
            <a:r>
              <a:rPr lang="ar-SA" dirty="0"/>
              <a:t>كه </a:t>
            </a:r>
            <a:r>
              <a:rPr lang="ar-SA" dirty="0">
                <a:solidFill>
                  <a:srgbClr val="FF0000"/>
                </a:solidFill>
              </a:rPr>
              <a:t>بطور مستقيم </a:t>
            </a:r>
            <a:r>
              <a:rPr lang="ar-SA" dirty="0"/>
              <a:t>با مناطق ريسك پذير </a:t>
            </a:r>
            <a:r>
              <a:rPr lang="ar-SA" dirty="0">
                <a:solidFill>
                  <a:srgbClr val="FF0000"/>
                </a:solidFill>
              </a:rPr>
              <a:t>درگیرند</a:t>
            </a:r>
            <a:endParaRPr lang="en-US" dirty="0">
              <a:solidFill>
                <a:srgbClr val="FF0000"/>
              </a:solidFill>
            </a:endParaRPr>
          </a:p>
          <a:p>
            <a:pPr lvl="0" algn="just"/>
            <a:r>
              <a:rPr lang="ar-SA" dirty="0"/>
              <a:t>هدايت كار توسط </a:t>
            </a:r>
            <a:r>
              <a:rPr lang="ar-SA" dirty="0">
                <a:solidFill>
                  <a:srgbClr val="FF0000"/>
                </a:solidFill>
              </a:rPr>
              <a:t>كاركنان واجد شرايط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با صلاحيت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ar-SA" dirty="0">
                <a:solidFill>
                  <a:srgbClr val="FF0000"/>
                </a:solidFill>
              </a:rPr>
              <a:t>به روز شدن </a:t>
            </a:r>
            <a:r>
              <a:rPr lang="ar-SA" dirty="0"/>
              <a:t>در </a:t>
            </a:r>
            <a:r>
              <a:rPr lang="ar-SA" dirty="0">
                <a:solidFill>
                  <a:srgbClr val="FF0000"/>
                </a:solidFill>
              </a:rPr>
              <a:t>فواصل زماني </a:t>
            </a:r>
            <a:r>
              <a:rPr lang="ar-SA" dirty="0"/>
              <a:t>مشخص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69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4-2- </a:t>
            </a:r>
            <a:r>
              <a:rPr lang="ar-SA" b="1" dirty="0" smtClean="0"/>
              <a:t>ارزيابي</a:t>
            </a:r>
            <a:r>
              <a:rPr lang="fa-IR" b="1" dirty="0" smtClean="0"/>
              <a:t>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ارزيابي ريسك هاي بهداشت و ايمني و اثرات آنها بايد حداقل موارد زير را تحت پوشش قرار دهد</a:t>
            </a:r>
            <a:r>
              <a:rPr lang="en-US" dirty="0"/>
              <a:t>:</a:t>
            </a:r>
          </a:p>
          <a:p>
            <a:pPr lvl="0"/>
            <a:r>
              <a:rPr lang="ar-SA" dirty="0">
                <a:solidFill>
                  <a:srgbClr val="FF0000"/>
                </a:solidFill>
              </a:rPr>
              <a:t>آتش سوزي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انفجار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SA" dirty="0"/>
              <a:t>غرق شدن، خفگي و </a:t>
            </a:r>
            <a:r>
              <a:rPr lang="ar-SA" dirty="0">
                <a:solidFill>
                  <a:srgbClr val="FF0000"/>
                </a:solidFill>
              </a:rPr>
              <a:t>برق گرفتگی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SA" dirty="0"/>
              <a:t>تماس مزمن و حاد با </a:t>
            </a:r>
            <a:r>
              <a:rPr lang="ar-SA" dirty="0">
                <a:solidFill>
                  <a:srgbClr val="FF0000"/>
                </a:solidFill>
              </a:rPr>
              <a:t>عوامل زيان آور بيولوژيكي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شيميايي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فیزیکی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ar-SA" dirty="0">
                <a:solidFill>
                  <a:srgbClr val="FF0000"/>
                </a:solidFill>
              </a:rPr>
              <a:t>عوامل مهندسي انساني </a:t>
            </a:r>
            <a:r>
              <a:rPr lang="ar-SA" dirty="0"/>
              <a:t>(عوامل ارگونوميكي)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59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4-2- </a:t>
            </a:r>
            <a:r>
              <a:rPr lang="ar-SA" b="1" dirty="0"/>
              <a:t>ارزيابي</a:t>
            </a:r>
            <a:r>
              <a:rPr lang="fa-IR" b="1" dirty="0"/>
              <a:t>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/>
              <a:t>ارزيابي </a:t>
            </a:r>
            <a:r>
              <a:rPr lang="ar-SA" dirty="0">
                <a:solidFill>
                  <a:srgbClr val="FF0000"/>
                </a:solidFill>
              </a:rPr>
              <a:t>اثرات حاد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مزمن زيست محيطي </a:t>
            </a:r>
            <a:r>
              <a:rPr lang="ar-SA" dirty="0"/>
              <a:t>بايد حداقل موارد زير را تحت پوشش قرار دهد: </a:t>
            </a:r>
            <a:endParaRPr lang="en-US" dirty="0"/>
          </a:p>
          <a:p>
            <a:pPr lvl="0"/>
            <a:r>
              <a:rPr lang="ar-SA" dirty="0">
                <a:solidFill>
                  <a:srgbClr val="FF0000"/>
                </a:solidFill>
              </a:rPr>
              <a:t>انتشار</a:t>
            </a:r>
            <a:r>
              <a:rPr lang="ar-SA" dirty="0"/>
              <a:t> كنترل شده يا نشده </a:t>
            </a:r>
            <a:r>
              <a:rPr lang="ar-SA" dirty="0">
                <a:solidFill>
                  <a:srgbClr val="FF0000"/>
                </a:solidFill>
              </a:rPr>
              <a:t>مواد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انرژي به زمين، آب يا جو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SA" dirty="0">
                <a:solidFill>
                  <a:srgbClr val="FF0000"/>
                </a:solidFill>
              </a:rPr>
              <a:t>توليد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دفع پساب جامد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ساير پسماندها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SA" dirty="0">
                <a:solidFill>
                  <a:srgbClr val="FF0000"/>
                </a:solidFill>
              </a:rPr>
              <a:t>استفاده از زمين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آب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سوختها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انرژي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ديگر منابع طبيعي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SA" dirty="0">
                <a:solidFill>
                  <a:srgbClr val="FF0000"/>
                </a:solidFill>
              </a:rPr>
              <a:t>سرو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صدا</a:t>
            </a:r>
            <a:r>
              <a:rPr lang="ar-SA" dirty="0"/>
              <a:t>، ، </a:t>
            </a:r>
            <a:r>
              <a:rPr lang="ar-SA" dirty="0">
                <a:solidFill>
                  <a:srgbClr val="FF0000"/>
                </a:solidFill>
              </a:rPr>
              <a:t>گردو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غبار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ارتعاش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SA" dirty="0">
                <a:solidFill>
                  <a:srgbClr val="FF0000"/>
                </a:solidFill>
              </a:rPr>
              <a:t>تاثير روي آثار باستاني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فرهنگي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هنري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طبيعت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پاركها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مناطق حفاظت شده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ar-SA" dirty="0">
                <a:solidFill>
                  <a:srgbClr val="FF0000"/>
                </a:solidFill>
              </a:rPr>
              <a:t>تاثير</a:t>
            </a:r>
            <a:r>
              <a:rPr lang="ar-SA" dirty="0"/>
              <a:t> بر یک بخش معين ازمحيط زيست شامل </a:t>
            </a:r>
            <a:r>
              <a:rPr lang="ar-SA" dirty="0">
                <a:solidFill>
                  <a:srgbClr val="FF0000"/>
                </a:solidFill>
              </a:rPr>
              <a:t>اکوسیستمها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16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4-3- </a:t>
            </a:r>
            <a:r>
              <a:rPr lang="ar-SA" b="1" dirty="0" smtClean="0"/>
              <a:t>ثبت </a:t>
            </a:r>
            <a:r>
              <a:rPr lang="ar-SA" b="1" dirty="0"/>
              <a:t>خطرات و اثرات آنها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SA" dirty="0"/>
              <a:t>سازمان بايد </a:t>
            </a:r>
            <a:r>
              <a:rPr lang="ar-SA" dirty="0">
                <a:solidFill>
                  <a:srgbClr val="FF0000"/>
                </a:solidFill>
              </a:rPr>
              <a:t>روشي </a:t>
            </a:r>
            <a:r>
              <a:rPr lang="ar-SA" dirty="0"/>
              <a:t>را براي </a:t>
            </a:r>
            <a:r>
              <a:rPr lang="ar-SA" dirty="0">
                <a:solidFill>
                  <a:srgbClr val="FF0000"/>
                </a:solidFill>
              </a:rPr>
              <a:t>مستند سازي خطرات و اثرات آنها </a:t>
            </a:r>
            <a:r>
              <a:rPr lang="ar-SA" dirty="0"/>
              <a:t>(مزمن و حاد) اتخاذ نمايد به نحوي كه اهميت آنها در ارتباط با بهداشت، ايمني و محيط زيست مشخص شده باشد</a:t>
            </a:r>
            <a:r>
              <a:rPr lang="en-US" dirty="0"/>
              <a:t>. </a:t>
            </a:r>
            <a:r>
              <a:rPr lang="ar-SA" dirty="0"/>
              <a:t>همچنين به منظور كاهش عوامل مذكور، </a:t>
            </a:r>
            <a:r>
              <a:rPr lang="ar-SA" dirty="0">
                <a:solidFill>
                  <a:srgbClr val="FF0000"/>
                </a:solidFill>
              </a:rPr>
              <a:t>طرحي براي پايش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خطرات</a:t>
            </a:r>
            <a:r>
              <a:rPr lang="ar-SA" dirty="0"/>
              <a:t> ارائه و ارتباط بين سيستم هاي حياتي بهداشت، ايمني و محيط زيست و روش هاي اجرايي را شناسايي نمايد</a:t>
            </a:r>
            <a:r>
              <a:rPr lang="en-US" dirty="0"/>
              <a:t>.</a:t>
            </a:r>
          </a:p>
          <a:p>
            <a:pPr algn="just"/>
            <a:r>
              <a:rPr lang="ar-SA" dirty="0"/>
              <a:t>سازمان بايد روشهايي را جهت </a:t>
            </a:r>
            <a:r>
              <a:rPr lang="ar-SA" dirty="0">
                <a:solidFill>
                  <a:srgbClr val="FF0000"/>
                </a:solidFill>
              </a:rPr>
              <a:t>ثبت مقررات و الزامات قانوني قابل كاربرد براي جنبه هاي بهداشت، ايمني و محيط زيست </a:t>
            </a:r>
            <a:r>
              <a:rPr lang="ar-SA" dirty="0"/>
              <a:t>خدمات، محصولات و عمليات خويش و نيز </a:t>
            </a:r>
            <a:r>
              <a:rPr lang="ar-SA" dirty="0">
                <a:solidFill>
                  <a:srgbClr val="FF0000"/>
                </a:solidFill>
              </a:rPr>
              <a:t>حصول اطمينان از پيروي از اين الزامات </a:t>
            </a:r>
            <a:r>
              <a:rPr lang="ar-SA" dirty="0"/>
              <a:t>ايجاد نمايد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88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4-4- اهداف و معيارهاي </a:t>
            </a:r>
            <a:r>
              <a:rPr lang="ar-SA" b="1" dirty="0" smtClean="0"/>
              <a:t>عملكرد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SA" dirty="0"/>
              <a:t>سازمان بايد </a:t>
            </a:r>
            <a:r>
              <a:rPr lang="ar-SA" dirty="0">
                <a:solidFill>
                  <a:srgbClr val="FF0000"/>
                </a:solidFill>
              </a:rPr>
              <a:t>روشهايي </a:t>
            </a:r>
            <a:r>
              <a:rPr lang="ar-SA" dirty="0"/>
              <a:t>را جهت </a:t>
            </a:r>
            <a:r>
              <a:rPr lang="ar-SA" dirty="0">
                <a:solidFill>
                  <a:srgbClr val="FF0000"/>
                </a:solidFill>
              </a:rPr>
              <a:t>تعيين اهداف جزیی </a:t>
            </a:r>
            <a:r>
              <a:rPr lang="ar-SA" dirty="0"/>
              <a:t>بهداشت، ايمني و محيط زيست و </a:t>
            </a:r>
            <a:r>
              <a:rPr lang="ar-SA" dirty="0">
                <a:solidFill>
                  <a:srgbClr val="FF0000"/>
                </a:solidFill>
              </a:rPr>
              <a:t>معيارهاي عملكرد در سطوح مرتبط </a:t>
            </a:r>
            <a:r>
              <a:rPr lang="ar-SA" dirty="0"/>
              <a:t>ايجاد نمايد</a:t>
            </a:r>
            <a:r>
              <a:rPr lang="en-US" dirty="0"/>
              <a:t>. </a:t>
            </a:r>
            <a:r>
              <a:rPr lang="ar-SA" dirty="0"/>
              <a:t>چنين اهداف و معيارهاي عملكردي بايد </a:t>
            </a:r>
            <a:r>
              <a:rPr lang="ar-SA" dirty="0">
                <a:solidFill>
                  <a:srgbClr val="FF0000"/>
                </a:solidFill>
              </a:rPr>
              <a:t>متناسب</a:t>
            </a:r>
            <a:r>
              <a:rPr lang="ar-SA" dirty="0"/>
              <a:t> با </a:t>
            </a:r>
            <a:r>
              <a:rPr lang="ar-SA" dirty="0">
                <a:solidFill>
                  <a:srgbClr val="FF0000"/>
                </a:solidFill>
              </a:rPr>
              <a:t>خط مشي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اهداف استراتژيك</a:t>
            </a:r>
            <a:r>
              <a:rPr lang="ar-SA" dirty="0"/>
              <a:t> بهداشت، ايمني و محيط زيست و </a:t>
            </a:r>
            <a:r>
              <a:rPr lang="ar-SA" dirty="0">
                <a:solidFill>
                  <a:srgbClr val="FF0000"/>
                </a:solidFill>
              </a:rPr>
              <a:t>نيازهاي تجاري</a:t>
            </a:r>
            <a:r>
              <a:rPr lang="ar-SA" dirty="0"/>
              <a:t> و </a:t>
            </a:r>
            <a:r>
              <a:rPr lang="ar-SA" dirty="0">
                <a:solidFill>
                  <a:srgbClr val="FF0000"/>
                </a:solidFill>
              </a:rPr>
              <a:t>عملياتي</a:t>
            </a:r>
            <a:r>
              <a:rPr lang="ar-SA" dirty="0"/>
              <a:t> توسعه </a:t>
            </a:r>
            <a:r>
              <a:rPr lang="ar-SA" dirty="0" smtClean="0"/>
              <a:t>يابن</a:t>
            </a:r>
            <a:r>
              <a:rPr lang="fa-IR" dirty="0" smtClean="0"/>
              <a:t>د. </a:t>
            </a:r>
            <a:r>
              <a:rPr lang="ar-SA" dirty="0" smtClean="0">
                <a:solidFill>
                  <a:srgbClr val="FF0000"/>
                </a:solidFill>
              </a:rPr>
              <a:t>اهداف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معيارهاي عملكرد </a:t>
            </a:r>
            <a:r>
              <a:rPr lang="ar-SA" dirty="0"/>
              <a:t>بايد در صورت امكان </a:t>
            </a:r>
            <a:r>
              <a:rPr lang="ar-SA" dirty="0">
                <a:solidFill>
                  <a:srgbClr val="FF0000"/>
                </a:solidFill>
              </a:rPr>
              <a:t>كمي </a:t>
            </a:r>
            <a:r>
              <a:rPr lang="ar-SA" dirty="0"/>
              <a:t>شده يا </a:t>
            </a:r>
            <a:r>
              <a:rPr lang="ar-SA" dirty="0">
                <a:solidFill>
                  <a:srgbClr val="FF0000"/>
                </a:solidFill>
              </a:rPr>
              <a:t>داراي محدوده زماني </a:t>
            </a:r>
            <a:r>
              <a:rPr lang="ar-SA" dirty="0"/>
              <a:t>بوده، </a:t>
            </a:r>
            <a:r>
              <a:rPr lang="ar-SA" dirty="0">
                <a:solidFill>
                  <a:srgbClr val="FF0000"/>
                </a:solidFill>
              </a:rPr>
              <a:t>واقعي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قابل دسترس </a:t>
            </a:r>
            <a:r>
              <a:rPr lang="ar-SA" dirty="0"/>
              <a:t>باشند</a:t>
            </a:r>
            <a:r>
              <a:rPr lang="en-US" dirty="0"/>
              <a:t>.</a:t>
            </a:r>
          </a:p>
          <a:p>
            <a:pPr algn="just"/>
            <a:r>
              <a:rPr lang="ar-SA" dirty="0"/>
              <a:t>به منظور </a:t>
            </a:r>
            <a:r>
              <a:rPr lang="ar-SA" dirty="0">
                <a:solidFill>
                  <a:srgbClr val="FF0000"/>
                </a:solidFill>
              </a:rPr>
              <a:t>پيگيري ارزيابي ریسک </a:t>
            </a:r>
            <a:r>
              <a:rPr lang="ar-SA" dirty="0"/>
              <a:t>سازمان بايد روشهايي را جهت </a:t>
            </a:r>
            <a:r>
              <a:rPr lang="ar-SA" dirty="0">
                <a:solidFill>
                  <a:srgbClr val="FF0000"/>
                </a:solidFill>
              </a:rPr>
              <a:t>تعيين معيارهاي عملكرد </a:t>
            </a:r>
            <a:r>
              <a:rPr lang="ar-SA" dirty="0"/>
              <a:t>مطابق استاندارد </a:t>
            </a:r>
            <a:r>
              <a:rPr lang="ar-SA" dirty="0">
                <a:solidFill>
                  <a:srgbClr val="FF0000"/>
                </a:solidFill>
              </a:rPr>
              <a:t>قابل قبول </a:t>
            </a:r>
            <a:r>
              <a:rPr lang="ar-SA" dirty="0"/>
              <a:t>براي </a:t>
            </a:r>
            <a:r>
              <a:rPr lang="ar-SA" dirty="0">
                <a:solidFill>
                  <a:srgbClr val="FF0000"/>
                </a:solidFill>
              </a:rPr>
              <a:t>فعاليت </a:t>
            </a:r>
            <a:r>
              <a:rPr lang="ar-SA" dirty="0"/>
              <a:t>ها و </a:t>
            </a:r>
            <a:r>
              <a:rPr lang="ar-SA" dirty="0">
                <a:solidFill>
                  <a:srgbClr val="FF0000"/>
                </a:solidFill>
              </a:rPr>
              <a:t>وظايف بحراني </a:t>
            </a:r>
            <a:r>
              <a:rPr lang="ar-SA" dirty="0"/>
              <a:t>بهداشت، ايمني و محيط زيست ايجاد </a:t>
            </a:r>
            <a:r>
              <a:rPr lang="ar-SA" dirty="0" smtClean="0"/>
              <a:t>نمايد</a:t>
            </a:r>
            <a:r>
              <a:rPr lang="fa-IR" dirty="0" smtClean="0"/>
              <a:t>. </a:t>
            </a:r>
            <a:r>
              <a:rPr lang="ar-SA" dirty="0" smtClean="0"/>
              <a:t>اين </a:t>
            </a:r>
            <a:r>
              <a:rPr lang="ar-SA" dirty="0">
                <a:solidFill>
                  <a:srgbClr val="FF0000"/>
                </a:solidFill>
              </a:rPr>
              <a:t>معيارها</a:t>
            </a:r>
            <a:r>
              <a:rPr lang="ar-SA" dirty="0"/>
              <a:t> بايد </a:t>
            </a:r>
            <a:r>
              <a:rPr lang="ar-SA" dirty="0">
                <a:solidFill>
                  <a:srgbClr val="FF0000"/>
                </a:solidFill>
              </a:rPr>
              <a:t>در فواصل زماني مشخص</a:t>
            </a:r>
            <a:r>
              <a:rPr lang="ar-SA" dirty="0"/>
              <a:t> به شكلي موثر </a:t>
            </a:r>
            <a:r>
              <a:rPr lang="ar-SA" dirty="0">
                <a:solidFill>
                  <a:srgbClr val="FF0000"/>
                </a:solidFill>
              </a:rPr>
              <a:t>بازنگري</a:t>
            </a:r>
            <a:r>
              <a:rPr lang="ar-SA" dirty="0"/>
              <a:t> </a:t>
            </a:r>
            <a:r>
              <a:rPr lang="ar-SA" dirty="0" smtClean="0"/>
              <a:t>شوند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76" y="101600"/>
            <a:ext cx="1670824" cy="31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37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4-5- اقدامات كاهش </a:t>
            </a:r>
            <a:r>
              <a:rPr lang="ar-SA" b="1" dirty="0" smtClean="0"/>
              <a:t>ريسك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ar-SA" dirty="0"/>
              <a:t>سازمان بايد روشهايي را جهت انتخاب، ارزيابي و اعمال </a:t>
            </a:r>
            <a:r>
              <a:rPr lang="ar-SA" dirty="0">
                <a:solidFill>
                  <a:srgbClr val="FF0000"/>
                </a:solidFill>
              </a:rPr>
              <a:t>اقدامات </a:t>
            </a:r>
            <a:r>
              <a:rPr lang="ar-SA" dirty="0" smtClean="0">
                <a:solidFill>
                  <a:srgbClr val="FF0000"/>
                </a:solidFill>
              </a:rPr>
              <a:t>كنترل</a:t>
            </a:r>
            <a:r>
              <a:rPr lang="fa-IR" dirty="0" smtClean="0">
                <a:solidFill>
                  <a:srgbClr val="FF0000"/>
                </a:solidFill>
              </a:rPr>
              <a:t>ي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/>
              <a:t>جهت </a:t>
            </a:r>
            <a:r>
              <a:rPr lang="ar-SA" dirty="0">
                <a:solidFill>
                  <a:srgbClr val="FF0000"/>
                </a:solidFill>
              </a:rPr>
              <a:t>كاهش ريسك </a:t>
            </a:r>
            <a:r>
              <a:rPr lang="ar-SA" dirty="0"/>
              <a:t>و اثرات آنها ايجاد نمايد. </a:t>
            </a:r>
            <a:r>
              <a:rPr lang="ar-SA" dirty="0">
                <a:solidFill>
                  <a:srgbClr val="FF0000"/>
                </a:solidFill>
              </a:rPr>
              <a:t>اقدامات</a:t>
            </a:r>
            <a:r>
              <a:rPr lang="ar-SA" dirty="0"/>
              <a:t> كاهش ريسك بايد </a:t>
            </a:r>
            <a:r>
              <a:rPr lang="ar-SA" dirty="0">
                <a:solidFill>
                  <a:srgbClr val="FF0000"/>
                </a:solidFill>
              </a:rPr>
              <a:t>شامل پيشگيري از رويدادها </a:t>
            </a:r>
            <a:r>
              <a:rPr lang="ar-SA" dirty="0"/>
              <a:t>(يعني </a:t>
            </a:r>
            <a:r>
              <a:rPr lang="ar-SA" dirty="0">
                <a:solidFill>
                  <a:srgbClr val="FF0000"/>
                </a:solidFill>
              </a:rPr>
              <a:t>كاهش احتمال وقوع</a:t>
            </a:r>
            <a:r>
              <a:rPr lang="ar-SA" dirty="0"/>
              <a:t>) و </a:t>
            </a:r>
            <a:r>
              <a:rPr lang="ar-SA" dirty="0">
                <a:solidFill>
                  <a:srgbClr val="FF0000"/>
                </a:solidFill>
              </a:rPr>
              <a:t>كاهش اثرات حاد و مزمن </a:t>
            </a:r>
            <a:r>
              <a:rPr lang="ar-SA" dirty="0"/>
              <a:t>(يعني كاهش پيامدها) باشند. </a:t>
            </a:r>
            <a:endParaRPr lang="fa-IR" dirty="0" smtClean="0"/>
          </a:p>
          <a:p>
            <a:pPr marL="0" indent="0" algn="just">
              <a:buNone/>
            </a:pPr>
            <a:r>
              <a:rPr lang="ar-SA" dirty="0" smtClean="0">
                <a:solidFill>
                  <a:srgbClr val="FF0000"/>
                </a:solidFill>
              </a:rPr>
              <a:t>اقدامات</a:t>
            </a:r>
            <a:r>
              <a:rPr lang="ar-SA" dirty="0" smtClean="0"/>
              <a:t> </a:t>
            </a:r>
            <a:r>
              <a:rPr lang="ar-SA" dirty="0">
                <a:solidFill>
                  <a:srgbClr val="FF0000"/>
                </a:solidFill>
              </a:rPr>
              <a:t>پيشگيرانه</a:t>
            </a:r>
            <a:r>
              <a:rPr lang="ar-SA" dirty="0"/>
              <a:t> بايد به گونه اي باشند كه </a:t>
            </a:r>
            <a:r>
              <a:rPr lang="ar-SA" dirty="0">
                <a:solidFill>
                  <a:srgbClr val="FF0000"/>
                </a:solidFill>
              </a:rPr>
              <a:t>يكپارچگي سرمايه را تضمين</a:t>
            </a:r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نمايند</a:t>
            </a:r>
            <a:r>
              <a:rPr lang="ar-SA" dirty="0"/>
              <a:t>. اقدامات كاهش ريسك بايد شامل مراحلي جهت پيشگيري از شرايط غير عادي و كاهش اثرات زيان آور بر بهداشت، ايمني و محيط زيست و نيز اقداماتي مرتبط با شرايط اضطراري جهت بهبود وضعيت </a:t>
            </a:r>
            <a:r>
              <a:rPr lang="ar-SA" dirty="0" smtClean="0"/>
              <a:t>باشد</a:t>
            </a:r>
            <a:r>
              <a:rPr lang="fa-IR" dirty="0" smtClean="0"/>
              <a:t>. </a:t>
            </a:r>
          </a:p>
          <a:p>
            <a:pPr marL="0" indent="0" algn="just">
              <a:buNone/>
            </a:pPr>
            <a:r>
              <a:rPr lang="ar-SA" dirty="0" smtClean="0">
                <a:solidFill>
                  <a:srgbClr val="FF0000"/>
                </a:solidFill>
              </a:rPr>
              <a:t>اقدامات </a:t>
            </a:r>
            <a:r>
              <a:rPr lang="ar-SA" dirty="0"/>
              <a:t>موثر كاهش ريسك و پيگيري آنها </a:t>
            </a:r>
            <a:r>
              <a:rPr lang="ar-SA" dirty="0">
                <a:solidFill>
                  <a:srgbClr val="FF0000"/>
                </a:solidFill>
              </a:rPr>
              <a:t>نيازمند تعهد مديريت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نظارت در محل كار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درك كاركنان عملياتي </a:t>
            </a:r>
            <a:r>
              <a:rPr lang="ar-SA" dirty="0"/>
              <a:t>مي </a:t>
            </a:r>
            <a:r>
              <a:rPr lang="ar-SA" dirty="0" smtClean="0"/>
              <a:t>باشد</a:t>
            </a:r>
            <a:r>
              <a:rPr lang="fa-IR" dirty="0" smtClean="0"/>
              <a:t>. </a:t>
            </a:r>
          </a:p>
          <a:p>
            <a:pPr marL="0" indent="0" algn="just">
              <a:buNone/>
            </a:pPr>
            <a:r>
              <a:rPr lang="ar-SA" dirty="0" smtClean="0"/>
              <a:t>در </a:t>
            </a:r>
            <a:r>
              <a:rPr lang="ar-SA" dirty="0"/>
              <a:t>تمام موارد بايد به </a:t>
            </a:r>
            <a:r>
              <a:rPr lang="ar-SA" dirty="0">
                <a:solidFill>
                  <a:srgbClr val="FF0000"/>
                </a:solidFill>
              </a:rPr>
              <a:t>كاهش ريسك تا سطح قابل قبول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انعكاس ساير عوامل و شرايط محلي</a:t>
            </a:r>
            <a:r>
              <a:rPr lang="ar-SA" dirty="0"/>
              <a:t>، </a:t>
            </a:r>
            <a:r>
              <a:rPr lang="ar-SA" dirty="0">
                <a:solidFill>
                  <a:srgbClr val="FF0000"/>
                </a:solidFill>
              </a:rPr>
              <a:t>تعادل بين هزينه وسود </a:t>
            </a:r>
            <a:r>
              <a:rPr lang="ar-SA" dirty="0"/>
              <a:t>و </a:t>
            </a:r>
            <a:r>
              <a:rPr lang="ar-SA" dirty="0">
                <a:solidFill>
                  <a:srgbClr val="FF0000"/>
                </a:solidFill>
              </a:rPr>
              <a:t>وضعيت فعلي دانش علمي و فني </a:t>
            </a:r>
            <a:r>
              <a:rPr lang="ar-SA" dirty="0"/>
              <a:t>توجه </a:t>
            </a:r>
            <a:r>
              <a:rPr lang="ar-SA" dirty="0" smtClean="0"/>
              <a:t>نمود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88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20713"/>
            <a:ext cx="6665912" cy="722312"/>
          </a:xfrm>
        </p:spPr>
        <p:txBody>
          <a:bodyPr/>
          <a:lstStyle/>
          <a:p>
            <a:pPr eaLnBrk="1" hangingPunct="1"/>
            <a:r>
              <a:rPr lang="ar-SA" altLang="en-US" sz="3400" dirty="0" smtClean="0"/>
              <a:t>روش سلسله مراتبي براي اقدامات كنترلي</a:t>
            </a:r>
            <a:endParaRPr lang="en-US" altLang="en-US" sz="3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628775"/>
            <a:ext cx="8280400" cy="4872038"/>
            <a:chOff x="-3" y="-3"/>
            <a:chExt cx="2931" cy="3575"/>
          </a:xfrm>
        </p:grpSpPr>
        <p:grpSp>
          <p:nvGrpSpPr>
            <p:cNvPr id="54277" name="Group 5"/>
            <p:cNvGrpSpPr>
              <a:grpSpLocks/>
            </p:cNvGrpSpPr>
            <p:nvPr/>
          </p:nvGrpSpPr>
          <p:grpSpPr bwMode="auto">
            <a:xfrm>
              <a:off x="0" y="0"/>
              <a:ext cx="2925" cy="3569"/>
              <a:chOff x="0" y="0"/>
              <a:chExt cx="2925" cy="3569"/>
            </a:xfrm>
          </p:grpSpPr>
          <p:grpSp>
            <p:nvGrpSpPr>
              <p:cNvPr id="54279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612" cy="403"/>
                <a:chOff x="0" y="0"/>
                <a:chExt cx="612" cy="403"/>
              </a:xfrm>
            </p:grpSpPr>
            <p:sp>
              <p:nvSpPr>
                <p:cNvPr id="5433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1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3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1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0" name="Group 9"/>
              <p:cNvGrpSpPr>
                <a:grpSpLocks/>
              </p:cNvGrpSpPr>
              <p:nvPr/>
            </p:nvGrpSpPr>
            <p:grpSpPr bwMode="auto">
              <a:xfrm>
                <a:off x="612" y="0"/>
                <a:ext cx="1787" cy="403"/>
                <a:chOff x="612" y="0"/>
                <a:chExt cx="1787" cy="403"/>
              </a:xfrm>
            </p:grpSpPr>
            <p:sp>
              <p:nvSpPr>
                <p:cNvPr id="54329" name="Rectangle 10"/>
                <p:cNvSpPr>
                  <a:spLocks noChangeArrowheads="1"/>
                </p:cNvSpPr>
                <p:nvPr/>
              </p:nvSpPr>
              <p:spPr bwMode="auto">
                <a:xfrm>
                  <a:off x="655" y="0"/>
                  <a:ext cx="170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>
                      <a:latin typeface="Times New Roman" panose="02020603050405020304" pitchFamily="18" charset="0"/>
                    </a:rPr>
                    <a:t>حذف</a:t>
                  </a:r>
                </a:p>
              </p:txBody>
            </p:sp>
            <p:sp>
              <p:nvSpPr>
                <p:cNvPr id="54330" name="Rectangle 11"/>
                <p:cNvSpPr>
                  <a:spLocks noChangeArrowheads="1"/>
                </p:cNvSpPr>
                <p:nvPr/>
              </p:nvSpPr>
              <p:spPr bwMode="auto">
                <a:xfrm>
                  <a:off x="612" y="0"/>
                  <a:ext cx="17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1" name="Group 12"/>
              <p:cNvGrpSpPr>
                <a:grpSpLocks/>
              </p:cNvGrpSpPr>
              <p:nvPr/>
            </p:nvGrpSpPr>
            <p:grpSpPr bwMode="auto">
              <a:xfrm>
                <a:off x="2399" y="0"/>
                <a:ext cx="526" cy="403"/>
                <a:chOff x="2399" y="0"/>
                <a:chExt cx="526" cy="403"/>
              </a:xfrm>
            </p:grpSpPr>
            <p:sp>
              <p:nvSpPr>
                <p:cNvPr id="54327" name="Rectangle 13"/>
                <p:cNvSpPr>
                  <a:spLocks noChangeArrowheads="1"/>
                </p:cNvSpPr>
                <p:nvPr/>
              </p:nvSpPr>
              <p:spPr bwMode="auto">
                <a:xfrm>
                  <a:off x="2399" y="0"/>
                  <a:ext cx="52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28" name="Rectangle 14"/>
                <p:cNvSpPr>
                  <a:spLocks noChangeArrowheads="1"/>
                </p:cNvSpPr>
                <p:nvPr/>
              </p:nvSpPr>
              <p:spPr bwMode="auto">
                <a:xfrm>
                  <a:off x="2399" y="0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2" name="Group 15"/>
              <p:cNvGrpSpPr>
                <a:grpSpLocks/>
              </p:cNvGrpSpPr>
              <p:nvPr/>
            </p:nvGrpSpPr>
            <p:grpSpPr bwMode="auto">
              <a:xfrm>
                <a:off x="0" y="403"/>
                <a:ext cx="612" cy="403"/>
                <a:chOff x="0" y="403"/>
                <a:chExt cx="612" cy="403"/>
              </a:xfrm>
            </p:grpSpPr>
            <p:sp>
              <p:nvSpPr>
                <p:cNvPr id="54325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61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26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61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3" name="Group 18"/>
              <p:cNvGrpSpPr>
                <a:grpSpLocks/>
              </p:cNvGrpSpPr>
              <p:nvPr/>
            </p:nvGrpSpPr>
            <p:grpSpPr bwMode="auto">
              <a:xfrm>
                <a:off x="612" y="403"/>
                <a:ext cx="1787" cy="403"/>
                <a:chOff x="612" y="403"/>
                <a:chExt cx="1787" cy="403"/>
              </a:xfrm>
            </p:grpSpPr>
            <p:sp>
              <p:nvSpPr>
                <p:cNvPr id="54323" name="Rectangle 19"/>
                <p:cNvSpPr>
                  <a:spLocks noChangeArrowheads="1"/>
                </p:cNvSpPr>
                <p:nvPr/>
              </p:nvSpPr>
              <p:spPr bwMode="auto">
                <a:xfrm>
                  <a:off x="655" y="403"/>
                  <a:ext cx="170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 dirty="0">
                      <a:latin typeface="Times New Roman" panose="02020603050405020304" pitchFamily="18" charset="0"/>
                    </a:rPr>
                    <a:t>جانشين سازي : مواد يا فرايند</a:t>
                  </a:r>
                  <a:r>
                    <a:rPr lang="en-US" altLang="en-US" sz="2400" dirty="0">
                      <a:latin typeface="Times New Roman" panose="02020603050405020304" pitchFamily="18" charset="0"/>
                    </a:rPr>
                    <a:t> </a:t>
                  </a:r>
                  <a:r>
                    <a:rPr lang="ar-SA" altLang="en-US" sz="2400" dirty="0">
                      <a:latin typeface="Times New Roman" panose="02020603050405020304" pitchFamily="18" charset="0"/>
                    </a:rPr>
                    <a:t>هاي با خطر كمتر</a:t>
                  </a:r>
                </a:p>
              </p:txBody>
            </p:sp>
            <p:sp>
              <p:nvSpPr>
                <p:cNvPr id="54324" name="Rectangle 20"/>
                <p:cNvSpPr>
                  <a:spLocks noChangeArrowheads="1"/>
                </p:cNvSpPr>
                <p:nvPr/>
              </p:nvSpPr>
              <p:spPr bwMode="auto">
                <a:xfrm>
                  <a:off x="612" y="403"/>
                  <a:ext cx="17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4" name="Group 21"/>
              <p:cNvGrpSpPr>
                <a:grpSpLocks/>
              </p:cNvGrpSpPr>
              <p:nvPr/>
            </p:nvGrpSpPr>
            <p:grpSpPr bwMode="auto">
              <a:xfrm>
                <a:off x="2399" y="403"/>
                <a:ext cx="526" cy="403"/>
                <a:chOff x="2399" y="403"/>
                <a:chExt cx="526" cy="403"/>
              </a:xfrm>
            </p:grpSpPr>
            <p:sp>
              <p:nvSpPr>
                <p:cNvPr id="54321" name="Rectangle 22"/>
                <p:cNvSpPr>
                  <a:spLocks noChangeArrowheads="1"/>
                </p:cNvSpPr>
                <p:nvPr/>
              </p:nvSpPr>
              <p:spPr bwMode="auto">
                <a:xfrm>
                  <a:off x="2399" y="403"/>
                  <a:ext cx="52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22" name="Rectangle 23"/>
                <p:cNvSpPr>
                  <a:spLocks noChangeArrowheads="1"/>
                </p:cNvSpPr>
                <p:nvPr/>
              </p:nvSpPr>
              <p:spPr bwMode="auto">
                <a:xfrm>
                  <a:off x="2399" y="403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5" name="Group 24"/>
              <p:cNvGrpSpPr>
                <a:grpSpLocks/>
              </p:cNvGrpSpPr>
              <p:nvPr/>
            </p:nvGrpSpPr>
            <p:grpSpPr bwMode="auto">
              <a:xfrm>
                <a:off x="0" y="806"/>
                <a:ext cx="612" cy="403"/>
                <a:chOff x="0" y="806"/>
                <a:chExt cx="612" cy="403"/>
              </a:xfrm>
            </p:grpSpPr>
            <p:sp>
              <p:nvSpPr>
                <p:cNvPr id="5431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61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2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61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6" name="Group 27"/>
              <p:cNvGrpSpPr>
                <a:grpSpLocks/>
              </p:cNvGrpSpPr>
              <p:nvPr/>
            </p:nvGrpSpPr>
            <p:grpSpPr bwMode="auto">
              <a:xfrm>
                <a:off x="612" y="806"/>
                <a:ext cx="1787" cy="403"/>
                <a:chOff x="612" y="806"/>
                <a:chExt cx="1787" cy="403"/>
              </a:xfrm>
            </p:grpSpPr>
            <p:sp>
              <p:nvSpPr>
                <p:cNvPr id="54317" name="Rectangle 28"/>
                <p:cNvSpPr>
                  <a:spLocks noChangeArrowheads="1"/>
                </p:cNvSpPr>
                <p:nvPr/>
              </p:nvSpPr>
              <p:spPr bwMode="auto">
                <a:xfrm>
                  <a:off x="655" y="806"/>
                  <a:ext cx="170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>
                      <a:latin typeface="Times New Roman" panose="02020603050405020304" pitchFamily="18" charset="0"/>
                    </a:rPr>
                    <a:t>حداقل كردن موجوديهاي يا ذخاير خطرات موجود</a:t>
                  </a:r>
                </a:p>
              </p:txBody>
            </p:sp>
            <p:sp>
              <p:nvSpPr>
                <p:cNvPr id="54318" name="Rectangle 29"/>
                <p:cNvSpPr>
                  <a:spLocks noChangeArrowheads="1"/>
                </p:cNvSpPr>
                <p:nvPr/>
              </p:nvSpPr>
              <p:spPr bwMode="auto">
                <a:xfrm>
                  <a:off x="612" y="806"/>
                  <a:ext cx="17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7" name="Group 30"/>
              <p:cNvGrpSpPr>
                <a:grpSpLocks/>
              </p:cNvGrpSpPr>
              <p:nvPr/>
            </p:nvGrpSpPr>
            <p:grpSpPr bwMode="auto">
              <a:xfrm>
                <a:off x="2399" y="806"/>
                <a:ext cx="526" cy="403"/>
                <a:chOff x="2399" y="806"/>
                <a:chExt cx="526" cy="403"/>
              </a:xfrm>
            </p:grpSpPr>
            <p:sp>
              <p:nvSpPr>
                <p:cNvPr id="54315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9" y="806"/>
                  <a:ext cx="52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16" name="Rectangle 32"/>
                <p:cNvSpPr>
                  <a:spLocks noChangeArrowheads="1"/>
                </p:cNvSpPr>
                <p:nvPr/>
              </p:nvSpPr>
              <p:spPr bwMode="auto">
                <a:xfrm>
                  <a:off x="2399" y="806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8" name="Group 33"/>
              <p:cNvGrpSpPr>
                <a:grpSpLocks/>
              </p:cNvGrpSpPr>
              <p:nvPr/>
            </p:nvGrpSpPr>
            <p:grpSpPr bwMode="auto">
              <a:xfrm>
                <a:off x="0" y="1209"/>
                <a:ext cx="612" cy="518"/>
                <a:chOff x="0" y="1209"/>
                <a:chExt cx="612" cy="518"/>
              </a:xfrm>
            </p:grpSpPr>
            <p:sp>
              <p:nvSpPr>
                <p:cNvPr id="54313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6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14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61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89" name="Group 36"/>
              <p:cNvGrpSpPr>
                <a:grpSpLocks/>
              </p:cNvGrpSpPr>
              <p:nvPr/>
            </p:nvGrpSpPr>
            <p:grpSpPr bwMode="auto">
              <a:xfrm>
                <a:off x="612" y="1209"/>
                <a:ext cx="1787" cy="518"/>
                <a:chOff x="612" y="1209"/>
                <a:chExt cx="1787" cy="518"/>
              </a:xfrm>
            </p:grpSpPr>
            <p:sp>
              <p:nvSpPr>
                <p:cNvPr id="54311" name="Rectangle 37"/>
                <p:cNvSpPr>
                  <a:spLocks noChangeArrowheads="1"/>
                </p:cNvSpPr>
                <p:nvPr/>
              </p:nvSpPr>
              <p:spPr bwMode="auto">
                <a:xfrm>
                  <a:off x="655" y="1209"/>
                  <a:ext cx="1701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>
                      <a:latin typeface="Times New Roman" panose="02020603050405020304" pitchFamily="18" charset="0"/>
                    </a:rPr>
                    <a:t>اقدامات مهندسي در منبع مثل اتوماسيون يا محصور كردن خطر</a:t>
                  </a:r>
                </a:p>
              </p:txBody>
            </p:sp>
            <p:sp>
              <p:nvSpPr>
                <p:cNvPr id="54312" name="Rectangle 38"/>
                <p:cNvSpPr>
                  <a:spLocks noChangeArrowheads="1"/>
                </p:cNvSpPr>
                <p:nvPr/>
              </p:nvSpPr>
              <p:spPr bwMode="auto">
                <a:xfrm>
                  <a:off x="612" y="1209"/>
                  <a:ext cx="178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0" name="Group 39"/>
              <p:cNvGrpSpPr>
                <a:grpSpLocks/>
              </p:cNvGrpSpPr>
              <p:nvPr/>
            </p:nvGrpSpPr>
            <p:grpSpPr bwMode="auto">
              <a:xfrm>
                <a:off x="2399" y="1209"/>
                <a:ext cx="526" cy="518"/>
                <a:chOff x="2399" y="1209"/>
                <a:chExt cx="526" cy="518"/>
              </a:xfrm>
            </p:grpSpPr>
            <p:sp>
              <p:nvSpPr>
                <p:cNvPr id="54309" name="Rectangle 40"/>
                <p:cNvSpPr>
                  <a:spLocks noChangeArrowheads="1"/>
                </p:cNvSpPr>
                <p:nvPr/>
              </p:nvSpPr>
              <p:spPr bwMode="auto">
                <a:xfrm>
                  <a:off x="2399" y="1209"/>
                  <a:ext cx="526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10" name="Rectangle 41"/>
                <p:cNvSpPr>
                  <a:spLocks noChangeArrowheads="1"/>
                </p:cNvSpPr>
                <p:nvPr/>
              </p:nvSpPr>
              <p:spPr bwMode="auto">
                <a:xfrm>
                  <a:off x="2399" y="1209"/>
                  <a:ext cx="5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1" name="Group 42"/>
              <p:cNvGrpSpPr>
                <a:grpSpLocks/>
              </p:cNvGrpSpPr>
              <p:nvPr/>
            </p:nvGrpSpPr>
            <p:grpSpPr bwMode="auto">
              <a:xfrm>
                <a:off x="0" y="1727"/>
                <a:ext cx="2925" cy="518"/>
                <a:chOff x="0" y="1727"/>
                <a:chExt cx="2925" cy="518"/>
              </a:xfrm>
            </p:grpSpPr>
            <p:sp>
              <p:nvSpPr>
                <p:cNvPr id="54307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727"/>
                  <a:ext cx="2839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>
                      <a:latin typeface="Times New Roman" panose="02020603050405020304" pitchFamily="18" charset="0"/>
                    </a:rPr>
                    <a:t>اقدامات مهندسي براي كاهش مواجهه مثل جداسازي و محصور كردن جزئي، </a:t>
                  </a:r>
                  <a:endParaRPr lang="fa-IR" altLang="en-US" sz="2400">
                    <a:latin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>
                      <a:latin typeface="Times New Roman" panose="02020603050405020304" pitchFamily="18" charset="0"/>
                    </a:rPr>
                    <a:t>جابجائي مكانيكي، روش</a:t>
                  </a:r>
                  <a:r>
                    <a:rPr lang="fa-IR" altLang="en-US" sz="2400">
                      <a:latin typeface="Times New Roman" panose="02020603050405020304" pitchFamily="18" charset="0"/>
                    </a:rPr>
                    <a:t>‏</a:t>
                  </a:r>
                  <a:r>
                    <a:rPr lang="ar-SA" altLang="en-US" sz="2400">
                      <a:latin typeface="Times New Roman" panose="02020603050405020304" pitchFamily="18" charset="0"/>
                    </a:rPr>
                    <a:t>هاي پيشگيرانه، تهويه</a:t>
                  </a:r>
                </a:p>
              </p:txBody>
            </p:sp>
            <p:sp>
              <p:nvSpPr>
                <p:cNvPr id="54308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29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2" name="Group 45"/>
              <p:cNvGrpSpPr>
                <a:grpSpLocks/>
              </p:cNvGrpSpPr>
              <p:nvPr/>
            </p:nvGrpSpPr>
            <p:grpSpPr bwMode="auto">
              <a:xfrm>
                <a:off x="0" y="2245"/>
                <a:ext cx="2925" cy="518"/>
                <a:chOff x="0" y="2245"/>
                <a:chExt cx="2925" cy="518"/>
              </a:xfrm>
            </p:grpSpPr>
            <p:sp>
              <p:nvSpPr>
                <p:cNvPr id="54305" name="Rectangle 46"/>
                <p:cNvSpPr>
                  <a:spLocks noChangeArrowheads="1"/>
                </p:cNvSpPr>
                <p:nvPr/>
              </p:nvSpPr>
              <p:spPr bwMode="auto">
                <a:xfrm>
                  <a:off x="43" y="2245"/>
                  <a:ext cx="2839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 dirty="0">
                      <a:latin typeface="Times New Roman" panose="02020603050405020304" pitchFamily="18" charset="0"/>
                    </a:rPr>
                    <a:t>كنترل هاي اداري مثل رويه </a:t>
                  </a:r>
                  <a:r>
                    <a:rPr lang="ar-SA" altLang="en-US" sz="2400" dirty="0" smtClean="0">
                      <a:latin typeface="Times New Roman" panose="02020603050405020304" pitchFamily="18" charset="0"/>
                    </a:rPr>
                    <a:t>ها</a:t>
                  </a:r>
                  <a:r>
                    <a:rPr lang="fa-IR" altLang="en-US" sz="2400" dirty="0" smtClean="0">
                      <a:latin typeface="Times New Roman" panose="02020603050405020304" pitchFamily="18" charset="0"/>
                    </a:rPr>
                    <a:t>ي</a:t>
                  </a:r>
                  <a:r>
                    <a:rPr lang="ar-SA" altLang="en-US" sz="2400" dirty="0" smtClean="0">
                      <a:latin typeface="Times New Roman" panose="02020603050405020304" pitchFamily="18" charset="0"/>
                    </a:rPr>
                    <a:t> </a:t>
                  </a:r>
                  <a:r>
                    <a:rPr lang="ar-SA" altLang="en-US" sz="2400" dirty="0">
                      <a:latin typeface="Times New Roman" panose="02020603050405020304" pitchFamily="18" charset="0"/>
                    </a:rPr>
                    <a:t>كار ايمن، گردش </a:t>
                  </a:r>
                  <a:r>
                    <a:rPr lang="ar-SA" altLang="en-US" sz="2400" dirty="0" smtClean="0">
                      <a:latin typeface="Times New Roman" panose="02020603050405020304" pitchFamily="18" charset="0"/>
                    </a:rPr>
                    <a:t>كاري</a:t>
                  </a:r>
                  <a:r>
                    <a:rPr lang="fa-IR" altLang="en-US" sz="2400" dirty="0" smtClean="0">
                      <a:latin typeface="Times New Roman" panose="02020603050405020304" pitchFamily="18" charset="0"/>
                    </a:rPr>
                    <a:t>،</a:t>
                  </a:r>
                  <a:r>
                    <a:rPr lang="ar-SA" altLang="en-US" sz="2400" dirty="0" smtClean="0">
                      <a:latin typeface="Times New Roman" panose="02020603050405020304" pitchFamily="18" charset="0"/>
                    </a:rPr>
                    <a:t> </a:t>
                  </a:r>
                  <a:r>
                    <a:rPr lang="ar-SA" altLang="en-US" sz="2400" dirty="0">
                      <a:latin typeface="Times New Roman" panose="02020603050405020304" pitchFamily="18" charset="0"/>
                    </a:rPr>
                    <a:t>ضبط و</a:t>
                  </a:r>
                  <a:r>
                    <a:rPr lang="en-US" altLang="en-US" sz="2400" dirty="0">
                      <a:latin typeface="Times New Roman" panose="02020603050405020304" pitchFamily="18" charset="0"/>
                    </a:rPr>
                    <a:t> </a:t>
                  </a:r>
                  <a:r>
                    <a:rPr lang="ar-SA" altLang="en-US" sz="2400" dirty="0">
                      <a:latin typeface="Times New Roman" panose="02020603050405020304" pitchFamily="18" charset="0"/>
                    </a:rPr>
                    <a:t>ربط خوب در محل كار</a:t>
                  </a:r>
                </a:p>
              </p:txBody>
            </p:sp>
            <p:sp>
              <p:nvSpPr>
                <p:cNvPr id="54306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29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3" name="Group 48"/>
              <p:cNvGrpSpPr>
                <a:grpSpLocks/>
              </p:cNvGrpSpPr>
              <p:nvPr/>
            </p:nvGrpSpPr>
            <p:grpSpPr bwMode="auto">
              <a:xfrm>
                <a:off x="0" y="2763"/>
                <a:ext cx="2925" cy="403"/>
                <a:chOff x="0" y="2763"/>
                <a:chExt cx="2925" cy="403"/>
              </a:xfrm>
            </p:grpSpPr>
            <p:sp>
              <p:nvSpPr>
                <p:cNvPr id="54303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2763"/>
                  <a:ext cx="2839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 dirty="0">
                      <a:latin typeface="Times New Roman" panose="02020603050405020304" pitchFamily="18" charset="0"/>
                    </a:rPr>
                    <a:t>رويه هاي پرسنلي مثل نظارت مناسب ، </a:t>
                  </a:r>
                  <a:r>
                    <a:rPr lang="ar-SA" altLang="en-US" sz="2400" dirty="0" smtClean="0">
                      <a:latin typeface="Times New Roman" panose="02020603050405020304" pitchFamily="18" charset="0"/>
                    </a:rPr>
                    <a:t>اطلاع</a:t>
                  </a:r>
                  <a:r>
                    <a:rPr lang="fa-IR" altLang="en-US" sz="2400" dirty="0" smtClean="0">
                      <a:latin typeface="Times New Roman" panose="02020603050405020304" pitchFamily="18" charset="0"/>
                    </a:rPr>
                    <a:t> </a:t>
                  </a:r>
                  <a:r>
                    <a:rPr lang="fa-IR" altLang="en-US" sz="2400" dirty="0" err="1" smtClean="0">
                      <a:latin typeface="Times New Roman" panose="02020603050405020304" pitchFamily="18" charset="0"/>
                    </a:rPr>
                    <a:t>رساني</a:t>
                  </a:r>
                  <a:r>
                    <a:rPr lang="ar-SA" altLang="en-US" sz="2400" dirty="0" smtClean="0">
                      <a:latin typeface="Times New Roman" panose="02020603050405020304" pitchFamily="18" charset="0"/>
                    </a:rPr>
                    <a:t> </a:t>
                  </a:r>
                  <a:r>
                    <a:rPr lang="ar-SA" altLang="en-US" sz="2400" dirty="0">
                      <a:latin typeface="Times New Roman" panose="02020603050405020304" pitchFamily="18" charset="0"/>
                    </a:rPr>
                    <a:t>و آموزش</a:t>
                  </a:r>
                </a:p>
              </p:txBody>
            </p:sp>
            <p:sp>
              <p:nvSpPr>
                <p:cNvPr id="54304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763"/>
                  <a:ext cx="292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4" name="Group 51"/>
              <p:cNvGrpSpPr>
                <a:grpSpLocks/>
              </p:cNvGrpSpPr>
              <p:nvPr/>
            </p:nvGrpSpPr>
            <p:grpSpPr bwMode="auto">
              <a:xfrm>
                <a:off x="0" y="3166"/>
                <a:ext cx="612" cy="403"/>
                <a:chOff x="0" y="3166"/>
                <a:chExt cx="612" cy="403"/>
              </a:xfrm>
            </p:grpSpPr>
            <p:sp>
              <p:nvSpPr>
                <p:cNvPr id="54301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3166"/>
                  <a:ext cx="61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302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3166"/>
                  <a:ext cx="61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5" name="Group 54"/>
              <p:cNvGrpSpPr>
                <a:grpSpLocks/>
              </p:cNvGrpSpPr>
              <p:nvPr/>
            </p:nvGrpSpPr>
            <p:grpSpPr bwMode="auto">
              <a:xfrm>
                <a:off x="612" y="3166"/>
                <a:ext cx="1787" cy="403"/>
                <a:chOff x="612" y="3166"/>
                <a:chExt cx="1787" cy="403"/>
              </a:xfrm>
            </p:grpSpPr>
            <p:sp>
              <p:nvSpPr>
                <p:cNvPr id="54299" name="Rectangle 55"/>
                <p:cNvSpPr>
                  <a:spLocks noChangeArrowheads="1"/>
                </p:cNvSpPr>
                <p:nvPr/>
              </p:nvSpPr>
              <p:spPr bwMode="auto">
                <a:xfrm>
                  <a:off x="655" y="3166"/>
                  <a:ext cx="170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2400">
                      <a:latin typeface="Sylfaen" panose="010A0502050306030303" pitchFamily="18" charset="0"/>
                    </a:rPr>
                    <a:t>تجهيزات حفاظت فردي</a:t>
                  </a:r>
                </a:p>
              </p:txBody>
            </p:sp>
            <p:sp>
              <p:nvSpPr>
                <p:cNvPr id="54300" name="Rectangle 56"/>
                <p:cNvSpPr>
                  <a:spLocks noChangeArrowheads="1"/>
                </p:cNvSpPr>
                <p:nvPr/>
              </p:nvSpPr>
              <p:spPr bwMode="auto">
                <a:xfrm>
                  <a:off x="612" y="3166"/>
                  <a:ext cx="178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  <p:grpSp>
            <p:nvGrpSpPr>
              <p:cNvPr id="54296" name="Group 57"/>
              <p:cNvGrpSpPr>
                <a:grpSpLocks/>
              </p:cNvGrpSpPr>
              <p:nvPr/>
            </p:nvGrpSpPr>
            <p:grpSpPr bwMode="auto">
              <a:xfrm>
                <a:off x="2399" y="3166"/>
                <a:ext cx="526" cy="403"/>
                <a:chOff x="2399" y="3166"/>
                <a:chExt cx="526" cy="403"/>
              </a:xfrm>
            </p:grpSpPr>
            <p:sp>
              <p:nvSpPr>
                <p:cNvPr id="54297" name="Rectangle 58"/>
                <p:cNvSpPr>
                  <a:spLocks noChangeArrowheads="1"/>
                </p:cNvSpPr>
                <p:nvPr/>
              </p:nvSpPr>
              <p:spPr bwMode="auto">
                <a:xfrm>
                  <a:off x="2399" y="3166"/>
                  <a:ext cx="52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17" tIns="45709" rIns="91417" bIns="45709" anchor="ctr"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ar-SA" alt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298" name="Rectangle 59"/>
                <p:cNvSpPr>
                  <a:spLocks noChangeArrowheads="1"/>
                </p:cNvSpPr>
                <p:nvPr/>
              </p:nvSpPr>
              <p:spPr bwMode="auto">
                <a:xfrm>
                  <a:off x="2399" y="3166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B Nazanin" panose="00000400000000000000" pitchFamily="2" charset="-78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a-IR" altLang="en-US" sz="1800"/>
                </a:p>
              </p:txBody>
            </p:sp>
          </p:grpSp>
        </p:grpSp>
        <p:sp>
          <p:nvSpPr>
            <p:cNvPr id="54278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2931" cy="3575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B Nazanin" panose="00000400000000000000" pitchFamily="2" charset="-78"/>
                </a:defRPr>
              </a:lvl9pPr>
            </a:lstStyle>
            <a:p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endParaRPr lang="fa-IR" altLang="en-US" sz="1800"/>
            </a:p>
          </p:txBody>
        </p:sp>
      </p:grpSp>
      <p:sp>
        <p:nvSpPr>
          <p:cNvPr id="54276" name="Slide Number Placeholder 59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2EE319B-6370-4D0A-BA31-C0AE2D59E1C2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38100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</a:rPr>
              <a:t>5 - </a:t>
            </a:r>
            <a:r>
              <a:rPr lang="fa-IR" b="1" dirty="0" err="1">
                <a:solidFill>
                  <a:srgbClr val="FF0000"/>
                </a:solidFill>
              </a:rPr>
              <a:t>طرحریزي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Planing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/>
              <a:t>در این بخش چگونگی </a:t>
            </a:r>
            <a:r>
              <a:rPr lang="fa-IR" sz="2400" b="1" dirty="0" smtClean="0"/>
              <a:t>طرح ریزی فعالیت های کاری و اقدامات کاهش ریسک مورد توجه قرار می گیرد که در مرحله ارزیابی و مدیریت ریسک تعیین می گردند و شامل طرح ریزی عملیات جاری، مدیریت تغییر و توسعه </a:t>
            </a:r>
            <a:r>
              <a:rPr lang="fa-IR" sz="2400" b="1" dirty="0"/>
              <a:t>اقدامات مقابله با </a:t>
            </a:r>
            <a:r>
              <a:rPr lang="fa-IR" sz="2400" b="1" dirty="0" smtClean="0"/>
              <a:t>وضعیت اضطراری </a:t>
            </a:r>
            <a:r>
              <a:rPr lang="fa-IR" sz="2400" b="1" dirty="0"/>
              <a:t>می </a:t>
            </a:r>
            <a:r>
              <a:rPr lang="fa-IR" sz="2400" b="1" dirty="0" smtClean="0"/>
              <a:t>گردد.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1620146"/>
              </p:ext>
            </p:extLst>
          </p:nvPr>
        </p:nvGraphicFramePr>
        <p:xfrm>
          <a:off x="38100" y="2209800"/>
          <a:ext cx="54483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5</a:t>
            </a:r>
            <a:r>
              <a:rPr lang="ar-SA" b="1" dirty="0" smtClean="0"/>
              <a:t>-</a:t>
            </a:r>
            <a:r>
              <a:rPr lang="fa-IR" b="1" dirty="0" smtClean="0"/>
              <a:t>1</a:t>
            </a:r>
            <a:r>
              <a:rPr lang="ar-SA" b="1" dirty="0" smtClean="0"/>
              <a:t>- </a:t>
            </a:r>
            <a:r>
              <a:rPr lang="fa-IR" b="1" dirty="0" err="1" smtClean="0"/>
              <a:t>كليات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a-IR" sz="3800" dirty="0" err="1" smtClean="0"/>
              <a:t>شركت</a:t>
            </a:r>
            <a:r>
              <a:rPr lang="fa-IR" sz="3800" dirty="0" smtClean="0"/>
              <a:t> </a:t>
            </a:r>
            <a:r>
              <a:rPr lang="fa-IR" sz="3800" dirty="0" err="1"/>
              <a:t>بايد</a:t>
            </a:r>
            <a:r>
              <a:rPr lang="fa-IR" sz="3800" dirty="0"/>
              <a:t> در برنامه </a:t>
            </a:r>
            <a:r>
              <a:rPr lang="fa-IR" sz="3800" dirty="0" err="1"/>
              <a:t>كلان</a:t>
            </a:r>
            <a:r>
              <a:rPr lang="fa-IR" sz="3800" dirty="0"/>
              <a:t> </a:t>
            </a:r>
            <a:r>
              <a:rPr lang="fa-IR" sz="3800" dirty="0" err="1"/>
              <a:t>كاری</a:t>
            </a:r>
            <a:r>
              <a:rPr lang="fa-IR" sz="3800" dirty="0"/>
              <a:t> خود، برنامه </a:t>
            </a:r>
            <a:r>
              <a:rPr lang="fa-IR" sz="3800" dirty="0" err="1"/>
              <a:t>هايي</a:t>
            </a:r>
            <a:r>
              <a:rPr lang="fa-IR" sz="3800" dirty="0"/>
              <a:t> را برای </a:t>
            </a:r>
            <a:r>
              <a:rPr lang="fa-IR" sz="3800" dirty="0" err="1"/>
              <a:t>دستيابي</a:t>
            </a:r>
            <a:r>
              <a:rPr lang="fa-IR" sz="3800" dirty="0"/>
              <a:t> به اهداف و </a:t>
            </a:r>
            <a:r>
              <a:rPr lang="fa-IR" sz="3800" dirty="0" err="1"/>
              <a:t>معيارهای</a:t>
            </a:r>
            <a:r>
              <a:rPr lang="fa-IR" sz="3800" dirty="0"/>
              <a:t> عملکرد </a:t>
            </a:r>
            <a:r>
              <a:rPr lang="en-US" sz="3800" dirty="0"/>
              <a:t>HSE </a:t>
            </a:r>
            <a:r>
              <a:rPr lang="fa-IR" sz="3800" dirty="0" smtClean="0"/>
              <a:t> نگهداری </a:t>
            </a:r>
            <a:r>
              <a:rPr lang="fa-IR" sz="3800" dirty="0" err="1" smtClean="0"/>
              <a:t>نمايد</a:t>
            </a:r>
            <a:r>
              <a:rPr lang="fa-IR" sz="3800" dirty="0" smtClean="0"/>
              <a:t>:</a:t>
            </a:r>
          </a:p>
          <a:p>
            <a:pPr algn="just"/>
            <a:r>
              <a:rPr lang="fa-IR" sz="3800" dirty="0"/>
              <a:t>شرح </a:t>
            </a:r>
            <a:r>
              <a:rPr lang="fa-IR" sz="3800" dirty="0" err="1"/>
              <a:t>روشني</a:t>
            </a:r>
            <a:r>
              <a:rPr lang="fa-IR" sz="3800" dirty="0"/>
              <a:t> از </a:t>
            </a:r>
            <a:r>
              <a:rPr lang="fa-IR" sz="3800" dirty="0">
                <a:solidFill>
                  <a:srgbClr val="FF0000"/>
                </a:solidFill>
              </a:rPr>
              <a:t>اهداف</a:t>
            </a:r>
            <a:r>
              <a:rPr lang="fa-IR" sz="3800" dirty="0"/>
              <a:t>.</a:t>
            </a:r>
          </a:p>
          <a:p>
            <a:pPr algn="just"/>
            <a:r>
              <a:rPr lang="fa-IR" sz="3800" dirty="0" err="1" smtClean="0">
                <a:solidFill>
                  <a:srgbClr val="FF0000"/>
                </a:solidFill>
              </a:rPr>
              <a:t>تخصيص</a:t>
            </a:r>
            <a:r>
              <a:rPr lang="fa-IR" sz="3800" dirty="0" smtClean="0">
                <a:solidFill>
                  <a:srgbClr val="FF0000"/>
                </a:solidFill>
              </a:rPr>
              <a:t> </a:t>
            </a:r>
            <a:r>
              <a:rPr lang="fa-IR" sz="3800" dirty="0" err="1">
                <a:solidFill>
                  <a:srgbClr val="FF0000"/>
                </a:solidFill>
              </a:rPr>
              <a:t>مسئوليت</a:t>
            </a:r>
            <a:r>
              <a:rPr lang="fa-IR" sz="3800" dirty="0">
                <a:solidFill>
                  <a:srgbClr val="FF0000"/>
                </a:solidFill>
              </a:rPr>
              <a:t> ها برای برقراری و </a:t>
            </a:r>
            <a:r>
              <a:rPr lang="fa-IR" sz="3800" dirty="0" err="1">
                <a:solidFill>
                  <a:srgbClr val="FF0000"/>
                </a:solidFill>
              </a:rPr>
              <a:t>دستيابي</a:t>
            </a:r>
            <a:r>
              <a:rPr lang="fa-IR" sz="3800" dirty="0">
                <a:solidFill>
                  <a:srgbClr val="FF0000"/>
                </a:solidFill>
              </a:rPr>
              <a:t> به اهداف و </a:t>
            </a:r>
            <a:r>
              <a:rPr lang="fa-IR" sz="3800" dirty="0" err="1">
                <a:solidFill>
                  <a:srgbClr val="FF0000"/>
                </a:solidFill>
              </a:rPr>
              <a:t>معيارهای</a:t>
            </a:r>
            <a:r>
              <a:rPr lang="fa-IR" sz="3800" dirty="0">
                <a:solidFill>
                  <a:srgbClr val="FF0000"/>
                </a:solidFill>
              </a:rPr>
              <a:t> عملکرد</a:t>
            </a:r>
            <a:r>
              <a:rPr lang="fa-IR" sz="3800" dirty="0"/>
              <a:t> در هر </a:t>
            </a:r>
            <a:r>
              <a:rPr lang="fa-IR" sz="3800" dirty="0" err="1"/>
              <a:t>فعاليت</a:t>
            </a:r>
            <a:r>
              <a:rPr lang="fa-IR" sz="3800" dirty="0"/>
              <a:t> و </a:t>
            </a:r>
            <a:r>
              <a:rPr lang="fa-IR" sz="3800" dirty="0" smtClean="0"/>
              <a:t>سطح مرتبط </a:t>
            </a:r>
            <a:r>
              <a:rPr lang="fa-IR" sz="3800" dirty="0"/>
              <a:t>سازمان.</a:t>
            </a:r>
          </a:p>
          <a:p>
            <a:pPr algn="just"/>
            <a:r>
              <a:rPr lang="fa-IR" sz="3800" dirty="0" smtClean="0">
                <a:solidFill>
                  <a:srgbClr val="FF0000"/>
                </a:solidFill>
              </a:rPr>
              <a:t>روش </a:t>
            </a:r>
            <a:r>
              <a:rPr lang="fa-IR" sz="3800" dirty="0" err="1">
                <a:solidFill>
                  <a:srgbClr val="FF0000"/>
                </a:solidFill>
              </a:rPr>
              <a:t>هايي</a:t>
            </a:r>
            <a:r>
              <a:rPr lang="fa-IR" sz="3800" dirty="0">
                <a:solidFill>
                  <a:srgbClr val="FF0000"/>
                </a:solidFill>
              </a:rPr>
              <a:t> </a:t>
            </a:r>
            <a:r>
              <a:rPr lang="fa-IR" sz="3800" dirty="0"/>
              <a:t>برای </a:t>
            </a:r>
            <a:r>
              <a:rPr lang="fa-IR" sz="3800" dirty="0">
                <a:solidFill>
                  <a:srgbClr val="FF0000"/>
                </a:solidFill>
              </a:rPr>
              <a:t>انجام برنامه ها </a:t>
            </a:r>
            <a:r>
              <a:rPr lang="fa-IR" sz="3800" dirty="0"/>
              <a:t>و </a:t>
            </a:r>
            <a:r>
              <a:rPr lang="fa-IR" sz="3800" dirty="0">
                <a:solidFill>
                  <a:srgbClr val="FF0000"/>
                </a:solidFill>
              </a:rPr>
              <a:t>دست </a:t>
            </a:r>
            <a:r>
              <a:rPr lang="fa-IR" sz="3800" dirty="0" err="1">
                <a:solidFill>
                  <a:srgbClr val="FF0000"/>
                </a:solidFill>
              </a:rPr>
              <a:t>يابي</a:t>
            </a:r>
            <a:r>
              <a:rPr lang="fa-IR" sz="3800" dirty="0">
                <a:solidFill>
                  <a:srgbClr val="FF0000"/>
                </a:solidFill>
              </a:rPr>
              <a:t> به </a:t>
            </a:r>
            <a:r>
              <a:rPr lang="fa-IR" sz="3800" dirty="0" smtClean="0">
                <a:solidFill>
                  <a:srgbClr val="FF0000"/>
                </a:solidFill>
              </a:rPr>
              <a:t>اهداف</a:t>
            </a:r>
            <a:endParaRPr lang="fa-IR" sz="3800" dirty="0">
              <a:solidFill>
                <a:srgbClr val="FF0000"/>
              </a:solidFill>
            </a:endParaRPr>
          </a:p>
          <a:p>
            <a:pPr algn="just"/>
            <a:r>
              <a:rPr lang="fa-IR" sz="3800" dirty="0" err="1" smtClean="0">
                <a:solidFill>
                  <a:srgbClr val="FF0000"/>
                </a:solidFill>
              </a:rPr>
              <a:t>نيازمندی</a:t>
            </a:r>
            <a:r>
              <a:rPr lang="fa-IR" sz="3800" dirty="0" smtClean="0">
                <a:solidFill>
                  <a:srgbClr val="FF0000"/>
                </a:solidFill>
              </a:rPr>
              <a:t> </a:t>
            </a:r>
            <a:r>
              <a:rPr lang="fa-IR" sz="3800" dirty="0">
                <a:solidFill>
                  <a:srgbClr val="FF0000"/>
                </a:solidFill>
              </a:rPr>
              <a:t>های منابع</a:t>
            </a:r>
          </a:p>
          <a:p>
            <a:pPr algn="just"/>
            <a:r>
              <a:rPr lang="fa-IR" sz="3800" dirty="0" smtClean="0">
                <a:solidFill>
                  <a:srgbClr val="FF0000"/>
                </a:solidFill>
              </a:rPr>
              <a:t>برنامه </a:t>
            </a:r>
            <a:r>
              <a:rPr lang="fa-IR" sz="3800" dirty="0">
                <a:solidFill>
                  <a:srgbClr val="FF0000"/>
                </a:solidFill>
              </a:rPr>
              <a:t>زمان بندی </a:t>
            </a:r>
            <a:r>
              <a:rPr lang="fa-IR" sz="3800" dirty="0"/>
              <a:t>استقرار</a:t>
            </a:r>
          </a:p>
          <a:p>
            <a:pPr algn="just"/>
            <a:r>
              <a:rPr lang="fa-IR" sz="3800" dirty="0" smtClean="0"/>
              <a:t>برنامه </a:t>
            </a:r>
            <a:r>
              <a:rPr lang="fa-IR" sz="3800" dirty="0" err="1"/>
              <a:t>هايي</a:t>
            </a:r>
            <a:r>
              <a:rPr lang="fa-IR" sz="3800" dirty="0"/>
              <a:t> برای </a:t>
            </a:r>
            <a:r>
              <a:rPr lang="fa-IR" sz="3800" dirty="0" err="1">
                <a:solidFill>
                  <a:srgbClr val="FF0000"/>
                </a:solidFill>
              </a:rPr>
              <a:t>ايجاد</a:t>
            </a:r>
            <a:r>
              <a:rPr lang="fa-IR" sz="3800" dirty="0">
                <a:solidFill>
                  <a:srgbClr val="FF0000"/>
                </a:solidFill>
              </a:rPr>
              <a:t> </a:t>
            </a:r>
            <a:r>
              <a:rPr lang="fa-IR" sz="3800" dirty="0" err="1">
                <a:solidFill>
                  <a:srgbClr val="FF0000"/>
                </a:solidFill>
              </a:rPr>
              <a:t>انگيزه</a:t>
            </a:r>
            <a:r>
              <a:rPr lang="fa-IR" sz="3800" dirty="0">
                <a:solidFill>
                  <a:srgbClr val="FF0000"/>
                </a:solidFill>
              </a:rPr>
              <a:t> و </a:t>
            </a:r>
            <a:r>
              <a:rPr lang="fa-IR" sz="3800" dirty="0" err="1">
                <a:solidFill>
                  <a:srgbClr val="FF0000"/>
                </a:solidFill>
              </a:rPr>
              <a:t>تشويق</a:t>
            </a:r>
            <a:r>
              <a:rPr lang="fa-IR" sz="3800" dirty="0">
                <a:solidFill>
                  <a:srgbClr val="FF0000"/>
                </a:solidFill>
              </a:rPr>
              <a:t> </a:t>
            </a:r>
            <a:r>
              <a:rPr lang="fa-IR" sz="3800" dirty="0" err="1">
                <a:solidFill>
                  <a:srgbClr val="FF0000"/>
                </a:solidFill>
              </a:rPr>
              <a:t>كاركنان</a:t>
            </a:r>
            <a:r>
              <a:rPr lang="fa-IR" sz="3800" dirty="0">
                <a:solidFill>
                  <a:srgbClr val="FF0000"/>
                </a:solidFill>
              </a:rPr>
              <a:t> </a:t>
            </a:r>
            <a:r>
              <a:rPr lang="fa-IR" sz="3800" dirty="0"/>
              <a:t>در جهت </a:t>
            </a:r>
            <a:r>
              <a:rPr lang="fa-IR" sz="3800" dirty="0" err="1"/>
              <a:t>ايجاد</a:t>
            </a:r>
            <a:r>
              <a:rPr lang="fa-IR" sz="3800" dirty="0"/>
              <a:t> فرهنگ مناسب </a:t>
            </a:r>
            <a:r>
              <a:rPr lang="en-US" sz="3800" dirty="0" smtClean="0"/>
              <a:t>HSE</a:t>
            </a:r>
            <a:endParaRPr lang="en-US" sz="3800" dirty="0"/>
          </a:p>
          <a:p>
            <a:pPr algn="just"/>
            <a:r>
              <a:rPr lang="fa-IR" sz="3800" dirty="0" err="1" smtClean="0"/>
              <a:t>سازوكارهايي</a:t>
            </a:r>
            <a:r>
              <a:rPr lang="fa-IR" sz="3800" dirty="0" smtClean="0"/>
              <a:t> </a:t>
            </a:r>
            <a:r>
              <a:rPr lang="fa-IR" sz="3800" dirty="0"/>
              <a:t>برای </a:t>
            </a:r>
            <a:r>
              <a:rPr lang="fa-IR" sz="3800" dirty="0" err="1"/>
              <a:t>ايجاد</a:t>
            </a:r>
            <a:r>
              <a:rPr lang="fa-IR" sz="3800" dirty="0"/>
              <a:t> </a:t>
            </a:r>
            <a:r>
              <a:rPr lang="fa-IR" sz="3800" dirty="0">
                <a:solidFill>
                  <a:srgbClr val="FF0000"/>
                </a:solidFill>
              </a:rPr>
              <a:t>بازخور به </a:t>
            </a:r>
            <a:r>
              <a:rPr lang="fa-IR" sz="3800" dirty="0" err="1">
                <a:solidFill>
                  <a:srgbClr val="FF0000"/>
                </a:solidFill>
              </a:rPr>
              <a:t>كاركنان</a:t>
            </a:r>
            <a:r>
              <a:rPr lang="fa-IR" sz="3800" dirty="0">
                <a:solidFill>
                  <a:srgbClr val="FF0000"/>
                </a:solidFill>
              </a:rPr>
              <a:t> درباره عملکرد </a:t>
            </a:r>
            <a:r>
              <a:rPr lang="en-US" sz="3800" dirty="0">
                <a:solidFill>
                  <a:srgbClr val="FF0000"/>
                </a:solidFill>
              </a:rPr>
              <a:t>HSE </a:t>
            </a:r>
            <a:r>
              <a:rPr lang="fa-IR" sz="3800" dirty="0" smtClean="0"/>
              <a:t> </a:t>
            </a:r>
          </a:p>
          <a:p>
            <a:pPr algn="just"/>
            <a:r>
              <a:rPr lang="fa-IR" sz="3800" dirty="0" err="1" smtClean="0"/>
              <a:t>فرايند</a:t>
            </a:r>
            <a:r>
              <a:rPr lang="fa-IR" sz="3800" dirty="0" smtClean="0"/>
              <a:t> </a:t>
            </a:r>
            <a:r>
              <a:rPr lang="fa-IR" sz="3800" dirty="0" err="1"/>
              <a:t>شناسايي</a:t>
            </a:r>
            <a:r>
              <a:rPr lang="fa-IR" sz="3800" dirty="0"/>
              <a:t> </a:t>
            </a:r>
            <a:r>
              <a:rPr lang="fa-IR" sz="3800" dirty="0" err="1"/>
              <a:t>كاركنان</a:t>
            </a:r>
            <a:r>
              <a:rPr lang="fa-IR" sz="3800" dirty="0"/>
              <a:t> و گروه های </a:t>
            </a:r>
            <a:r>
              <a:rPr lang="fa-IR" sz="3800" dirty="0" err="1"/>
              <a:t>كاری</a:t>
            </a:r>
            <a:r>
              <a:rPr lang="fa-IR" sz="3800" dirty="0"/>
              <a:t> </a:t>
            </a:r>
            <a:r>
              <a:rPr lang="fa-IR" sz="3800" dirty="0" err="1"/>
              <a:t>كه</a:t>
            </a:r>
            <a:r>
              <a:rPr lang="fa-IR" sz="3800" dirty="0"/>
              <a:t> عملکرد </a:t>
            </a:r>
            <a:r>
              <a:rPr lang="en-US" sz="3800" dirty="0"/>
              <a:t>HSE </a:t>
            </a:r>
            <a:r>
              <a:rPr lang="fa-IR" sz="3800" dirty="0" smtClean="0"/>
              <a:t> </a:t>
            </a:r>
            <a:r>
              <a:rPr lang="fa-IR" sz="3800" dirty="0" err="1" smtClean="0"/>
              <a:t>خوبي</a:t>
            </a:r>
            <a:r>
              <a:rPr lang="fa-IR" sz="3800" dirty="0" smtClean="0"/>
              <a:t> </a:t>
            </a:r>
            <a:r>
              <a:rPr lang="fa-IR" sz="3800" dirty="0"/>
              <a:t>داشته </a:t>
            </a:r>
            <a:r>
              <a:rPr lang="fa-IR" sz="3800" dirty="0" err="1"/>
              <a:t>اند</a:t>
            </a:r>
            <a:r>
              <a:rPr lang="fa-IR" sz="3800" dirty="0"/>
              <a:t> </a:t>
            </a:r>
            <a:r>
              <a:rPr lang="fa-IR" sz="3800" dirty="0" smtClean="0"/>
              <a:t>(مانند </a:t>
            </a:r>
            <a:r>
              <a:rPr lang="fa-IR" sz="3800" dirty="0">
                <a:solidFill>
                  <a:srgbClr val="FF0000"/>
                </a:solidFill>
              </a:rPr>
              <a:t>طرح های </a:t>
            </a:r>
            <a:r>
              <a:rPr lang="fa-IR" sz="3800" dirty="0" err="1" smtClean="0">
                <a:solidFill>
                  <a:srgbClr val="FF0000"/>
                </a:solidFill>
              </a:rPr>
              <a:t>جايزه</a:t>
            </a:r>
            <a:r>
              <a:rPr lang="fa-IR" sz="3800" dirty="0" smtClean="0">
                <a:solidFill>
                  <a:srgbClr val="FF0000"/>
                </a:solidFill>
              </a:rPr>
              <a:t> </a:t>
            </a:r>
            <a:r>
              <a:rPr lang="fa-IR" sz="3800" dirty="0" err="1" smtClean="0">
                <a:solidFill>
                  <a:srgbClr val="FF0000"/>
                </a:solidFill>
              </a:rPr>
              <a:t>ايمني</a:t>
            </a:r>
            <a:r>
              <a:rPr lang="fa-IR" sz="3800" dirty="0" smtClean="0"/>
              <a:t>)</a:t>
            </a:r>
            <a:endParaRPr lang="fa-IR" sz="3800" dirty="0"/>
          </a:p>
          <a:p>
            <a:pPr algn="just"/>
            <a:r>
              <a:rPr lang="fa-IR" sz="3800" dirty="0" err="1" smtClean="0"/>
              <a:t>سازوكار</a:t>
            </a:r>
            <a:r>
              <a:rPr lang="fa-IR" sz="3800" dirty="0" smtClean="0"/>
              <a:t> </a:t>
            </a:r>
            <a:r>
              <a:rPr lang="fa-IR" sz="3800" dirty="0" err="1">
                <a:solidFill>
                  <a:srgbClr val="FF0000"/>
                </a:solidFill>
              </a:rPr>
              <a:t>ارزيابي</a:t>
            </a:r>
            <a:r>
              <a:rPr lang="fa-IR" sz="3800" dirty="0">
                <a:solidFill>
                  <a:srgbClr val="FF0000"/>
                </a:solidFill>
              </a:rPr>
              <a:t> </a:t>
            </a:r>
            <a:r>
              <a:rPr lang="fa-IR" sz="3800" dirty="0"/>
              <a:t>و </a:t>
            </a:r>
            <a:r>
              <a:rPr lang="fa-IR" sz="3800" dirty="0" err="1">
                <a:solidFill>
                  <a:srgbClr val="FF0000"/>
                </a:solidFill>
              </a:rPr>
              <a:t>پيگيری</a:t>
            </a:r>
            <a:r>
              <a:rPr lang="fa-IR" sz="3800" dirty="0"/>
              <a:t>.</a:t>
            </a:r>
            <a:endParaRPr lang="fa-IR" sz="3800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45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098631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/>
            <a:r>
              <a:rPr lang="fa-IR" sz="2400" dirty="0" err="1" smtClean="0"/>
              <a:t>شركت</a:t>
            </a:r>
            <a:r>
              <a:rPr lang="fa-IR" sz="2400" dirty="0" smtClean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روش های </a:t>
            </a:r>
            <a:r>
              <a:rPr lang="fa-IR" sz="2400" dirty="0" err="1"/>
              <a:t>اجرايي</a:t>
            </a:r>
            <a:r>
              <a:rPr lang="fa-IR" sz="2400" dirty="0"/>
              <a:t> را نگهداری </a:t>
            </a:r>
            <a:r>
              <a:rPr lang="fa-IR" sz="2400" dirty="0" err="1"/>
              <a:t>نمايد</a:t>
            </a:r>
            <a:r>
              <a:rPr lang="fa-IR" sz="2400" dirty="0"/>
              <a:t> تا </a:t>
            </a:r>
            <a:r>
              <a:rPr lang="fa-IR" sz="2400" dirty="0" err="1"/>
              <a:t>اطمينان</a:t>
            </a:r>
            <a:r>
              <a:rPr lang="fa-IR" sz="2400" dirty="0"/>
              <a:t> حاصل </a:t>
            </a:r>
            <a:r>
              <a:rPr lang="fa-IR" sz="2400" dirty="0" err="1"/>
              <a:t>كند</a:t>
            </a:r>
            <a:r>
              <a:rPr lang="fa-IR" sz="2400" dirty="0"/>
              <a:t> </a:t>
            </a:r>
            <a:r>
              <a:rPr lang="fa-IR" sz="2400" dirty="0" err="1"/>
              <a:t>كه</a:t>
            </a:r>
            <a:r>
              <a:rPr lang="fa-IR" sz="2400" dirty="0"/>
              <a:t> </a:t>
            </a:r>
            <a:r>
              <a:rPr lang="fa-IR" sz="2400" dirty="0" err="1">
                <a:solidFill>
                  <a:srgbClr val="FF0000"/>
                </a:solidFill>
              </a:rPr>
              <a:t>تأسيسات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/>
              <a:t>و </a:t>
            </a:r>
            <a:r>
              <a:rPr lang="fa-IR" sz="2400" dirty="0" err="1">
                <a:solidFill>
                  <a:srgbClr val="FF0000"/>
                </a:solidFill>
              </a:rPr>
              <a:t>تجهيزات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 err="1" smtClean="0">
                <a:solidFill>
                  <a:srgbClr val="FF0000"/>
                </a:solidFill>
              </a:rPr>
              <a:t>بحراني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HSE</a:t>
            </a:r>
            <a:r>
              <a:rPr lang="fa-IR" sz="2400" dirty="0" smtClean="0"/>
              <a:t> </a:t>
            </a:r>
            <a:r>
              <a:rPr lang="fa-IR" sz="2400" dirty="0" err="1" smtClean="0"/>
              <a:t>كه</a:t>
            </a:r>
            <a:r>
              <a:rPr lang="fa-IR" sz="2400" dirty="0" smtClean="0"/>
              <a:t> </a:t>
            </a:r>
            <a:r>
              <a:rPr lang="fa-IR" sz="2400" dirty="0" err="1" smtClean="0">
                <a:solidFill>
                  <a:srgbClr val="FF0000"/>
                </a:solidFill>
              </a:rPr>
              <a:t>طراحي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ساخته</a:t>
            </a:r>
            <a:r>
              <a:rPr lang="fa-IR" sz="2400" dirty="0"/>
              <a:t>، </a:t>
            </a:r>
            <a:r>
              <a:rPr lang="fa-IR" sz="2400" dirty="0" err="1">
                <a:solidFill>
                  <a:srgbClr val="FF0000"/>
                </a:solidFill>
              </a:rPr>
              <a:t>تهيه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به</a:t>
            </a:r>
            <a:r>
              <a:rPr lang="fa-IR" sz="2400" dirty="0"/>
              <a:t> </a:t>
            </a:r>
            <a:r>
              <a:rPr lang="fa-IR" sz="2400" dirty="0" err="1">
                <a:solidFill>
                  <a:srgbClr val="FF0000"/>
                </a:solidFill>
              </a:rPr>
              <a:t>كار</a:t>
            </a:r>
            <a:r>
              <a:rPr lang="fa-IR" sz="2400" dirty="0">
                <a:solidFill>
                  <a:srgbClr val="FF0000"/>
                </a:solidFill>
              </a:rPr>
              <a:t> گرفته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FF0000"/>
                </a:solidFill>
              </a:rPr>
              <a:t>نگهداری</a:t>
            </a:r>
            <a:r>
              <a:rPr lang="fa-IR" sz="2400" dirty="0"/>
              <a:t> و/ </a:t>
            </a:r>
            <a:r>
              <a:rPr lang="fa-IR" sz="2400" dirty="0" err="1"/>
              <a:t>يا</a:t>
            </a:r>
            <a:r>
              <a:rPr lang="fa-IR" sz="2400" dirty="0"/>
              <a:t> </a:t>
            </a:r>
            <a:r>
              <a:rPr lang="fa-IR" sz="2400" dirty="0" err="1">
                <a:solidFill>
                  <a:srgbClr val="FF0000"/>
                </a:solidFill>
              </a:rPr>
              <a:t>بازرسي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 err="1"/>
              <a:t>مي</a:t>
            </a:r>
            <a:r>
              <a:rPr lang="fa-IR" sz="2400" dirty="0"/>
              <a:t> شوند، </a:t>
            </a:r>
            <a:r>
              <a:rPr lang="fa-IR" sz="2400" dirty="0">
                <a:solidFill>
                  <a:srgbClr val="FF0000"/>
                </a:solidFill>
              </a:rPr>
              <a:t>برای مقصود مورد نظر </a:t>
            </a:r>
            <a:r>
              <a:rPr lang="fa-IR" sz="2400" dirty="0" err="1">
                <a:solidFill>
                  <a:srgbClr val="FF0000"/>
                </a:solidFill>
              </a:rPr>
              <a:t>مناسبند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/>
              <a:t>و </a:t>
            </a:r>
            <a:r>
              <a:rPr lang="fa-IR" sz="2400" dirty="0" smtClean="0"/>
              <a:t>با </a:t>
            </a:r>
            <a:r>
              <a:rPr lang="fa-IR" sz="2400" dirty="0" err="1" smtClean="0"/>
              <a:t>معيارهای</a:t>
            </a:r>
            <a:r>
              <a:rPr lang="fa-IR" sz="2400" dirty="0" smtClean="0"/>
              <a:t> </a:t>
            </a:r>
            <a:r>
              <a:rPr lang="fa-IR" sz="2400" dirty="0" err="1"/>
              <a:t>تعريف</a:t>
            </a:r>
            <a:r>
              <a:rPr lang="fa-IR" sz="2400" dirty="0"/>
              <a:t> شده، مطابقت دارند. </a:t>
            </a:r>
            <a:r>
              <a:rPr lang="fa-IR" sz="2400" dirty="0" err="1">
                <a:solidFill>
                  <a:srgbClr val="FF0000"/>
                </a:solidFill>
              </a:rPr>
              <a:t>ارزيابي</a:t>
            </a:r>
            <a:r>
              <a:rPr lang="fa-IR" sz="2400" dirty="0">
                <a:solidFill>
                  <a:srgbClr val="FF0000"/>
                </a:solidFill>
              </a:rPr>
              <a:t> قبل از </a:t>
            </a:r>
            <a:r>
              <a:rPr lang="fa-IR" sz="2400" dirty="0" err="1">
                <a:solidFill>
                  <a:srgbClr val="FF0000"/>
                </a:solidFill>
              </a:rPr>
              <a:t>خريد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 err="1"/>
              <a:t>يا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FF0000"/>
                </a:solidFill>
              </a:rPr>
              <a:t>قبل از ساخت </a:t>
            </a:r>
            <a:r>
              <a:rPr lang="fa-IR" sz="2400" dirty="0" err="1">
                <a:solidFill>
                  <a:srgbClr val="FF0000"/>
                </a:solidFill>
              </a:rPr>
              <a:t>تجهيزات</a:t>
            </a:r>
            <a:r>
              <a:rPr lang="fa-IR" sz="2400" dirty="0">
                <a:solidFill>
                  <a:srgbClr val="FF0000"/>
                </a:solidFill>
              </a:rPr>
              <a:t> و </a:t>
            </a:r>
            <a:r>
              <a:rPr lang="fa-IR" sz="2400" dirty="0" err="1">
                <a:solidFill>
                  <a:srgbClr val="FF0000"/>
                </a:solidFill>
              </a:rPr>
              <a:t>تأسيسات</a:t>
            </a:r>
            <a:r>
              <a:rPr lang="fa-IR" sz="2400" dirty="0">
                <a:solidFill>
                  <a:srgbClr val="FF0000"/>
                </a:solidFill>
              </a:rPr>
              <a:t> </a:t>
            </a:r>
            <a:r>
              <a:rPr lang="fa-IR" sz="2400" dirty="0" err="1">
                <a:solidFill>
                  <a:srgbClr val="FF0000"/>
                </a:solidFill>
              </a:rPr>
              <a:t>جديد</a:t>
            </a:r>
            <a:r>
              <a:rPr lang="fa-IR" sz="2400" dirty="0"/>
              <a:t>، </a:t>
            </a:r>
            <a:r>
              <a:rPr lang="fa-IR" sz="2400" dirty="0" err="1" smtClean="0"/>
              <a:t>بايد</a:t>
            </a:r>
            <a:r>
              <a:rPr lang="fa-IR" sz="2400" dirty="0" smtClean="0"/>
              <a:t> شامل </a:t>
            </a:r>
            <a:r>
              <a:rPr lang="fa-IR" sz="2400" dirty="0" err="1"/>
              <a:t>ارزيابي</a:t>
            </a:r>
            <a:r>
              <a:rPr lang="fa-IR" sz="2400" dirty="0"/>
              <a:t> </a:t>
            </a:r>
            <a:r>
              <a:rPr lang="fa-IR" sz="2400" dirty="0" err="1"/>
              <a:t>روشني</a:t>
            </a:r>
            <a:r>
              <a:rPr lang="fa-IR" sz="2400" dirty="0"/>
              <a:t> از تناسب آنها برای </a:t>
            </a:r>
            <a:r>
              <a:rPr lang="fa-IR" sz="2400" dirty="0" err="1"/>
              <a:t>تأمين</a:t>
            </a:r>
            <a:r>
              <a:rPr lang="fa-IR" sz="2400" dirty="0"/>
              <a:t> </a:t>
            </a:r>
            <a:r>
              <a:rPr lang="fa-IR" sz="2400" dirty="0" smtClean="0"/>
              <a:t>الزامات</a:t>
            </a:r>
            <a:r>
              <a:rPr lang="en-US" sz="2400" dirty="0" smtClean="0"/>
              <a:t>HSE </a:t>
            </a:r>
            <a:r>
              <a:rPr lang="fa-IR" sz="2400" dirty="0" smtClean="0"/>
              <a:t> باشد </a:t>
            </a:r>
            <a:r>
              <a:rPr lang="fa-IR" sz="2400" dirty="0"/>
              <a:t>و </a:t>
            </a:r>
            <a:r>
              <a:rPr lang="fa-IR" sz="2400" dirty="0" err="1"/>
              <a:t>بايد</a:t>
            </a:r>
            <a:r>
              <a:rPr lang="fa-IR" sz="2400" dirty="0"/>
              <a:t> بر </a:t>
            </a:r>
            <a:r>
              <a:rPr lang="fa-IR" sz="2400" dirty="0" err="1"/>
              <a:t>طراحي</a:t>
            </a:r>
            <a:r>
              <a:rPr lang="fa-IR" sz="2400" dirty="0"/>
              <a:t> به </a:t>
            </a:r>
            <a:r>
              <a:rPr lang="fa-IR" sz="2400" dirty="0" err="1"/>
              <a:t>عنون</a:t>
            </a:r>
            <a:r>
              <a:rPr lang="fa-IR" sz="2400" dirty="0"/>
              <a:t> </a:t>
            </a:r>
            <a:r>
              <a:rPr lang="fa-IR" sz="2400" dirty="0" err="1"/>
              <a:t>بهترين</a:t>
            </a:r>
            <a:r>
              <a:rPr lang="fa-IR" sz="2400" dirty="0"/>
              <a:t> </a:t>
            </a:r>
            <a:r>
              <a:rPr lang="fa-IR" sz="2400" dirty="0" smtClean="0"/>
              <a:t>اقدام </a:t>
            </a:r>
            <a:r>
              <a:rPr lang="fa-IR" sz="2400" dirty="0" err="1" smtClean="0"/>
              <a:t>پيشگيرانه</a:t>
            </a:r>
            <a:r>
              <a:rPr lang="fa-IR" sz="2400" dirty="0" smtClean="0"/>
              <a:t> </a:t>
            </a:r>
            <a:r>
              <a:rPr lang="fa-IR" sz="2400" dirty="0"/>
              <a:t>برای </a:t>
            </a:r>
            <a:r>
              <a:rPr lang="fa-IR" sz="2400" dirty="0" err="1"/>
              <a:t>كاهش</a:t>
            </a:r>
            <a:r>
              <a:rPr lang="fa-IR" sz="2400" dirty="0"/>
              <a:t> </a:t>
            </a:r>
            <a:r>
              <a:rPr lang="fa-IR" sz="2400" dirty="0" err="1"/>
              <a:t>ريسک</a:t>
            </a:r>
            <a:r>
              <a:rPr lang="fa-IR" sz="2400" dirty="0"/>
              <a:t> و اثرات سوء </a:t>
            </a:r>
            <a:r>
              <a:rPr lang="en-US" sz="2400" dirty="0"/>
              <a:t>HSE </a:t>
            </a:r>
            <a:r>
              <a:rPr lang="fa-IR" sz="2400" dirty="0" smtClean="0"/>
              <a:t> </a:t>
            </a:r>
            <a:r>
              <a:rPr lang="fa-IR" sz="2400" dirty="0" err="1" smtClean="0"/>
              <a:t>تاكيد</a:t>
            </a:r>
            <a:r>
              <a:rPr lang="fa-IR" sz="2400" dirty="0" smtClean="0"/>
              <a:t> </a:t>
            </a:r>
            <a:r>
              <a:rPr lang="fa-IR" sz="2400" dirty="0" err="1"/>
              <a:t>نمايد</a:t>
            </a:r>
            <a:r>
              <a:rPr lang="fa-IR" sz="2400" dirty="0"/>
              <a:t>.</a:t>
            </a:r>
          </a:p>
          <a:p>
            <a:pPr algn="just"/>
            <a:r>
              <a:rPr lang="fa-IR" sz="2400" dirty="0"/>
              <a:t>روش های </a:t>
            </a:r>
            <a:r>
              <a:rPr lang="fa-IR" sz="2400" dirty="0" err="1"/>
              <a:t>اجرايي</a:t>
            </a:r>
            <a:r>
              <a:rPr lang="fa-IR" sz="2400" dirty="0"/>
              <a:t> و </a:t>
            </a:r>
            <a:r>
              <a:rPr lang="fa-IR" sz="2400" dirty="0" err="1"/>
              <a:t>سيستم</a:t>
            </a:r>
            <a:r>
              <a:rPr lang="fa-IR" sz="2400" dirty="0"/>
              <a:t> های </a:t>
            </a:r>
            <a:r>
              <a:rPr lang="fa-IR" sz="2400" dirty="0" err="1"/>
              <a:t>اطمينان</a:t>
            </a:r>
            <a:r>
              <a:rPr lang="fa-IR" sz="2400" dirty="0"/>
              <a:t> از </a:t>
            </a:r>
            <a:r>
              <a:rPr lang="fa-IR" sz="2400" dirty="0" err="1"/>
              <a:t>يکپارچگي</a:t>
            </a:r>
            <a:r>
              <a:rPr lang="fa-IR" sz="2400" dirty="0"/>
              <a:t> </a:t>
            </a:r>
            <a:r>
              <a:rPr lang="fa-IR" sz="2400" dirty="0" err="1"/>
              <a:t>سرمايه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</a:t>
            </a:r>
            <a:r>
              <a:rPr lang="fa-IR" sz="2400" dirty="0" smtClean="0"/>
              <a:t>(علاوه </a:t>
            </a:r>
            <a:r>
              <a:rPr lang="fa-IR" sz="2400" dirty="0"/>
              <a:t>بر </a:t>
            </a:r>
            <a:r>
              <a:rPr lang="fa-IR" sz="2400" dirty="0" err="1"/>
              <a:t>ساير</a:t>
            </a:r>
            <a:r>
              <a:rPr lang="fa-IR" sz="2400" dirty="0"/>
              <a:t> </a:t>
            </a:r>
            <a:r>
              <a:rPr lang="fa-IR" sz="2400" dirty="0" smtClean="0"/>
              <a:t>موارد) </a:t>
            </a:r>
            <a:r>
              <a:rPr lang="fa-IR" sz="2400" dirty="0"/>
              <a:t>به </a:t>
            </a:r>
            <a:r>
              <a:rPr lang="fa-IR" sz="2400" dirty="0" err="1"/>
              <a:t>يکپارچگي</a:t>
            </a:r>
            <a:r>
              <a:rPr lang="fa-IR" sz="2400" dirty="0"/>
              <a:t> ساختاری</a:t>
            </a:r>
            <a:r>
              <a:rPr lang="fa-IR" sz="2400" dirty="0" smtClean="0"/>
              <a:t>، </a:t>
            </a:r>
            <a:r>
              <a:rPr lang="fa-IR" sz="2400" dirty="0" err="1" smtClean="0"/>
              <a:t>محدودسازی</a:t>
            </a:r>
            <a:r>
              <a:rPr lang="fa-IR" sz="2400" dirty="0" smtClean="0"/>
              <a:t> </a:t>
            </a:r>
            <a:r>
              <a:rPr lang="fa-IR" sz="2400" dirty="0" err="1"/>
              <a:t>فرايند</a:t>
            </a:r>
            <a:r>
              <a:rPr lang="fa-IR" sz="2400" dirty="0"/>
              <a:t>، </a:t>
            </a:r>
            <a:r>
              <a:rPr lang="fa-IR" sz="2400" dirty="0" err="1"/>
              <a:t>كنترل</a:t>
            </a:r>
            <a:r>
              <a:rPr lang="fa-IR" sz="2400" dirty="0"/>
              <a:t> اشتعال و </a:t>
            </a:r>
            <a:r>
              <a:rPr lang="fa-IR" sz="2400" dirty="0" err="1"/>
              <a:t>سيستم</a:t>
            </a:r>
            <a:r>
              <a:rPr lang="fa-IR" sz="2400" dirty="0"/>
              <a:t> </a:t>
            </a:r>
            <a:r>
              <a:rPr lang="fa-IR" sz="2400" dirty="0" err="1"/>
              <a:t>هايي</a:t>
            </a:r>
            <a:r>
              <a:rPr lang="fa-IR" sz="2400" dirty="0"/>
              <a:t> برای حفاظت، </a:t>
            </a:r>
            <a:r>
              <a:rPr lang="fa-IR" sz="2400" dirty="0" err="1"/>
              <a:t>آشکارسازی</a:t>
            </a:r>
            <a:r>
              <a:rPr lang="fa-IR" sz="2400" dirty="0"/>
              <a:t>، توقف </a:t>
            </a:r>
            <a:r>
              <a:rPr lang="fa-IR" sz="2400" dirty="0" err="1"/>
              <a:t>ناگهاني</a:t>
            </a:r>
            <a:r>
              <a:rPr lang="fa-IR" sz="2400" dirty="0"/>
              <a:t> </a:t>
            </a:r>
            <a:r>
              <a:rPr lang="fa-IR" sz="2400" dirty="0" err="1"/>
              <a:t>توليد</a:t>
            </a:r>
            <a:r>
              <a:rPr lang="fa-IR" sz="2400" dirty="0"/>
              <a:t>، </a:t>
            </a:r>
            <a:r>
              <a:rPr lang="fa-IR" sz="2400" dirty="0" err="1" smtClean="0"/>
              <a:t>واكنش</a:t>
            </a:r>
            <a:r>
              <a:rPr lang="fa-IR" sz="2400" dirty="0" smtClean="0"/>
              <a:t> اضطراری </a:t>
            </a:r>
            <a:r>
              <a:rPr lang="fa-IR" sz="2400" dirty="0"/>
              <a:t>و حفظ </a:t>
            </a:r>
            <a:r>
              <a:rPr lang="fa-IR" sz="2400" dirty="0" err="1"/>
              <a:t>زندگي</a:t>
            </a:r>
            <a:r>
              <a:rPr lang="fa-IR" sz="2400" dirty="0"/>
              <a:t> توجه </a:t>
            </a:r>
            <a:r>
              <a:rPr lang="fa-IR" sz="2400" dirty="0" err="1"/>
              <a:t>نمايند</a:t>
            </a:r>
            <a:r>
              <a:rPr lang="fa-IR" sz="2400" dirty="0"/>
              <a:t>. انحراف از رويه های </a:t>
            </a:r>
            <a:r>
              <a:rPr lang="fa-IR" sz="2400" dirty="0" err="1"/>
              <a:t>طراحي</a:t>
            </a:r>
            <a:r>
              <a:rPr lang="fa-IR" sz="2400" dirty="0"/>
              <a:t> مصوب و استانداردها </a:t>
            </a:r>
            <a:r>
              <a:rPr lang="fa-IR" sz="2400" dirty="0" err="1"/>
              <a:t>بايد</a:t>
            </a:r>
            <a:r>
              <a:rPr lang="fa-IR" sz="2400" dirty="0"/>
              <a:t> فقط پس از </a:t>
            </a:r>
            <a:r>
              <a:rPr lang="fa-IR" sz="2400" dirty="0" smtClean="0"/>
              <a:t>بازنگری و </a:t>
            </a:r>
            <a:r>
              <a:rPr lang="fa-IR" sz="2400" dirty="0" err="1"/>
              <a:t>تأييد</a:t>
            </a:r>
            <a:r>
              <a:rPr lang="fa-IR" sz="2400" dirty="0"/>
              <a:t> به </a:t>
            </a:r>
            <a:r>
              <a:rPr lang="fa-IR" sz="2400" dirty="0" err="1"/>
              <a:t>وسيله</a:t>
            </a:r>
            <a:r>
              <a:rPr lang="fa-IR" sz="2400" dirty="0"/>
              <a:t> </a:t>
            </a:r>
            <a:r>
              <a:rPr lang="fa-IR" sz="2400" dirty="0" err="1"/>
              <a:t>كاركنان</a:t>
            </a:r>
            <a:r>
              <a:rPr lang="fa-IR" sz="2400" dirty="0"/>
              <a:t> منصوب و/ </a:t>
            </a:r>
            <a:r>
              <a:rPr lang="fa-IR" sz="2400" dirty="0" err="1"/>
              <a:t>يا</a:t>
            </a:r>
            <a:r>
              <a:rPr lang="fa-IR" sz="2400" dirty="0"/>
              <a:t> </a:t>
            </a:r>
            <a:r>
              <a:rPr lang="fa-IR" sz="2400" dirty="0" err="1"/>
              <a:t>مسئولين</a:t>
            </a:r>
            <a:r>
              <a:rPr lang="fa-IR" sz="2400" dirty="0"/>
              <a:t> </a:t>
            </a:r>
            <a:r>
              <a:rPr lang="fa-IR" sz="2400" dirty="0" err="1"/>
              <a:t>ذيربط</a:t>
            </a:r>
            <a:r>
              <a:rPr lang="fa-IR" sz="2400" dirty="0"/>
              <a:t> انجام گرفته و </a:t>
            </a:r>
            <a:r>
              <a:rPr lang="fa-IR" sz="2400" dirty="0" err="1"/>
              <a:t>دليل</a:t>
            </a:r>
            <a:r>
              <a:rPr lang="fa-IR" sz="2400" dirty="0"/>
              <a:t> </a:t>
            </a:r>
            <a:r>
              <a:rPr lang="fa-IR" sz="2400" dirty="0" err="1"/>
              <a:t>اين</a:t>
            </a:r>
            <a:r>
              <a:rPr lang="fa-IR" sz="2400" dirty="0"/>
              <a:t> انحراف </a:t>
            </a:r>
            <a:r>
              <a:rPr lang="fa-IR" sz="2400" dirty="0" err="1"/>
              <a:t>نيز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مستند گردد</a:t>
            </a:r>
            <a:endParaRPr lang="ar-SA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276600" y="1042988"/>
            <a:ext cx="54006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fa-IR" altLang="en-US" sz="3200" b="1" dirty="0" smtClean="0">
                <a:cs typeface="B Titr" panose="00000700000000000000" pitchFamily="2" charset="-78"/>
                <a:sym typeface="Wingdings 3" panose="05040102010807070707" pitchFamily="18" charset="2"/>
              </a:rPr>
              <a:t>5-2- </a:t>
            </a:r>
            <a:r>
              <a:rPr lang="ar-SA" altLang="en-US" sz="3200" b="1" dirty="0" smtClean="0">
                <a:cs typeface="B Titr" panose="00000700000000000000" pitchFamily="2" charset="-78"/>
                <a:sym typeface="Wingdings 3" panose="05040102010807070707" pitchFamily="18" charset="2"/>
              </a:rPr>
              <a:t>يكپارچگي </a:t>
            </a:r>
            <a:r>
              <a:rPr lang="ar-SA" altLang="en-US" sz="3200" b="1" dirty="0">
                <a:cs typeface="B Titr" panose="00000700000000000000" pitchFamily="2" charset="-78"/>
                <a:sym typeface="Wingdings 3" panose="05040102010807070707" pitchFamily="18" charset="2"/>
              </a:rPr>
              <a:t>سرمايه</a:t>
            </a:r>
            <a:endParaRPr lang="en-US" altLang="en-US" sz="3200" b="1" dirty="0"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1024731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5.</a:t>
            </a:r>
            <a:r>
              <a:rPr lang="ar-SA" altLang="en-US" sz="4200" b="1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 </a:t>
            </a:r>
            <a:r>
              <a:rPr lang="ar-SA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طرح</a:t>
            </a:r>
            <a:r>
              <a:rPr lang="fa-IR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‏</a:t>
            </a:r>
            <a:r>
              <a:rPr lang="ar-SA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ريزي</a:t>
            </a:r>
            <a:endParaRPr lang="en-US" altLang="en-US" sz="4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4F07B5EB-BD49-4343-87C1-38B0EA768B36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 build="p" autoUpdateAnimBg="0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en-US" sz="3600" dirty="0" smtClean="0">
                <a:latin typeface="Snap ITC" panose="04040A07060A02020202" pitchFamily="82" charset="0"/>
              </a:rPr>
              <a:t>5-3- </a:t>
            </a:r>
            <a:r>
              <a:rPr lang="fa-IR" sz="3600" dirty="0">
                <a:latin typeface="Snap ITC" panose="04040A07060A02020202" pitchFamily="82" charset="0"/>
              </a:rPr>
              <a:t>روش </a:t>
            </a:r>
            <a:r>
              <a:rPr lang="fa-IR" sz="3600" dirty="0" err="1">
                <a:latin typeface="Snap ITC" panose="04040A07060A02020202" pitchFamily="82" charset="0"/>
              </a:rPr>
              <a:t>هاي</a:t>
            </a:r>
            <a:r>
              <a:rPr lang="fa-IR" sz="3600" dirty="0">
                <a:latin typeface="Snap ITC" panose="04040A07060A02020202" pitchFamily="82" charset="0"/>
              </a:rPr>
              <a:t> </a:t>
            </a:r>
            <a:r>
              <a:rPr lang="fa-IR" sz="3600" dirty="0" err="1">
                <a:latin typeface="Snap ITC" panose="04040A07060A02020202" pitchFamily="82" charset="0"/>
              </a:rPr>
              <a:t>اجرايي</a:t>
            </a:r>
            <a:r>
              <a:rPr lang="fa-IR" sz="3600" dirty="0">
                <a:latin typeface="Snap ITC" panose="04040A07060A02020202" pitchFamily="82" charset="0"/>
              </a:rPr>
              <a:t> و دستورالعمل </a:t>
            </a:r>
            <a:r>
              <a:rPr lang="fa-IR" sz="3600" dirty="0" err="1">
                <a:latin typeface="Snap ITC" panose="04040A07060A02020202" pitchFamily="82" charset="0"/>
              </a:rPr>
              <a:t>هاي</a:t>
            </a:r>
            <a:r>
              <a:rPr lang="fa-IR" sz="3600" dirty="0">
                <a:latin typeface="Snap ITC" panose="04040A07060A02020202" pitchFamily="82" charset="0"/>
              </a:rPr>
              <a:t> </a:t>
            </a:r>
            <a:r>
              <a:rPr lang="fa-IR" sz="3600" dirty="0" err="1">
                <a:latin typeface="Snap ITC" panose="04040A07060A02020202" pitchFamily="82" charset="0"/>
              </a:rPr>
              <a:t>کاري</a:t>
            </a:r>
            <a:r>
              <a:rPr lang="fa-IR" altLang="en-US" sz="3600" dirty="0">
                <a:latin typeface="Snap ITC" panose="04040A07060A02020202" pitchFamily="82" charset="0"/>
              </a:rPr>
              <a:t/>
            </a:r>
            <a:br>
              <a:rPr lang="fa-IR" altLang="en-US" sz="3600" dirty="0">
                <a:latin typeface="Snap ITC" panose="04040A07060A02020202" pitchFamily="82" charset="0"/>
              </a:rPr>
            </a:br>
            <a:r>
              <a:rPr lang="fa-IR" altLang="en-US" sz="3600" dirty="0">
                <a:latin typeface="Snap ITC" panose="04040A07060A02020202" pitchFamily="82" charset="0"/>
              </a:rPr>
              <a:t>5-3-1- </a:t>
            </a:r>
            <a:r>
              <a:rPr lang="fa-IR" sz="3600" dirty="0">
                <a:latin typeface="Snap ITC" panose="04040A07060A02020202" pitchFamily="82" charset="0"/>
              </a:rPr>
              <a:t>توسعه روش </a:t>
            </a:r>
            <a:r>
              <a:rPr lang="fa-IR" sz="3600" dirty="0" err="1">
                <a:latin typeface="Snap ITC" panose="04040A07060A02020202" pitchFamily="82" charset="0"/>
              </a:rPr>
              <a:t>هاي</a:t>
            </a:r>
            <a:r>
              <a:rPr lang="fa-IR" sz="3600" dirty="0">
                <a:latin typeface="Snap ITC" panose="04040A07060A02020202" pitchFamily="82" charset="0"/>
              </a:rPr>
              <a:t> </a:t>
            </a:r>
            <a:r>
              <a:rPr lang="fa-IR" sz="3600" dirty="0" err="1">
                <a:latin typeface="Snap ITC" panose="04040A07060A02020202" pitchFamily="82" charset="0"/>
              </a:rPr>
              <a:t>اجرايي</a:t>
            </a:r>
            <a:endParaRPr lang="en-US" sz="3600" dirty="0"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a-IR" dirty="0" err="1" smtClean="0"/>
              <a:t>فعاليت</a:t>
            </a:r>
            <a:r>
              <a:rPr lang="fa-IR" dirty="0" smtClean="0"/>
              <a:t> </a:t>
            </a:r>
            <a:r>
              <a:rPr lang="fa-IR" dirty="0" err="1"/>
              <a:t>هايي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فقدان روش های </a:t>
            </a:r>
            <a:r>
              <a:rPr lang="fa-IR" dirty="0" err="1">
                <a:solidFill>
                  <a:srgbClr val="FF0000"/>
                </a:solidFill>
              </a:rPr>
              <a:t>اجرايي</a:t>
            </a:r>
            <a:r>
              <a:rPr lang="fa-IR" dirty="0">
                <a:solidFill>
                  <a:srgbClr val="FF0000"/>
                </a:solidFill>
              </a:rPr>
              <a:t> مکتوب </a:t>
            </a:r>
            <a:r>
              <a:rPr lang="fa-IR" dirty="0"/>
              <a:t>برای آنها </a:t>
            </a:r>
            <a:r>
              <a:rPr lang="fa-IR" dirty="0" err="1" smtClean="0"/>
              <a:t>مي</a:t>
            </a:r>
            <a:r>
              <a:rPr lang="fa-IR" dirty="0" smtClean="0"/>
              <a:t> تواند </a:t>
            </a:r>
            <a:r>
              <a:rPr lang="fa-IR" dirty="0">
                <a:solidFill>
                  <a:srgbClr val="FF0000"/>
                </a:solidFill>
              </a:rPr>
              <a:t>منجر به </a:t>
            </a:r>
            <a:r>
              <a:rPr lang="fa-IR" dirty="0" err="1">
                <a:solidFill>
                  <a:srgbClr val="FF0000"/>
                </a:solidFill>
              </a:rPr>
              <a:t>تخطي</a:t>
            </a:r>
            <a:r>
              <a:rPr lang="fa-IR" dirty="0">
                <a:solidFill>
                  <a:srgbClr val="FF0000"/>
                </a:solidFill>
              </a:rPr>
              <a:t> از خط </a:t>
            </a:r>
            <a:r>
              <a:rPr lang="fa-IR" dirty="0" err="1">
                <a:solidFill>
                  <a:srgbClr val="FF0000"/>
                </a:solidFill>
              </a:rPr>
              <a:t>مشي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HSE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يا</a:t>
            </a:r>
            <a:r>
              <a:rPr lang="fa-IR" dirty="0" smtClean="0">
                <a:solidFill>
                  <a:srgbClr val="FF0000"/>
                </a:solidFill>
              </a:rPr>
              <a:t> نقض الزامات </a:t>
            </a:r>
            <a:r>
              <a:rPr lang="fa-IR" dirty="0" err="1">
                <a:solidFill>
                  <a:srgbClr val="FF0000"/>
                </a:solidFill>
              </a:rPr>
              <a:t>قانوني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يا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معيارهای</a:t>
            </a:r>
            <a:r>
              <a:rPr lang="fa-IR" dirty="0">
                <a:solidFill>
                  <a:srgbClr val="FF0000"/>
                </a:solidFill>
              </a:rPr>
              <a:t> عملکرد گردد</a:t>
            </a:r>
            <a:r>
              <a:rPr lang="fa-IR" dirty="0"/>
              <a:t>،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/>
              <a:t>شناسايي</a:t>
            </a:r>
            <a:r>
              <a:rPr lang="fa-IR" dirty="0"/>
              <a:t> شوند. </a:t>
            </a:r>
            <a:r>
              <a:rPr lang="fa-IR" dirty="0" err="1"/>
              <a:t>بايد</a:t>
            </a:r>
            <a:r>
              <a:rPr lang="fa-IR" dirty="0"/>
              <a:t> استانداردها و </a:t>
            </a:r>
            <a:r>
              <a:rPr lang="fa-IR" dirty="0">
                <a:solidFill>
                  <a:srgbClr val="FF0000"/>
                </a:solidFill>
              </a:rPr>
              <a:t>روش های </a:t>
            </a:r>
            <a:r>
              <a:rPr lang="fa-IR" dirty="0" err="1">
                <a:solidFill>
                  <a:srgbClr val="FF0000"/>
                </a:solidFill>
              </a:rPr>
              <a:t>اجرايي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مدوني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/>
              <a:t>برای </a:t>
            </a:r>
            <a:r>
              <a:rPr lang="fa-IR" dirty="0" err="1" smtClean="0"/>
              <a:t>چنين</a:t>
            </a:r>
            <a:r>
              <a:rPr lang="fa-IR" dirty="0" smtClean="0"/>
              <a:t> </a:t>
            </a:r>
            <a:r>
              <a:rPr lang="fa-IR" dirty="0" err="1"/>
              <a:t>فعاليت</a:t>
            </a:r>
            <a:r>
              <a:rPr lang="fa-IR" dirty="0"/>
              <a:t> </a:t>
            </a:r>
            <a:r>
              <a:rPr lang="fa-IR" dirty="0" err="1"/>
              <a:t>هايي</a:t>
            </a:r>
            <a:r>
              <a:rPr lang="fa-IR" dirty="0"/>
              <a:t> آماده شوند تا برای </a:t>
            </a:r>
            <a:r>
              <a:rPr lang="fa-IR" dirty="0" err="1"/>
              <a:t>اطمينان</a:t>
            </a:r>
            <a:r>
              <a:rPr lang="fa-IR" dirty="0"/>
              <a:t> از </a:t>
            </a:r>
            <a:r>
              <a:rPr lang="fa-IR" dirty="0" err="1"/>
              <a:t>يکپارچگي</a:t>
            </a:r>
            <a:r>
              <a:rPr lang="fa-IR" dirty="0"/>
              <a:t> </a:t>
            </a:r>
            <a:r>
              <a:rPr lang="fa-IR" dirty="0" err="1"/>
              <a:t>فني</a:t>
            </a:r>
            <a:r>
              <a:rPr lang="fa-IR" dirty="0"/>
              <a:t> و انتقال </a:t>
            </a:r>
            <a:r>
              <a:rPr lang="fa-IR" dirty="0" err="1"/>
              <a:t>اثربخش</a:t>
            </a:r>
            <a:r>
              <a:rPr lang="fa-IR" dirty="0"/>
              <a:t> دانش، </a:t>
            </a:r>
            <a:r>
              <a:rPr lang="fa-IR" dirty="0" err="1"/>
              <a:t>چگونگي</a:t>
            </a:r>
            <a:r>
              <a:rPr lang="fa-IR" dirty="0"/>
              <a:t> اجرای آنها </a:t>
            </a:r>
            <a:r>
              <a:rPr lang="fa-IR" dirty="0" smtClean="0"/>
              <a:t>را (خواه </a:t>
            </a:r>
            <a:r>
              <a:rPr lang="fa-IR" dirty="0"/>
              <a:t>توسط </a:t>
            </a:r>
            <a:r>
              <a:rPr lang="fa-IR" dirty="0" err="1"/>
              <a:t>كاركنان</a:t>
            </a:r>
            <a:r>
              <a:rPr lang="fa-IR" dirty="0"/>
              <a:t> </a:t>
            </a:r>
            <a:r>
              <a:rPr lang="fa-IR" dirty="0" err="1"/>
              <a:t>شركتي</a:t>
            </a:r>
            <a:r>
              <a:rPr lang="fa-IR" dirty="0"/>
              <a:t>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 smtClean="0"/>
              <a:t>ديگران</a:t>
            </a:r>
            <a:r>
              <a:rPr lang="fa-IR" dirty="0" smtClean="0"/>
              <a:t>) </a:t>
            </a:r>
            <a:r>
              <a:rPr lang="fa-IR" dirty="0" err="1"/>
              <a:t>تعريف</a:t>
            </a:r>
            <a:r>
              <a:rPr lang="fa-IR" dirty="0"/>
              <a:t> </a:t>
            </a:r>
            <a:r>
              <a:rPr lang="fa-IR" dirty="0" err="1"/>
              <a:t>كنند</a:t>
            </a:r>
            <a:r>
              <a:rPr lang="fa-IR" dirty="0"/>
              <a:t>.</a:t>
            </a:r>
          </a:p>
          <a:p>
            <a:pPr algn="just"/>
            <a:r>
              <a:rPr lang="fa-IR" dirty="0" err="1"/>
              <a:t>تمامي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روش های </a:t>
            </a:r>
            <a:r>
              <a:rPr lang="fa-IR" dirty="0" err="1">
                <a:solidFill>
                  <a:srgbClr val="FF0000"/>
                </a:solidFill>
              </a:rPr>
              <a:t>اجرايي</a:t>
            </a:r>
            <a:r>
              <a:rPr lang="fa-IR" dirty="0">
                <a:solidFill>
                  <a:srgbClr val="FF0000"/>
                </a:solidFill>
              </a:rPr>
              <a:t> مکتوب</a:t>
            </a:r>
            <a:r>
              <a:rPr lang="fa-IR" dirty="0"/>
              <a:t>،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به طور ساده</a:t>
            </a:r>
            <a:r>
              <a:rPr lang="fa-IR" dirty="0"/>
              <a:t>، </a:t>
            </a:r>
            <a:r>
              <a:rPr lang="fa-IR" dirty="0" err="1">
                <a:solidFill>
                  <a:srgbClr val="FF0000"/>
                </a:solidFill>
              </a:rPr>
              <a:t>صريح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قابل فهم </a:t>
            </a:r>
            <a:r>
              <a:rPr lang="fa-IR" dirty="0" err="1"/>
              <a:t>بيان</a:t>
            </a:r>
            <a:r>
              <a:rPr lang="fa-IR" dirty="0"/>
              <a:t> شوند و </a:t>
            </a:r>
            <a:r>
              <a:rPr lang="fa-IR" dirty="0" err="1">
                <a:solidFill>
                  <a:srgbClr val="FF0000"/>
                </a:solidFill>
              </a:rPr>
              <a:t>مسئوليت</a:t>
            </a:r>
            <a:r>
              <a:rPr lang="fa-IR" dirty="0">
                <a:solidFill>
                  <a:srgbClr val="FF0000"/>
                </a:solidFill>
              </a:rPr>
              <a:t> های افراد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روش </a:t>
            </a:r>
            <a:r>
              <a:rPr lang="fa-IR" dirty="0" smtClean="0">
                <a:solidFill>
                  <a:srgbClr val="FF0000"/>
                </a:solidFill>
              </a:rPr>
              <a:t>های استفاده</a:t>
            </a:r>
            <a:r>
              <a:rPr lang="fa-IR" dirty="0"/>
              <a:t>، و </a:t>
            </a:r>
            <a:r>
              <a:rPr lang="fa-IR" dirty="0" err="1"/>
              <a:t>درجای</a:t>
            </a:r>
            <a:r>
              <a:rPr lang="fa-IR" dirty="0"/>
              <a:t> </a:t>
            </a:r>
            <a:r>
              <a:rPr lang="fa-IR" dirty="0" err="1"/>
              <a:t>مقتضي</a:t>
            </a:r>
            <a:r>
              <a:rPr lang="fa-IR" dirty="0"/>
              <a:t>، </a:t>
            </a:r>
            <a:r>
              <a:rPr lang="fa-IR" dirty="0" err="1">
                <a:solidFill>
                  <a:srgbClr val="FF0000"/>
                </a:solidFill>
              </a:rPr>
              <a:t>معيارها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استانداردهای عملکرد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برآورده شوند را نشان دهند.</a:t>
            </a:r>
          </a:p>
          <a:p>
            <a:pPr algn="just"/>
            <a:r>
              <a:rPr lang="fa-IR" dirty="0">
                <a:solidFill>
                  <a:srgbClr val="FF0000"/>
                </a:solidFill>
              </a:rPr>
              <a:t>روش های </a:t>
            </a:r>
            <a:r>
              <a:rPr lang="fa-IR" dirty="0" err="1">
                <a:solidFill>
                  <a:srgbClr val="FF0000"/>
                </a:solidFill>
              </a:rPr>
              <a:t>اجرايي</a:t>
            </a:r>
            <a:r>
              <a:rPr lang="fa-IR" dirty="0">
                <a:solidFill>
                  <a:srgbClr val="FF0000"/>
                </a:solidFill>
              </a:rPr>
              <a:t> برای </a:t>
            </a:r>
            <a:r>
              <a:rPr lang="fa-IR" dirty="0" err="1">
                <a:solidFill>
                  <a:srgbClr val="FF0000"/>
                </a:solidFill>
              </a:rPr>
              <a:t>خريد</a:t>
            </a:r>
            <a:r>
              <a:rPr lang="fa-IR" dirty="0">
                <a:solidFill>
                  <a:srgbClr val="FF0000"/>
                </a:solidFill>
              </a:rPr>
              <a:t> و </a:t>
            </a:r>
            <a:r>
              <a:rPr lang="fa-IR" dirty="0" err="1">
                <a:solidFill>
                  <a:srgbClr val="FF0000"/>
                </a:solidFill>
              </a:rPr>
              <a:t>فعاليت</a:t>
            </a:r>
            <a:r>
              <a:rPr lang="fa-IR" dirty="0">
                <a:solidFill>
                  <a:srgbClr val="FF0000"/>
                </a:solidFill>
              </a:rPr>
              <a:t> های </a:t>
            </a:r>
            <a:r>
              <a:rPr lang="fa-IR" dirty="0" err="1">
                <a:solidFill>
                  <a:srgbClr val="FF0000"/>
                </a:solidFill>
              </a:rPr>
              <a:t>پيمانکاری</a:t>
            </a:r>
            <a:r>
              <a:rPr lang="fa-IR" dirty="0"/>
              <a:t>، جهت حصول </a:t>
            </a:r>
            <a:r>
              <a:rPr lang="fa-IR" dirty="0" err="1"/>
              <a:t>اطمينان</a:t>
            </a:r>
            <a:r>
              <a:rPr lang="fa-IR" dirty="0"/>
              <a:t> از </a:t>
            </a:r>
            <a:r>
              <a:rPr lang="fa-IR" dirty="0" err="1"/>
              <a:t>اينکه</a:t>
            </a:r>
            <a:r>
              <a:rPr lang="fa-IR" dirty="0"/>
              <a:t> </a:t>
            </a:r>
            <a:r>
              <a:rPr lang="fa-IR" dirty="0" err="1"/>
              <a:t>تأمين</a:t>
            </a:r>
            <a:r>
              <a:rPr lang="fa-IR" dirty="0"/>
              <a:t> </a:t>
            </a:r>
            <a:r>
              <a:rPr lang="fa-IR" dirty="0" err="1"/>
              <a:t>كنندگان</a:t>
            </a:r>
            <a:r>
              <a:rPr lang="fa-IR" dirty="0"/>
              <a:t> و </a:t>
            </a:r>
            <a:r>
              <a:rPr lang="fa-IR" dirty="0" err="1" smtClean="0"/>
              <a:t>آنهايي</a:t>
            </a:r>
            <a:r>
              <a:rPr lang="fa-IR" dirty="0" smtClean="0"/>
              <a:t> </a:t>
            </a:r>
            <a:r>
              <a:rPr lang="fa-IR" dirty="0" err="1" smtClean="0"/>
              <a:t>كه</a:t>
            </a:r>
            <a:r>
              <a:rPr lang="fa-IR" dirty="0" smtClean="0"/>
              <a:t> </a:t>
            </a:r>
            <a:r>
              <a:rPr lang="fa-IR" dirty="0"/>
              <a:t>از طرف </a:t>
            </a:r>
            <a:r>
              <a:rPr lang="fa-IR" dirty="0" err="1"/>
              <a:t>شركت</a:t>
            </a:r>
            <a:r>
              <a:rPr lang="fa-IR" dirty="0"/>
              <a:t> </a:t>
            </a:r>
            <a:r>
              <a:rPr lang="fa-IR" dirty="0" err="1"/>
              <a:t>كار</a:t>
            </a:r>
            <a:r>
              <a:rPr lang="fa-IR" dirty="0"/>
              <a:t>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كنند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با الزامات خط </a:t>
            </a:r>
            <a:r>
              <a:rPr lang="fa-IR" dirty="0" err="1">
                <a:solidFill>
                  <a:srgbClr val="FF0000"/>
                </a:solidFill>
              </a:rPr>
              <a:t>مشي</a:t>
            </a:r>
            <a:r>
              <a:rPr lang="fa-IR" dirty="0">
                <a:solidFill>
                  <a:srgbClr val="FF0000"/>
                </a:solidFill>
              </a:rPr>
              <a:t> مرتبط به آنها </a:t>
            </a:r>
            <a:r>
              <a:rPr lang="fa-IR" dirty="0" err="1">
                <a:solidFill>
                  <a:srgbClr val="FF0000"/>
                </a:solidFill>
              </a:rPr>
              <a:t>منطبقند</a:t>
            </a:r>
            <a:r>
              <a:rPr lang="fa-IR" dirty="0"/>
              <a:t>، مورد </a:t>
            </a:r>
            <a:r>
              <a:rPr lang="fa-IR" dirty="0" err="1"/>
              <a:t>نياز</a:t>
            </a:r>
            <a:r>
              <a:rPr lang="fa-IR" dirty="0"/>
              <a:t>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364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en-US" sz="3600" dirty="0" smtClean="0">
                <a:latin typeface="Snap ITC" panose="04040A07060A02020202" pitchFamily="82" charset="0"/>
              </a:rPr>
              <a:t>5-3-2- </a:t>
            </a:r>
            <a:r>
              <a:rPr lang="fa-IR" sz="3600" dirty="0">
                <a:latin typeface="Snap ITC" panose="04040A07060A02020202" pitchFamily="82" charset="0"/>
              </a:rPr>
              <a:t>صدور دستورالعمل </a:t>
            </a:r>
            <a:r>
              <a:rPr lang="fa-IR" sz="3600" dirty="0" err="1">
                <a:latin typeface="Snap ITC" panose="04040A07060A02020202" pitchFamily="82" charset="0"/>
              </a:rPr>
              <a:t>هاي</a:t>
            </a:r>
            <a:r>
              <a:rPr lang="fa-IR" sz="3600" dirty="0">
                <a:latin typeface="Snap ITC" panose="04040A07060A02020202" pitchFamily="82" charset="0"/>
              </a:rPr>
              <a:t> </a:t>
            </a:r>
            <a:r>
              <a:rPr lang="fa-IR" sz="3600" dirty="0" err="1">
                <a:latin typeface="Snap ITC" panose="04040A07060A02020202" pitchFamily="82" charset="0"/>
              </a:rPr>
              <a:t>کاري</a:t>
            </a:r>
            <a:endParaRPr lang="en-US" sz="3600" dirty="0"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دستورالعمل </a:t>
            </a:r>
            <a:r>
              <a:rPr lang="fa-IR" dirty="0"/>
              <a:t>های </a:t>
            </a:r>
            <a:r>
              <a:rPr lang="fa-IR" dirty="0" err="1"/>
              <a:t>كاری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روش انجام </a:t>
            </a:r>
            <a:r>
              <a:rPr lang="fa-IR" dirty="0" err="1">
                <a:solidFill>
                  <a:srgbClr val="FF0000"/>
                </a:solidFill>
              </a:rPr>
              <a:t>وظايف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را </a:t>
            </a:r>
            <a:r>
              <a:rPr lang="fa-IR" dirty="0">
                <a:solidFill>
                  <a:srgbClr val="FF0000"/>
                </a:solidFill>
              </a:rPr>
              <a:t>در سطح </a:t>
            </a:r>
            <a:r>
              <a:rPr lang="fa-IR" dirty="0" err="1">
                <a:solidFill>
                  <a:srgbClr val="FF0000"/>
                </a:solidFill>
              </a:rPr>
              <a:t>محيط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كاری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توسط </a:t>
            </a:r>
            <a:r>
              <a:rPr lang="fa-IR" dirty="0" err="1">
                <a:solidFill>
                  <a:srgbClr val="FF0000"/>
                </a:solidFill>
              </a:rPr>
              <a:t>كاركنان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شركتي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يا</a:t>
            </a:r>
            <a:r>
              <a:rPr lang="fa-IR" dirty="0">
                <a:solidFill>
                  <a:srgbClr val="FF0000"/>
                </a:solidFill>
              </a:rPr>
              <a:t> به </a:t>
            </a:r>
            <a:r>
              <a:rPr lang="fa-IR" dirty="0" err="1">
                <a:solidFill>
                  <a:srgbClr val="FF0000"/>
                </a:solidFill>
              </a:rPr>
              <a:t>وسيله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ديگران</a:t>
            </a:r>
            <a:r>
              <a:rPr lang="fa-IR" dirty="0"/>
              <a:t>، </a:t>
            </a:r>
            <a:r>
              <a:rPr lang="fa-IR" dirty="0" err="1"/>
              <a:t>تعريف</a:t>
            </a:r>
            <a:r>
              <a:rPr lang="fa-IR" dirty="0"/>
              <a:t>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كنند</a:t>
            </a:r>
            <a:r>
              <a:rPr lang="fa-IR" dirty="0"/>
              <a:t>. انجام </a:t>
            </a:r>
            <a:r>
              <a:rPr lang="fa-IR" dirty="0" err="1"/>
              <a:t>غير</a:t>
            </a:r>
            <a:r>
              <a:rPr lang="fa-IR" dirty="0"/>
              <a:t> </a:t>
            </a:r>
            <a:r>
              <a:rPr lang="fa-IR" dirty="0" err="1"/>
              <a:t>صحيح</a:t>
            </a:r>
            <a:r>
              <a:rPr lang="fa-IR" dirty="0"/>
              <a:t> </a:t>
            </a:r>
            <a:r>
              <a:rPr lang="fa-IR" dirty="0" err="1"/>
              <a:t>وظايف</a:t>
            </a:r>
            <a:r>
              <a:rPr lang="fa-IR" dirty="0"/>
              <a:t> </a:t>
            </a:r>
            <a:r>
              <a:rPr lang="fa-IR" dirty="0" err="1"/>
              <a:t>بحراني</a:t>
            </a:r>
            <a:r>
              <a:rPr lang="fa-IR" dirty="0"/>
              <a:t> </a:t>
            </a:r>
            <a:r>
              <a:rPr lang="en-US" dirty="0"/>
              <a:t>HSE ، </a:t>
            </a:r>
            <a:r>
              <a:rPr lang="fa-IR" dirty="0" err="1"/>
              <a:t>پتانسيل</a:t>
            </a:r>
            <a:r>
              <a:rPr lang="fa-IR" dirty="0"/>
              <a:t> </a:t>
            </a:r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err="1"/>
              <a:t>نتايج</a:t>
            </a:r>
            <a:r>
              <a:rPr lang="fa-IR" dirty="0"/>
              <a:t> سو ء </a:t>
            </a:r>
            <a:r>
              <a:rPr lang="en-US" dirty="0"/>
              <a:t>HSE </a:t>
            </a:r>
            <a:r>
              <a:rPr lang="fa-IR" dirty="0" smtClean="0"/>
              <a:t> را </a:t>
            </a:r>
            <a:r>
              <a:rPr lang="fa-IR" dirty="0"/>
              <a:t>به دنبال دارد </a:t>
            </a:r>
            <a:r>
              <a:rPr lang="fa-IR" dirty="0" err="1" smtClean="0"/>
              <a:t>بنابراين</a:t>
            </a:r>
            <a:r>
              <a:rPr lang="fa-IR" dirty="0" smtClean="0"/>
              <a:t> در </a:t>
            </a:r>
            <a:r>
              <a:rPr lang="fa-IR" dirty="0"/>
              <a:t>مورد </a:t>
            </a:r>
            <a:r>
              <a:rPr lang="fa-IR" dirty="0" err="1"/>
              <a:t>اين</a:t>
            </a:r>
            <a:r>
              <a:rPr lang="fa-IR" dirty="0"/>
              <a:t> </a:t>
            </a:r>
            <a:r>
              <a:rPr lang="fa-IR" dirty="0" err="1"/>
              <a:t>وظايف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دستورالعمل های </a:t>
            </a:r>
            <a:r>
              <a:rPr lang="fa-IR" dirty="0" err="1">
                <a:solidFill>
                  <a:srgbClr val="FF0000"/>
                </a:solidFill>
              </a:rPr>
              <a:t>كاری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مستند </a:t>
            </a:r>
            <a:r>
              <a:rPr lang="fa-IR" dirty="0"/>
              <a:t>شده و </a:t>
            </a:r>
            <a:r>
              <a:rPr lang="fa-IR" dirty="0">
                <a:solidFill>
                  <a:srgbClr val="FF0000"/>
                </a:solidFill>
              </a:rPr>
              <a:t>در </a:t>
            </a:r>
            <a:r>
              <a:rPr lang="fa-IR" dirty="0" err="1">
                <a:solidFill>
                  <a:srgbClr val="FF0000"/>
                </a:solidFill>
              </a:rPr>
              <a:t>اختيار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كاركنان</a:t>
            </a:r>
            <a:r>
              <a:rPr lang="fa-IR" dirty="0">
                <a:solidFill>
                  <a:srgbClr val="FF0000"/>
                </a:solidFill>
              </a:rPr>
              <a:t> مربوطه</a:t>
            </a:r>
            <a:r>
              <a:rPr lang="fa-IR" dirty="0"/>
              <a:t> قرار </a:t>
            </a:r>
            <a:r>
              <a:rPr lang="fa-IR" dirty="0" err="1"/>
              <a:t>گيرد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01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70462" y="1408113"/>
            <a:ext cx="3622675" cy="700088"/>
          </a:xfrm>
        </p:spPr>
        <p:txBody>
          <a:bodyPr/>
          <a:lstStyle/>
          <a:p>
            <a:pPr algn="r" eaLnBrk="1" hangingPunct="1"/>
            <a:r>
              <a:rPr lang="fa-IR" altLang="en-US" sz="30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  <a:t>5-4- </a:t>
            </a:r>
            <a:r>
              <a:rPr lang="ar-SA" altLang="en-US" sz="3000" b="1" dirty="0" smtClean="0">
                <a:solidFill>
                  <a:schemeClr val="tx1"/>
                </a:solidFill>
                <a:sym typeface="Wingdings 3" panose="05040102010807070707" pitchFamily="18" charset="2"/>
              </a:rPr>
              <a:t>مديريت تغيير</a:t>
            </a:r>
            <a:endParaRPr lang="en-US" altLang="en-US" sz="3000" b="1" dirty="0" smtClean="0">
              <a:solidFill>
                <a:schemeClr val="tx1"/>
              </a:solidFill>
              <a:sym typeface="Wingdings 3" panose="05040102010807070707" pitchFamily="18" charset="2"/>
            </a:endParaRPr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876300" y="2108201"/>
            <a:ext cx="8000999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lnSpc>
                <a:spcPct val="160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ar-SA" altLang="en-US" sz="4000" b="1" baseline="-25000" dirty="0">
                <a:cs typeface="+mn-cs"/>
              </a:rPr>
              <a:t>شركت بايد نسبت به برقراري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رويه‌هايي</a:t>
            </a:r>
            <a:r>
              <a:rPr lang="ar-SA" altLang="en-US" sz="4000" b="1" baseline="-25000" dirty="0">
                <a:cs typeface="+mn-cs"/>
              </a:rPr>
              <a:t> براي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طرح‌ريزي</a:t>
            </a:r>
            <a:r>
              <a:rPr lang="ar-SA" altLang="en-US" sz="4000" b="1" baseline="-25000" dirty="0">
                <a:cs typeface="+mn-cs"/>
              </a:rPr>
              <a:t> و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كنترل تغييرات </a:t>
            </a:r>
            <a:r>
              <a:rPr lang="ar-SA" altLang="en-US" sz="4000" b="1" baseline="-25000" dirty="0">
                <a:cs typeface="+mn-cs"/>
              </a:rPr>
              <a:t>اعم از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موقت</a:t>
            </a:r>
            <a:r>
              <a:rPr lang="ar-SA" altLang="en-US" sz="4000" b="1" baseline="-25000" dirty="0">
                <a:cs typeface="+mn-cs"/>
              </a:rPr>
              <a:t> و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دائمي</a:t>
            </a:r>
            <a:r>
              <a:rPr lang="ar-SA" altLang="en-US" sz="4000" b="1" baseline="-25000" dirty="0">
                <a:cs typeface="+mn-cs"/>
              </a:rPr>
              <a:t> كه در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تركيب نيروي انساني</a:t>
            </a:r>
            <a:r>
              <a:rPr lang="ar-SA" altLang="en-US" sz="4000" b="1" baseline="-25000" dirty="0">
                <a:cs typeface="+mn-cs"/>
              </a:rPr>
              <a:t>،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تجهيزات توليدي</a:t>
            </a:r>
            <a:r>
              <a:rPr lang="ar-SA" altLang="en-US" sz="4000" b="1" baseline="-25000" dirty="0">
                <a:cs typeface="+mn-cs"/>
              </a:rPr>
              <a:t>،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فرآيندها</a:t>
            </a:r>
            <a:r>
              <a:rPr lang="ar-SA" altLang="en-US" sz="4000" b="1" baseline="-25000" dirty="0">
                <a:cs typeface="+mn-cs"/>
              </a:rPr>
              <a:t> و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رويه‌ها</a:t>
            </a:r>
            <a:r>
              <a:rPr lang="ar-SA" altLang="en-US" sz="4000" b="1" baseline="-25000" dirty="0">
                <a:cs typeface="+mn-cs"/>
              </a:rPr>
              <a:t> ايجاد مي‌گردد اقدام </a:t>
            </a:r>
            <a:r>
              <a:rPr lang="fa-IR" altLang="en-US" sz="4000" b="1" baseline="-25000" dirty="0">
                <a:cs typeface="+mn-cs"/>
              </a:rPr>
              <a:t>ن</a:t>
            </a:r>
            <a:r>
              <a:rPr lang="ar-SA" altLang="en-US" sz="4000" b="1" baseline="-25000" dirty="0">
                <a:cs typeface="+mn-cs"/>
              </a:rPr>
              <a:t>مايد</a:t>
            </a:r>
            <a:r>
              <a:rPr lang="fa-IR" altLang="en-US" sz="4000" b="1" baseline="-25000" dirty="0">
                <a:cs typeface="+mn-cs"/>
              </a:rPr>
              <a:t>، </a:t>
            </a:r>
            <a:r>
              <a:rPr lang="ar-SA" altLang="en-US" sz="4000" b="1" baseline="-25000" dirty="0">
                <a:cs typeface="+mn-cs"/>
              </a:rPr>
              <a:t>ب</a:t>
            </a:r>
            <a:r>
              <a:rPr lang="fa-IR" altLang="en-US" sz="4000" b="1" baseline="-25000" dirty="0">
                <a:cs typeface="+mn-cs"/>
              </a:rPr>
              <a:t>ه‏</a:t>
            </a:r>
            <a:r>
              <a:rPr lang="ar-SA" altLang="en-US" sz="4000" b="1" baseline="-25000" dirty="0">
                <a:cs typeface="+mn-cs"/>
              </a:rPr>
              <a:t>طوريكه از </a:t>
            </a:r>
            <a:r>
              <a:rPr lang="ar-SA" altLang="en-US" sz="4000" b="1" baseline="-25000" dirty="0">
                <a:solidFill>
                  <a:srgbClr val="FF0000"/>
                </a:solidFill>
                <a:cs typeface="+mn-cs"/>
              </a:rPr>
              <a:t>نتايج نامطلوب </a:t>
            </a:r>
            <a:r>
              <a:rPr lang="ar-SA" altLang="en-US" sz="4000" b="1" baseline="-25000" dirty="0">
                <a:cs typeface="+mn-cs"/>
              </a:rPr>
              <a:t>اين تغييرات بر بهداشت، ايمني و محيط زيست اجتناب گردد.</a:t>
            </a:r>
          </a:p>
        </p:txBody>
      </p:sp>
      <p:sp>
        <p:nvSpPr>
          <p:cNvPr id="65540" name="Rectangle 8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5.</a:t>
            </a:r>
            <a:r>
              <a:rPr lang="ar-SA" altLang="en-US" sz="4200" b="1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 </a:t>
            </a:r>
            <a:r>
              <a:rPr lang="ar-SA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طرح</a:t>
            </a:r>
            <a:r>
              <a:rPr lang="fa-IR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‏</a:t>
            </a:r>
            <a:r>
              <a:rPr lang="ar-SA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ريزي</a:t>
            </a:r>
            <a:endParaRPr lang="en-US" altLang="en-US" sz="4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C4BF2CE-2612-49DE-A04A-C8306997D94D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en-US" sz="3600" b="1" dirty="0">
                <a:sym typeface="Wingdings 3" panose="05040102010807070707" pitchFamily="18" charset="2"/>
              </a:rPr>
              <a:t>5-4- </a:t>
            </a:r>
            <a:r>
              <a:rPr lang="ar-SA" altLang="en-US" sz="3600" b="1" dirty="0">
                <a:sym typeface="Wingdings 3" panose="05040102010807070707" pitchFamily="18" charset="2"/>
              </a:rPr>
              <a:t>مديريت </a:t>
            </a:r>
            <a:r>
              <a:rPr lang="ar-SA" altLang="en-US" sz="3600" b="1" dirty="0" smtClean="0">
                <a:sym typeface="Wingdings 3" panose="05040102010807070707" pitchFamily="18" charset="2"/>
              </a:rPr>
              <a:t>تغيير</a:t>
            </a:r>
            <a:r>
              <a:rPr lang="fa-IR" altLang="en-US" sz="3600" b="1" dirty="0" smtClean="0">
                <a:sym typeface="Wingdings 3" panose="05040102010807070707" pitchFamily="18" charset="2"/>
              </a:rPr>
              <a:t> (ادامه)</a:t>
            </a:r>
            <a:endParaRPr lang="en-US" sz="3600" dirty="0"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a-IR" dirty="0" err="1"/>
              <a:t>اين</a:t>
            </a:r>
            <a:r>
              <a:rPr lang="fa-IR" dirty="0"/>
              <a:t> روش های </a:t>
            </a:r>
            <a:r>
              <a:rPr lang="fa-IR" dirty="0" err="1"/>
              <a:t>اجرايي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برای </a:t>
            </a:r>
            <a:r>
              <a:rPr lang="fa-IR" dirty="0" err="1"/>
              <a:t>بيان</a:t>
            </a:r>
            <a:r>
              <a:rPr lang="fa-IR" dirty="0"/>
              <a:t> موضوعات </a:t>
            </a:r>
            <a:r>
              <a:rPr lang="en-US" dirty="0"/>
              <a:t>HSE </a:t>
            </a:r>
            <a:r>
              <a:rPr lang="fa-IR" dirty="0"/>
              <a:t>مرتبط، براساس </a:t>
            </a:r>
            <a:r>
              <a:rPr lang="fa-IR" dirty="0" err="1"/>
              <a:t>ماهيت</a:t>
            </a:r>
            <a:r>
              <a:rPr lang="fa-IR" dirty="0"/>
              <a:t> </a:t>
            </a:r>
            <a:r>
              <a:rPr lang="fa-IR" dirty="0" err="1"/>
              <a:t>تغييرات</a:t>
            </a:r>
            <a:r>
              <a:rPr lang="fa-IR" dirty="0"/>
              <a:t> و </a:t>
            </a:r>
            <a:r>
              <a:rPr lang="fa-IR" dirty="0" err="1"/>
              <a:t>نتايج</a:t>
            </a:r>
            <a:r>
              <a:rPr lang="fa-IR" dirty="0"/>
              <a:t> بالقوه </a:t>
            </a:r>
            <a:r>
              <a:rPr lang="fa-IR" dirty="0" err="1"/>
              <a:t>ناشي</a:t>
            </a:r>
            <a:r>
              <a:rPr lang="fa-IR" dirty="0"/>
              <a:t> از </a:t>
            </a:r>
            <a:r>
              <a:rPr lang="fa-IR" dirty="0" smtClean="0"/>
              <a:t>آنها مناسب </a:t>
            </a:r>
            <a:r>
              <a:rPr lang="fa-IR" dirty="0"/>
              <a:t>باشد، و </a:t>
            </a:r>
            <a:r>
              <a:rPr lang="fa-IR" dirty="0" err="1"/>
              <a:t>بايد</a:t>
            </a:r>
            <a:r>
              <a:rPr lang="fa-IR" dirty="0"/>
              <a:t> موارد </a:t>
            </a:r>
            <a:r>
              <a:rPr lang="fa-IR" dirty="0" err="1"/>
              <a:t>ذيل</a:t>
            </a:r>
            <a:r>
              <a:rPr lang="fa-IR" dirty="0"/>
              <a:t> را </a:t>
            </a:r>
            <a:r>
              <a:rPr lang="fa-IR" dirty="0" err="1"/>
              <a:t>بيان</a:t>
            </a:r>
            <a:r>
              <a:rPr lang="fa-IR" dirty="0"/>
              <a:t> </a:t>
            </a:r>
            <a:r>
              <a:rPr lang="fa-IR" dirty="0" err="1"/>
              <a:t>نمايند</a:t>
            </a:r>
            <a:r>
              <a:rPr lang="fa-IR" dirty="0"/>
              <a:t>:</a:t>
            </a:r>
          </a:p>
          <a:p>
            <a:pPr algn="just"/>
            <a:r>
              <a:rPr lang="fa-IR" dirty="0" err="1" smtClean="0"/>
              <a:t>شناسايي</a:t>
            </a:r>
            <a:r>
              <a:rPr lang="fa-IR" dirty="0" smtClean="0"/>
              <a:t> </a:t>
            </a:r>
            <a:r>
              <a:rPr lang="fa-IR" dirty="0"/>
              <a:t>و مستند نمودن </a:t>
            </a:r>
            <a:r>
              <a:rPr lang="fa-IR" dirty="0" err="1"/>
              <a:t>تغيير</a:t>
            </a:r>
            <a:r>
              <a:rPr lang="fa-IR" dirty="0"/>
              <a:t> </a:t>
            </a:r>
            <a:r>
              <a:rPr lang="fa-IR" dirty="0" err="1"/>
              <a:t>پيشنهادی</a:t>
            </a:r>
            <a:r>
              <a:rPr lang="fa-IR" dirty="0"/>
              <a:t> و نحوه </a:t>
            </a:r>
            <a:r>
              <a:rPr lang="fa-IR" dirty="0" err="1"/>
              <a:t>پياده</a:t>
            </a:r>
            <a:r>
              <a:rPr lang="fa-IR" dirty="0"/>
              <a:t> سازی آن.</a:t>
            </a:r>
          </a:p>
          <a:p>
            <a:pPr algn="just"/>
            <a:r>
              <a:rPr lang="fa-IR" dirty="0" err="1" smtClean="0"/>
              <a:t>تعيين</a:t>
            </a:r>
            <a:r>
              <a:rPr lang="fa-IR" dirty="0" smtClean="0"/>
              <a:t> </a:t>
            </a:r>
            <a:r>
              <a:rPr lang="fa-IR" dirty="0" err="1"/>
              <a:t>مسئوليت</a:t>
            </a:r>
            <a:r>
              <a:rPr lang="fa-IR" dirty="0"/>
              <a:t> بازنگری و ثبت خطرات بالقوه </a:t>
            </a:r>
            <a:r>
              <a:rPr lang="en-US" dirty="0"/>
              <a:t>HSE </a:t>
            </a:r>
            <a:r>
              <a:rPr lang="fa-IR" dirty="0" err="1"/>
              <a:t>ناشي</a:t>
            </a:r>
            <a:r>
              <a:rPr lang="fa-IR" dirty="0"/>
              <a:t> از </a:t>
            </a:r>
            <a:r>
              <a:rPr lang="fa-IR" dirty="0" err="1"/>
              <a:t>تغيير</a:t>
            </a:r>
            <a:r>
              <a:rPr lang="fa-IR" dirty="0"/>
              <a:t>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/>
              <a:t>پياده</a:t>
            </a:r>
            <a:r>
              <a:rPr lang="fa-IR" dirty="0"/>
              <a:t> سازی آن</a:t>
            </a:r>
            <a:r>
              <a:rPr lang="fa-IR" dirty="0" smtClean="0"/>
              <a:t>.</a:t>
            </a:r>
            <a:endParaRPr lang="fa-IR" dirty="0"/>
          </a:p>
          <a:p>
            <a:pPr algn="just"/>
            <a:r>
              <a:rPr lang="fa-IR" dirty="0"/>
              <a:t>مستند نمودن </a:t>
            </a:r>
            <a:r>
              <a:rPr lang="fa-IR" dirty="0" err="1"/>
              <a:t>تغيير</a:t>
            </a:r>
            <a:r>
              <a:rPr lang="fa-IR" dirty="0"/>
              <a:t> مورد توافق، و روش </a:t>
            </a:r>
            <a:r>
              <a:rPr lang="fa-IR" dirty="0" err="1"/>
              <a:t>اجرايي</a:t>
            </a:r>
            <a:r>
              <a:rPr lang="fa-IR" dirty="0"/>
              <a:t> </a:t>
            </a:r>
            <a:r>
              <a:rPr lang="fa-IR" dirty="0" err="1"/>
              <a:t>پياده</a:t>
            </a:r>
            <a:r>
              <a:rPr lang="fa-IR" dirty="0"/>
              <a:t> سازی آنها، شامل:</a:t>
            </a:r>
          </a:p>
          <a:p>
            <a:pPr lvl="1" algn="just"/>
            <a:r>
              <a:rPr lang="fa-IR" dirty="0" smtClean="0"/>
              <a:t>اقدامات </a:t>
            </a:r>
            <a:r>
              <a:rPr lang="fa-IR" dirty="0"/>
              <a:t>مربوط به </a:t>
            </a:r>
            <a:r>
              <a:rPr lang="fa-IR" dirty="0" err="1"/>
              <a:t>شناسايي</a:t>
            </a:r>
            <a:r>
              <a:rPr lang="fa-IR" dirty="0"/>
              <a:t> خطرات بالقوه </a:t>
            </a:r>
            <a:r>
              <a:rPr lang="en-US" dirty="0"/>
              <a:t>HSE </a:t>
            </a:r>
            <a:r>
              <a:rPr lang="fa-IR" dirty="0"/>
              <a:t>و </a:t>
            </a:r>
            <a:r>
              <a:rPr lang="fa-IR" dirty="0" err="1"/>
              <a:t>همچنين</a:t>
            </a:r>
            <a:r>
              <a:rPr lang="fa-IR" dirty="0"/>
              <a:t> </a:t>
            </a:r>
            <a:r>
              <a:rPr lang="fa-IR" dirty="0" err="1"/>
              <a:t>ارزيابي</a:t>
            </a:r>
            <a:r>
              <a:rPr lang="fa-IR" dirty="0"/>
              <a:t> و </a:t>
            </a:r>
            <a:r>
              <a:rPr lang="fa-IR" dirty="0" err="1"/>
              <a:t>كاهش</a:t>
            </a:r>
            <a:r>
              <a:rPr lang="fa-IR" dirty="0"/>
              <a:t> </a:t>
            </a:r>
            <a:r>
              <a:rPr lang="fa-IR" dirty="0" err="1"/>
              <a:t>ريسک</a:t>
            </a:r>
            <a:r>
              <a:rPr lang="fa-IR" dirty="0"/>
              <a:t> ها و اثرات آنها؛</a:t>
            </a:r>
          </a:p>
          <a:p>
            <a:pPr lvl="1" algn="just"/>
            <a:r>
              <a:rPr lang="fa-IR" sz="2400" dirty="0"/>
              <a:t>الزامات </a:t>
            </a:r>
            <a:r>
              <a:rPr lang="fa-IR" sz="2400" dirty="0" err="1"/>
              <a:t>آموزشي</a:t>
            </a:r>
            <a:r>
              <a:rPr lang="fa-IR" sz="2400" dirty="0"/>
              <a:t> و ارتباطات؛</a:t>
            </a:r>
          </a:p>
          <a:p>
            <a:pPr lvl="1" algn="just"/>
            <a:r>
              <a:rPr lang="fa-IR" sz="2400" dirty="0" err="1"/>
              <a:t>محدوديت</a:t>
            </a:r>
            <a:r>
              <a:rPr lang="fa-IR" sz="2400" dirty="0"/>
              <a:t> </a:t>
            </a:r>
            <a:r>
              <a:rPr lang="fa-IR" sz="2400" dirty="0" err="1"/>
              <a:t>زماني</a:t>
            </a:r>
            <a:r>
              <a:rPr lang="fa-IR" sz="2400" dirty="0"/>
              <a:t>، در صورت وجود؛</a:t>
            </a:r>
          </a:p>
          <a:p>
            <a:pPr lvl="1" algn="just"/>
            <a:r>
              <a:rPr lang="fa-IR" sz="2400" dirty="0"/>
              <a:t>الزامات </a:t>
            </a:r>
            <a:r>
              <a:rPr lang="fa-IR" sz="2400" dirty="0" err="1"/>
              <a:t>پايش</a:t>
            </a:r>
            <a:r>
              <a:rPr lang="fa-IR" sz="2400" dirty="0"/>
              <a:t> و </a:t>
            </a:r>
            <a:r>
              <a:rPr lang="fa-IR" sz="2400" dirty="0" err="1"/>
              <a:t>تصديق</a:t>
            </a:r>
            <a:r>
              <a:rPr lang="fa-IR" sz="2400" dirty="0"/>
              <a:t>؛</a:t>
            </a:r>
          </a:p>
          <a:p>
            <a:pPr lvl="1" algn="just"/>
            <a:r>
              <a:rPr lang="fa-IR" sz="2400" dirty="0" err="1"/>
              <a:t>معيار</a:t>
            </a:r>
            <a:r>
              <a:rPr lang="fa-IR" sz="2400" dirty="0"/>
              <a:t> </a:t>
            </a:r>
            <a:r>
              <a:rPr lang="fa-IR" sz="2400" dirty="0" err="1"/>
              <a:t>پذيرش</a:t>
            </a:r>
            <a:r>
              <a:rPr lang="fa-IR" sz="2400" dirty="0"/>
              <a:t> و </a:t>
            </a:r>
            <a:r>
              <a:rPr lang="fa-IR" sz="2400" dirty="0" err="1"/>
              <a:t>اقدامي</a:t>
            </a:r>
            <a:r>
              <a:rPr lang="fa-IR" sz="2400" dirty="0"/>
              <a:t>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در صورت بروز عدم انطباق انجام </a:t>
            </a:r>
            <a:r>
              <a:rPr lang="fa-IR" dirty="0" err="1"/>
              <a:t>گيرد</a:t>
            </a:r>
            <a:r>
              <a:rPr lang="fa-IR" dirty="0"/>
              <a:t>؛</a:t>
            </a:r>
          </a:p>
          <a:p>
            <a:pPr algn="just"/>
            <a:r>
              <a:rPr lang="fa-IR" dirty="0" smtClean="0"/>
              <a:t>فرد </a:t>
            </a:r>
            <a:r>
              <a:rPr lang="fa-IR" dirty="0"/>
              <a:t>دارای </a:t>
            </a:r>
            <a:r>
              <a:rPr lang="fa-IR" dirty="0" err="1"/>
              <a:t>اختيار</a:t>
            </a:r>
            <a:r>
              <a:rPr lang="fa-IR" dirty="0"/>
              <a:t> برای </a:t>
            </a:r>
            <a:r>
              <a:rPr lang="fa-IR" dirty="0" err="1"/>
              <a:t>تائيد</a:t>
            </a:r>
            <a:r>
              <a:rPr lang="fa-IR" dirty="0"/>
              <a:t> </a:t>
            </a:r>
            <a:r>
              <a:rPr lang="fa-IR" dirty="0" err="1"/>
              <a:t>پياده</a:t>
            </a:r>
            <a:r>
              <a:rPr lang="fa-IR" dirty="0"/>
              <a:t> سازی </a:t>
            </a:r>
            <a:r>
              <a:rPr lang="fa-IR" dirty="0" err="1"/>
              <a:t>تغيير</a:t>
            </a:r>
            <a:r>
              <a:rPr lang="fa-IR" dirty="0"/>
              <a:t> </a:t>
            </a:r>
            <a:r>
              <a:rPr lang="fa-IR" dirty="0" err="1"/>
              <a:t>پيشنهادی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58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en-US" sz="3600" b="1" dirty="0">
                <a:sym typeface="Wingdings 3" panose="05040102010807070707" pitchFamily="18" charset="2"/>
              </a:rPr>
              <a:t>5-4- </a:t>
            </a:r>
            <a:r>
              <a:rPr lang="ar-SA" altLang="en-US" sz="3600" b="1" dirty="0">
                <a:sym typeface="Wingdings 3" panose="05040102010807070707" pitchFamily="18" charset="2"/>
              </a:rPr>
              <a:t>مديريت </a:t>
            </a:r>
            <a:r>
              <a:rPr lang="ar-SA" altLang="en-US" sz="3600" b="1" dirty="0" smtClean="0">
                <a:sym typeface="Wingdings 3" panose="05040102010807070707" pitchFamily="18" charset="2"/>
              </a:rPr>
              <a:t>تغيير</a:t>
            </a:r>
            <a:r>
              <a:rPr lang="fa-IR" altLang="en-US" sz="3600" b="1" dirty="0" smtClean="0">
                <a:sym typeface="Wingdings 3" panose="05040102010807070707" pitchFamily="18" charset="2"/>
              </a:rPr>
              <a:t> (ادامه)</a:t>
            </a:r>
            <a:endParaRPr lang="en-US" sz="3600" dirty="0"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a-IR" dirty="0"/>
              <a:t>روش های </a:t>
            </a:r>
            <a:r>
              <a:rPr lang="fa-IR" dirty="0" err="1"/>
              <a:t>اجرايي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/>
              <a:t>تشريح</a:t>
            </a:r>
            <a:r>
              <a:rPr lang="fa-IR" dirty="0"/>
              <a:t> </a:t>
            </a:r>
            <a:r>
              <a:rPr lang="fa-IR" dirty="0" err="1"/>
              <a:t>كنند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شركت</a:t>
            </a:r>
            <a:r>
              <a:rPr lang="fa-IR" dirty="0"/>
              <a:t> چگونه </a:t>
            </a:r>
            <a:r>
              <a:rPr lang="fa-IR" dirty="0" err="1"/>
              <a:t>مفاهيم</a:t>
            </a:r>
            <a:r>
              <a:rPr lang="fa-IR" dirty="0"/>
              <a:t> مقررات </a:t>
            </a:r>
            <a:r>
              <a:rPr lang="fa-IR" dirty="0" err="1"/>
              <a:t>جديد</a:t>
            </a:r>
            <a:r>
              <a:rPr lang="fa-IR" dirty="0"/>
              <a:t> </a:t>
            </a:r>
            <a:r>
              <a:rPr lang="fa-IR" dirty="0" err="1"/>
              <a:t>يا</a:t>
            </a:r>
            <a:r>
              <a:rPr lang="fa-IR" dirty="0"/>
              <a:t> اصلاح شده را </a:t>
            </a:r>
            <a:r>
              <a:rPr lang="fa-IR" dirty="0" err="1"/>
              <a:t>تفسير</a:t>
            </a:r>
            <a:r>
              <a:rPr lang="fa-IR" dirty="0"/>
              <a:t> و </a:t>
            </a:r>
            <a:r>
              <a:rPr lang="fa-IR" dirty="0" err="1" smtClean="0"/>
              <a:t>ارزيابي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/>
              <a:t>كند</a:t>
            </a:r>
            <a:r>
              <a:rPr lang="fa-IR" dirty="0"/>
              <a:t> و چگونه الزامات </a:t>
            </a:r>
            <a:r>
              <a:rPr lang="fa-IR" dirty="0" err="1"/>
              <a:t>قانوني</a:t>
            </a:r>
            <a:r>
              <a:rPr lang="fa-IR" dirty="0"/>
              <a:t> </a:t>
            </a:r>
            <a:r>
              <a:rPr lang="fa-IR" dirty="0" err="1"/>
              <a:t>تجديد</a:t>
            </a:r>
            <a:r>
              <a:rPr lang="fa-IR" dirty="0"/>
              <a:t> نظر شده را در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en-US" dirty="0"/>
              <a:t>HSE </a:t>
            </a:r>
            <a:r>
              <a:rPr lang="fa-IR" dirty="0"/>
              <a:t>منظور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نمايد</a:t>
            </a:r>
            <a:r>
              <a:rPr lang="fa-IR" dirty="0"/>
              <a:t>.</a:t>
            </a:r>
          </a:p>
          <a:p>
            <a:pPr marL="0" indent="0" algn="just">
              <a:buNone/>
            </a:pPr>
            <a:r>
              <a:rPr lang="fa-IR" dirty="0" err="1"/>
              <a:t>بايد</a:t>
            </a:r>
            <a:r>
              <a:rPr lang="fa-IR" dirty="0"/>
              <a:t> برنامه </a:t>
            </a:r>
            <a:r>
              <a:rPr lang="fa-IR" dirty="0" smtClean="0"/>
              <a:t>های </a:t>
            </a:r>
            <a:r>
              <a:rPr lang="fa-IR" dirty="0"/>
              <a:t>جداگانه ای به منظور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en-US" dirty="0"/>
              <a:t>HSE </a:t>
            </a:r>
            <a:r>
              <a:rPr lang="fa-IR" dirty="0" err="1"/>
              <a:t>عمليات</a:t>
            </a:r>
            <a:r>
              <a:rPr lang="fa-IR" dirty="0"/>
              <a:t> </a:t>
            </a:r>
            <a:r>
              <a:rPr lang="fa-IR" dirty="0" err="1"/>
              <a:t>جديد</a:t>
            </a:r>
            <a:r>
              <a:rPr lang="fa-IR" dirty="0"/>
              <a:t> </a:t>
            </a:r>
            <a:r>
              <a:rPr lang="fa-IR" dirty="0" smtClean="0"/>
              <a:t>(برای </a:t>
            </a:r>
            <a:r>
              <a:rPr lang="fa-IR" dirty="0"/>
              <a:t>مثال، مرتبط با </a:t>
            </a:r>
            <a:r>
              <a:rPr lang="fa-IR" dirty="0" err="1"/>
              <a:t>دارايي</a:t>
            </a:r>
            <a:r>
              <a:rPr lang="fa-IR" dirty="0"/>
              <a:t> ها، طرح </a:t>
            </a:r>
            <a:r>
              <a:rPr lang="fa-IR" dirty="0" smtClean="0"/>
              <a:t>های توسعه</a:t>
            </a:r>
            <a:r>
              <a:rPr lang="fa-IR" dirty="0"/>
              <a:t>، بازسازی ها، محصولات، خدمات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 smtClean="0"/>
              <a:t>فرايندها</a:t>
            </a:r>
            <a:r>
              <a:rPr lang="fa-IR" dirty="0" smtClean="0"/>
              <a:t>)، </a:t>
            </a:r>
            <a:r>
              <a:rPr lang="fa-IR" dirty="0"/>
              <a:t>و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/>
              <a:t>عمليات</a:t>
            </a:r>
            <a:r>
              <a:rPr lang="fa-IR" dirty="0"/>
              <a:t> اصلاح شده ای </a:t>
            </a:r>
            <a:r>
              <a:rPr lang="fa-IR" dirty="0" err="1"/>
              <a:t>كه</a:t>
            </a:r>
            <a:r>
              <a:rPr lang="fa-IR" dirty="0"/>
              <a:t> اصلاحات در آن به </a:t>
            </a:r>
            <a:r>
              <a:rPr lang="fa-IR" dirty="0" smtClean="0"/>
              <a:t>صورت </a:t>
            </a:r>
            <a:r>
              <a:rPr lang="fa-IR" dirty="0" err="1" smtClean="0"/>
              <a:t>معني</a:t>
            </a:r>
            <a:r>
              <a:rPr lang="fa-IR" dirty="0" smtClean="0"/>
              <a:t> </a:t>
            </a:r>
            <a:r>
              <a:rPr lang="fa-IR" dirty="0"/>
              <a:t>داری جنبه های مختلف </a:t>
            </a:r>
            <a:r>
              <a:rPr lang="en-US" dirty="0"/>
              <a:t>HSE </a:t>
            </a:r>
            <a:r>
              <a:rPr lang="fa-IR" dirty="0"/>
              <a:t>را </a:t>
            </a:r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كند</a:t>
            </a:r>
            <a:r>
              <a:rPr lang="fa-IR" dirty="0"/>
              <a:t> برای </a:t>
            </a:r>
            <a:r>
              <a:rPr lang="fa-IR" dirty="0" err="1"/>
              <a:t>تعريف</a:t>
            </a:r>
            <a:r>
              <a:rPr lang="fa-IR" dirty="0"/>
              <a:t> موارد </a:t>
            </a:r>
            <a:r>
              <a:rPr lang="fa-IR" dirty="0" err="1"/>
              <a:t>ذيل</a:t>
            </a:r>
            <a:r>
              <a:rPr lang="fa-IR" dirty="0"/>
              <a:t> برقرار گردد:</a:t>
            </a:r>
          </a:p>
          <a:p>
            <a:pPr algn="just"/>
            <a:r>
              <a:rPr lang="fa-IR" dirty="0" smtClean="0"/>
              <a:t>اهداف </a:t>
            </a:r>
            <a:r>
              <a:rPr lang="en-US" dirty="0"/>
              <a:t>HSE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به آن دست </a:t>
            </a:r>
            <a:r>
              <a:rPr lang="fa-IR" dirty="0" err="1"/>
              <a:t>يافت</a:t>
            </a:r>
            <a:r>
              <a:rPr lang="fa-IR" dirty="0"/>
              <a:t>.</a:t>
            </a:r>
          </a:p>
          <a:p>
            <a:pPr algn="just"/>
            <a:r>
              <a:rPr lang="fa-IR" dirty="0" err="1" smtClean="0"/>
              <a:t>سازوكارهايي</a:t>
            </a:r>
            <a:r>
              <a:rPr lang="fa-IR" dirty="0" smtClean="0"/>
              <a:t> </a:t>
            </a:r>
            <a:r>
              <a:rPr lang="fa-IR" dirty="0"/>
              <a:t>برای </a:t>
            </a:r>
            <a:r>
              <a:rPr lang="fa-IR" dirty="0" err="1"/>
              <a:t>دستيابي</a:t>
            </a:r>
            <a:r>
              <a:rPr lang="fa-IR" dirty="0"/>
              <a:t> به آنها.</a:t>
            </a:r>
          </a:p>
          <a:p>
            <a:pPr algn="just"/>
            <a:r>
              <a:rPr lang="fa-IR" dirty="0" smtClean="0"/>
              <a:t>منابع </a:t>
            </a:r>
            <a:r>
              <a:rPr lang="fa-IR" dirty="0"/>
              <a:t>مورد </a:t>
            </a:r>
            <a:r>
              <a:rPr lang="fa-IR" dirty="0" err="1"/>
              <a:t>نياز</a:t>
            </a:r>
            <a:r>
              <a:rPr lang="fa-IR" dirty="0"/>
              <a:t> برای </a:t>
            </a:r>
            <a:r>
              <a:rPr lang="fa-IR" dirty="0" err="1"/>
              <a:t>دستيابي</a:t>
            </a:r>
            <a:r>
              <a:rPr lang="fa-IR" dirty="0"/>
              <a:t> به اهداف </a:t>
            </a:r>
            <a:r>
              <a:rPr lang="en-US" dirty="0" smtClean="0"/>
              <a:t>HSE</a:t>
            </a:r>
            <a:endParaRPr lang="en-US" dirty="0"/>
          </a:p>
          <a:p>
            <a:pPr algn="just"/>
            <a:r>
              <a:rPr lang="fa-IR" dirty="0" smtClean="0"/>
              <a:t>روش </a:t>
            </a:r>
            <a:r>
              <a:rPr lang="fa-IR" dirty="0"/>
              <a:t>های </a:t>
            </a:r>
            <a:r>
              <a:rPr lang="fa-IR" dirty="0" err="1"/>
              <a:t>اجرايي</a:t>
            </a:r>
            <a:r>
              <a:rPr lang="fa-IR" dirty="0"/>
              <a:t> برای مواجهه با </a:t>
            </a:r>
            <a:r>
              <a:rPr lang="fa-IR" dirty="0" err="1"/>
              <a:t>تغييرات</a:t>
            </a:r>
            <a:r>
              <a:rPr lang="fa-IR" dirty="0"/>
              <a:t> و اصلاحات، هنگام اجرای پروژه ها.</a:t>
            </a:r>
          </a:p>
          <a:p>
            <a:pPr algn="just"/>
            <a:r>
              <a:rPr lang="fa-IR" dirty="0" err="1" smtClean="0"/>
              <a:t>سازوكارهای</a:t>
            </a:r>
            <a:r>
              <a:rPr lang="fa-IR" dirty="0" smtClean="0"/>
              <a:t> </a:t>
            </a:r>
            <a:r>
              <a:rPr lang="fa-IR" dirty="0" err="1"/>
              <a:t>اصلاحي</a:t>
            </a:r>
            <a:r>
              <a:rPr lang="fa-IR" dirty="0"/>
              <a:t> </a:t>
            </a:r>
            <a:r>
              <a:rPr lang="fa-IR" dirty="0" err="1"/>
              <a:t>كه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به منظور </a:t>
            </a:r>
            <a:r>
              <a:rPr lang="fa-IR" dirty="0" err="1"/>
              <a:t>تعيين</a:t>
            </a:r>
            <a:r>
              <a:rPr lang="fa-IR" dirty="0"/>
              <a:t> </a:t>
            </a:r>
            <a:r>
              <a:rPr lang="fa-IR" dirty="0" err="1"/>
              <a:t>چگونگي</a:t>
            </a:r>
            <a:r>
              <a:rPr lang="fa-IR" dirty="0"/>
              <a:t> اجرا و اندازه </a:t>
            </a:r>
            <a:r>
              <a:rPr lang="fa-IR" dirty="0" err="1"/>
              <a:t>گيری</a:t>
            </a:r>
            <a:r>
              <a:rPr lang="fa-IR" dirty="0"/>
              <a:t> </a:t>
            </a:r>
            <a:r>
              <a:rPr lang="fa-IR" dirty="0" err="1"/>
              <a:t>كفايت</a:t>
            </a:r>
            <a:r>
              <a:rPr lang="fa-IR" dirty="0"/>
              <a:t> آنها به </a:t>
            </a:r>
            <a:r>
              <a:rPr lang="fa-IR" dirty="0" err="1"/>
              <a:t>كار</a:t>
            </a:r>
            <a:r>
              <a:rPr lang="fa-IR" dirty="0"/>
              <a:t> گرفته شوند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7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2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76263" y="1420813"/>
            <a:ext cx="813593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/>
            <a:r>
              <a:rPr lang="fa-IR" sz="2400" dirty="0" err="1"/>
              <a:t>شركت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روش های </a:t>
            </a:r>
            <a:r>
              <a:rPr lang="fa-IR" sz="2400" dirty="0" err="1"/>
              <a:t>اجرايي</a:t>
            </a:r>
            <a:r>
              <a:rPr lang="fa-IR" sz="2400" dirty="0"/>
              <a:t> را به منظور </a:t>
            </a:r>
            <a:r>
              <a:rPr lang="fa-IR" sz="2400" dirty="0" err="1"/>
              <a:t>شناسايي</a:t>
            </a:r>
            <a:r>
              <a:rPr lang="fa-IR" sz="2400" dirty="0"/>
              <a:t> </a:t>
            </a:r>
            <a:r>
              <a:rPr lang="fa-IR" sz="2400" dirty="0" err="1"/>
              <a:t>وضعيت</a:t>
            </a:r>
            <a:r>
              <a:rPr lang="fa-IR" sz="2400" dirty="0"/>
              <a:t> های اضطراری قابل </a:t>
            </a:r>
            <a:r>
              <a:rPr lang="fa-IR" sz="2400" dirty="0" err="1"/>
              <a:t>پيش</a:t>
            </a:r>
            <a:r>
              <a:rPr lang="fa-IR" sz="2400" dirty="0"/>
              <a:t> </a:t>
            </a:r>
            <a:r>
              <a:rPr lang="fa-IR" sz="2400" dirty="0" err="1"/>
              <a:t>بيني</a:t>
            </a:r>
            <a:r>
              <a:rPr lang="fa-IR" sz="2400" dirty="0"/>
              <a:t> از </a:t>
            </a:r>
            <a:r>
              <a:rPr lang="fa-IR" sz="2400" dirty="0" err="1"/>
              <a:t>طريق</a:t>
            </a:r>
            <a:r>
              <a:rPr lang="fa-IR" sz="2400" dirty="0"/>
              <a:t> بازنگری </a:t>
            </a:r>
            <a:r>
              <a:rPr lang="fa-IR" sz="2400" dirty="0" smtClean="0"/>
              <a:t>و </a:t>
            </a:r>
            <a:r>
              <a:rPr lang="fa-IR" sz="2400" dirty="0" err="1" smtClean="0"/>
              <a:t>تجزيه</a:t>
            </a:r>
            <a:r>
              <a:rPr lang="fa-IR" sz="2400" dirty="0" smtClean="0"/>
              <a:t> </a:t>
            </a:r>
            <a:r>
              <a:rPr lang="fa-IR" sz="2400" dirty="0"/>
              <a:t>و </a:t>
            </a:r>
            <a:r>
              <a:rPr lang="fa-IR" sz="2400" dirty="0" err="1"/>
              <a:t>تحليل</a:t>
            </a:r>
            <a:r>
              <a:rPr lang="fa-IR" sz="2400" dirty="0"/>
              <a:t> </a:t>
            </a:r>
            <a:r>
              <a:rPr lang="fa-IR" sz="2400" dirty="0" err="1"/>
              <a:t>سيستماتيک</a:t>
            </a:r>
            <a:r>
              <a:rPr lang="fa-IR" sz="2400" dirty="0"/>
              <a:t>، نگهداری </a:t>
            </a:r>
            <a:r>
              <a:rPr lang="fa-IR" sz="2400" dirty="0" err="1"/>
              <a:t>نمايد</a:t>
            </a:r>
            <a:r>
              <a:rPr lang="fa-IR" sz="2400" dirty="0"/>
              <a:t>. </a:t>
            </a:r>
            <a:r>
              <a:rPr lang="fa-IR" sz="2400" dirty="0" err="1"/>
              <a:t>بايد</a:t>
            </a:r>
            <a:r>
              <a:rPr lang="fa-IR" sz="2400" dirty="0"/>
              <a:t> سابقه ای از </a:t>
            </a:r>
            <a:r>
              <a:rPr lang="fa-IR" sz="2400" dirty="0" err="1"/>
              <a:t>وضعيت</a:t>
            </a:r>
            <a:r>
              <a:rPr lang="fa-IR" sz="2400" dirty="0"/>
              <a:t> های اضطراری بالقوه ی </a:t>
            </a:r>
            <a:r>
              <a:rPr lang="fa-IR" sz="2400" dirty="0" err="1"/>
              <a:t>اينچنين</a:t>
            </a:r>
            <a:r>
              <a:rPr lang="fa-IR" sz="2400" dirty="0"/>
              <a:t> </a:t>
            </a:r>
            <a:r>
              <a:rPr lang="fa-IR" sz="2400" dirty="0" err="1"/>
              <a:t>ايجاد</a:t>
            </a:r>
            <a:r>
              <a:rPr lang="fa-IR" sz="2400" dirty="0"/>
              <a:t> </a:t>
            </a:r>
            <a:r>
              <a:rPr lang="fa-IR" sz="2400" dirty="0" smtClean="0"/>
              <a:t>شده و </a:t>
            </a:r>
            <a:r>
              <a:rPr lang="fa-IR" sz="2400" dirty="0"/>
              <a:t>در دوره های </a:t>
            </a:r>
            <a:r>
              <a:rPr lang="fa-IR" sz="2400" dirty="0" err="1"/>
              <a:t>زماني</a:t>
            </a:r>
            <a:r>
              <a:rPr lang="fa-IR" sz="2400" dirty="0"/>
              <a:t> مناسب به </a:t>
            </a:r>
            <a:r>
              <a:rPr lang="fa-IR" sz="2400" dirty="0" err="1" smtClean="0"/>
              <a:t>روزآوری</a:t>
            </a:r>
            <a:r>
              <a:rPr lang="fa-IR" sz="2400" dirty="0" smtClean="0"/>
              <a:t> </a:t>
            </a:r>
            <a:r>
              <a:rPr lang="fa-IR" sz="2400" dirty="0"/>
              <a:t>گردد تا از مقابله </a:t>
            </a:r>
            <a:r>
              <a:rPr lang="fa-IR" sz="2400" dirty="0" err="1"/>
              <a:t>اثربخش</a:t>
            </a:r>
            <a:r>
              <a:rPr lang="fa-IR" sz="2400" dirty="0"/>
              <a:t> با آنها </a:t>
            </a:r>
            <a:r>
              <a:rPr lang="fa-IR" sz="2400" dirty="0" err="1"/>
              <a:t>اطمينان</a:t>
            </a:r>
            <a:r>
              <a:rPr lang="fa-IR" sz="2400" dirty="0"/>
              <a:t> حاصل شود.</a:t>
            </a:r>
            <a:endParaRPr lang="fa-IR" altLang="en-US" sz="2400" dirty="0" smtClean="0">
              <a:cs typeface="+mn-cs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ar-SA" altLang="en-US" sz="2400" dirty="0" smtClean="0">
                <a:cs typeface="+mn-cs"/>
              </a:rPr>
              <a:t>شركت </a:t>
            </a:r>
            <a:r>
              <a:rPr lang="ar-SA" altLang="en-US" sz="2400" dirty="0">
                <a:cs typeface="+mn-cs"/>
              </a:rPr>
              <a:t>مي‌بايست نسبت به توسعه، </a:t>
            </a:r>
            <a:r>
              <a:rPr lang="ar-SA" altLang="en-US" sz="2400" dirty="0">
                <a:solidFill>
                  <a:srgbClr val="FF0000"/>
                </a:solidFill>
                <a:cs typeface="+mn-cs"/>
              </a:rPr>
              <a:t>مستند نمودن </a:t>
            </a:r>
            <a:r>
              <a:rPr lang="ar-SA" altLang="en-US" sz="2400" dirty="0">
                <a:cs typeface="+mn-cs"/>
              </a:rPr>
              <a:t>و نگهداري </a:t>
            </a:r>
            <a:r>
              <a:rPr lang="ar-SA" altLang="en-US" sz="2400" dirty="0">
                <a:solidFill>
                  <a:srgbClr val="FF0000"/>
                </a:solidFill>
                <a:cs typeface="+mn-cs"/>
              </a:rPr>
              <a:t>طرح‌هايي براي مقابله </a:t>
            </a:r>
            <a:r>
              <a:rPr lang="ar-SA" altLang="en-US" sz="2400" dirty="0">
                <a:cs typeface="+mn-cs"/>
              </a:rPr>
              <a:t>با چنين وضعيت‌هاي اضطراري بالقوه اقدام نمايد و چنين طرح‌هايي را با موارد ذيل ارتباط دهد: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ar-SA" altLang="en-US" sz="2400" dirty="0"/>
              <a:t>فرماندهي و كنترل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fa-IR" altLang="en-US" sz="2400" dirty="0"/>
              <a:t> </a:t>
            </a:r>
            <a:r>
              <a:rPr lang="ar-SA" altLang="en-US" sz="2400" dirty="0"/>
              <a:t>خدمات اضطراري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fa-IR" altLang="en-US" sz="2400" dirty="0"/>
              <a:t> </a:t>
            </a:r>
            <a:r>
              <a:rPr lang="ar-SA" altLang="en-US" sz="2400" dirty="0"/>
              <a:t>كاركنان و پيمانكاراني كه ممكن است تحت تأثير قرار گيرند. 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fa-IR" altLang="en-US" sz="2400" dirty="0"/>
              <a:t> </a:t>
            </a:r>
            <a:r>
              <a:rPr lang="ar-SA" altLang="en-US" sz="2400" dirty="0"/>
              <a:t>ساير افرادي كه احتمال دارد تحت تأثير قرار گيرند.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3200" b="1" dirty="0" smtClean="0">
                <a:sym typeface="Wingdings 3" panose="05040102010807070707" pitchFamily="18" charset="2"/>
              </a:rPr>
              <a:t>5-5- </a:t>
            </a:r>
            <a:r>
              <a:rPr lang="ar-SA" altLang="en-US" sz="3200" b="1" dirty="0" smtClean="0">
                <a:sym typeface="Wingdings 3" panose="05040102010807070707" pitchFamily="18" charset="2"/>
              </a:rPr>
              <a:t>طرح‌ريزي </a:t>
            </a:r>
            <a:r>
              <a:rPr lang="ar-SA" altLang="en-US" sz="3200" b="1" dirty="0">
                <a:sym typeface="Wingdings 3" panose="05040102010807070707" pitchFamily="18" charset="2"/>
              </a:rPr>
              <a:t>وضعيت اضطراري و غیر مترقبه</a:t>
            </a:r>
            <a:r>
              <a:rPr lang="en-US" altLang="en-US" sz="3200" dirty="0">
                <a:sym typeface="Wingdings 3" panose="05040102010807070707" pitchFamily="18" charset="2"/>
              </a:rPr>
              <a:t> </a:t>
            </a:r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602377B0-54FF-44C2-8EDD-891018903FBD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33400" y="1600200"/>
            <a:ext cx="82819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ar-SA" altLang="en-US" sz="2400" b="1" dirty="0">
                <a:cs typeface="B Homa" panose="00000400000000000000" pitchFamily="2" charset="-78"/>
              </a:rPr>
              <a:t>طرح</a:t>
            </a:r>
            <a:r>
              <a:rPr lang="ar-SA" altLang="en-US" sz="2400" b="1" dirty="0"/>
              <a:t>‌</a:t>
            </a:r>
            <a:r>
              <a:rPr lang="ar-SA" altLang="en-US" sz="2400" b="1" dirty="0">
                <a:cs typeface="B Homa" panose="00000400000000000000" pitchFamily="2" charset="-78"/>
              </a:rPr>
              <a:t>هاي وضعيت اضطراري بايستي موارد ذيل را پوشش دهد: 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b="1" dirty="0"/>
              <a:t>سازمان، </a:t>
            </a:r>
            <a:r>
              <a:rPr lang="ar-SA" altLang="en-US" sz="2400" b="1" dirty="0">
                <a:solidFill>
                  <a:srgbClr val="FF0000"/>
                </a:solidFill>
              </a:rPr>
              <a:t>مسئوليت‌ها</a:t>
            </a:r>
            <a:r>
              <a:rPr lang="ar-SA" altLang="en-US" sz="2400" b="1" dirty="0"/>
              <a:t>، </a:t>
            </a:r>
            <a:r>
              <a:rPr lang="ar-SA" altLang="en-US" sz="2400" b="1" dirty="0">
                <a:solidFill>
                  <a:srgbClr val="FF0000"/>
                </a:solidFill>
              </a:rPr>
              <a:t>اختيارات</a:t>
            </a:r>
            <a:r>
              <a:rPr lang="ar-SA" altLang="en-US" sz="2400" b="1" dirty="0"/>
              <a:t> و </a:t>
            </a:r>
            <a:r>
              <a:rPr lang="ar-SA" altLang="en-US" sz="2400" b="1" dirty="0">
                <a:solidFill>
                  <a:srgbClr val="FF0000"/>
                </a:solidFill>
              </a:rPr>
              <a:t>روش‌ها</a:t>
            </a:r>
            <a:r>
              <a:rPr lang="ar-SA" altLang="en-US" sz="2400" b="1" dirty="0"/>
              <a:t>ی اجرایی </a:t>
            </a:r>
            <a:r>
              <a:rPr lang="ar-SA" altLang="en-US" sz="2400" b="1" dirty="0">
                <a:solidFill>
                  <a:srgbClr val="FF0000"/>
                </a:solidFill>
              </a:rPr>
              <a:t>براي مقابله با وضعيت اضطراري </a:t>
            </a:r>
            <a:r>
              <a:rPr lang="ar-SA" altLang="en-US" sz="2400" b="1" dirty="0"/>
              <a:t>و كنترل بلايا، شامل برقراري </a:t>
            </a:r>
            <a:r>
              <a:rPr lang="ar-SA" altLang="en-US" sz="2400" b="1" dirty="0">
                <a:solidFill>
                  <a:srgbClr val="FF0000"/>
                </a:solidFill>
              </a:rPr>
              <a:t>ارتباطات داخلي و خارجي</a:t>
            </a:r>
            <a:r>
              <a:rPr lang="ar-SA" altLang="en-US" sz="2400" b="1" dirty="0"/>
              <a:t>.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b="1" dirty="0">
                <a:solidFill>
                  <a:srgbClr val="FF0000"/>
                </a:solidFill>
              </a:rPr>
              <a:t>سیستم‌ها</a:t>
            </a:r>
            <a:r>
              <a:rPr lang="ar-SA" altLang="en-US" sz="2400" b="1" dirty="0"/>
              <a:t> و </a:t>
            </a:r>
            <a:r>
              <a:rPr lang="ar-SA" altLang="en-US" sz="2400" b="1" dirty="0">
                <a:solidFill>
                  <a:srgbClr val="FF0000"/>
                </a:solidFill>
              </a:rPr>
              <a:t>روش‌‌ها</a:t>
            </a:r>
            <a:r>
              <a:rPr lang="ar-SA" altLang="en-US" sz="2400" b="1" dirty="0"/>
              <a:t>ی اجرایی براي </a:t>
            </a:r>
            <a:r>
              <a:rPr lang="ar-SA" altLang="en-US" sz="2400" b="1" dirty="0">
                <a:solidFill>
                  <a:srgbClr val="FF0000"/>
                </a:solidFill>
              </a:rPr>
              <a:t>تامين پناه</a:t>
            </a:r>
            <a:r>
              <a:rPr lang="ar-SA" altLang="en-US" sz="2400" b="1" dirty="0"/>
              <a:t>، </a:t>
            </a:r>
            <a:r>
              <a:rPr lang="ar-SA" altLang="en-US" sz="2400" b="1" dirty="0">
                <a:solidFill>
                  <a:srgbClr val="FF0000"/>
                </a:solidFill>
              </a:rPr>
              <a:t>تخليه</a:t>
            </a:r>
            <a:r>
              <a:rPr lang="ar-SA" altLang="en-US" sz="2400" b="1" dirty="0"/>
              <a:t>، </a:t>
            </a:r>
            <a:r>
              <a:rPr lang="ar-SA" altLang="en-US" sz="2400" b="1" dirty="0">
                <a:solidFill>
                  <a:srgbClr val="FF0000"/>
                </a:solidFill>
              </a:rPr>
              <a:t>نجات</a:t>
            </a:r>
            <a:r>
              <a:rPr lang="ar-SA" altLang="en-US" sz="2400" b="1" dirty="0"/>
              <a:t> و </a:t>
            </a:r>
            <a:r>
              <a:rPr lang="ar-SA" altLang="en-US" sz="2400" b="1" dirty="0">
                <a:solidFill>
                  <a:srgbClr val="FF0000"/>
                </a:solidFill>
              </a:rPr>
              <a:t>معالجات پزشكي </a:t>
            </a:r>
            <a:r>
              <a:rPr lang="ar-SA" altLang="en-US" sz="2400" b="1" dirty="0"/>
              <a:t>كاركنان.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b="1" dirty="0">
                <a:solidFill>
                  <a:srgbClr val="FF0000"/>
                </a:solidFill>
              </a:rPr>
              <a:t>سیستم‌ها</a:t>
            </a:r>
            <a:r>
              <a:rPr lang="ar-SA" altLang="en-US" sz="2400" b="1" dirty="0"/>
              <a:t> و </a:t>
            </a:r>
            <a:r>
              <a:rPr lang="ar-SA" altLang="en-US" sz="2400" b="1" dirty="0">
                <a:solidFill>
                  <a:srgbClr val="FF0000"/>
                </a:solidFill>
              </a:rPr>
              <a:t>روش‌‌ها</a:t>
            </a:r>
            <a:r>
              <a:rPr lang="ar-SA" altLang="en-US" sz="2400" b="1" dirty="0"/>
              <a:t>ي اجرایی براي </a:t>
            </a:r>
            <a:r>
              <a:rPr lang="ar-SA" altLang="en-US" sz="2400" b="1" dirty="0">
                <a:solidFill>
                  <a:srgbClr val="FF0000"/>
                </a:solidFill>
              </a:rPr>
              <a:t>پيشگيري</a:t>
            </a:r>
            <a:r>
              <a:rPr lang="ar-SA" altLang="en-US" sz="2400" b="1" dirty="0"/>
              <a:t>، </a:t>
            </a:r>
            <a:r>
              <a:rPr lang="fa-IR" altLang="en-US" sz="2400" b="1" dirty="0" smtClean="0">
                <a:solidFill>
                  <a:srgbClr val="FF0000"/>
                </a:solidFill>
              </a:rPr>
              <a:t>کاهش </a:t>
            </a:r>
            <a:r>
              <a:rPr lang="ar-SA" altLang="en-US" sz="2400" b="1" dirty="0" smtClean="0"/>
              <a:t>و </a:t>
            </a:r>
            <a:r>
              <a:rPr lang="ar-SA" altLang="en-US" sz="2400" b="1" dirty="0">
                <a:solidFill>
                  <a:srgbClr val="FF0000"/>
                </a:solidFill>
              </a:rPr>
              <a:t>پايش تأثيرات</a:t>
            </a:r>
            <a:r>
              <a:rPr lang="fa-IR" altLang="en-US" sz="2400" b="1" dirty="0">
                <a:solidFill>
                  <a:srgbClr val="FF0000"/>
                </a:solidFill>
              </a:rPr>
              <a:t> </a:t>
            </a:r>
            <a:r>
              <a:rPr lang="ar-SA" altLang="en-US" sz="2400" b="1" dirty="0">
                <a:solidFill>
                  <a:srgbClr val="FF0000"/>
                </a:solidFill>
              </a:rPr>
              <a:t>زيست‏محيطي </a:t>
            </a:r>
            <a:r>
              <a:rPr lang="ar-SA" altLang="en-US" sz="2400" b="1" dirty="0"/>
              <a:t>فعاليت‏هاي اضطراري.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3200" b="1" dirty="0">
                <a:sym typeface="Wingdings 3" panose="05040102010807070707" pitchFamily="18" charset="2"/>
              </a:rPr>
              <a:t>5-5- </a:t>
            </a:r>
            <a:r>
              <a:rPr lang="ar-SA" altLang="en-US" sz="3200" b="1" dirty="0">
                <a:sym typeface="Wingdings 3" panose="05040102010807070707" pitchFamily="18" charset="2"/>
              </a:rPr>
              <a:t>طرح‌ريزي وضعيت اضطراري و غیر مترقبه</a:t>
            </a:r>
            <a:r>
              <a:rPr lang="en-US" altLang="en-US" sz="3200" dirty="0">
                <a:sym typeface="Wingdings 3" panose="05040102010807070707" pitchFamily="18" charset="2"/>
              </a:rPr>
              <a:t> </a:t>
            </a:r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359C2385-280F-4259-BDF8-2694A0D7167B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41325" y="1446213"/>
            <a:ext cx="8283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ar-SA" altLang="en-US" sz="2400" b="1" dirty="0">
                <a:cs typeface="B Homa" panose="00000400000000000000" pitchFamily="2" charset="-78"/>
              </a:rPr>
              <a:t>طرح</a:t>
            </a:r>
            <a:r>
              <a:rPr lang="ar-SA" altLang="en-US" sz="2400" b="1" dirty="0"/>
              <a:t>‌</a:t>
            </a:r>
            <a:r>
              <a:rPr lang="ar-SA" altLang="en-US" sz="2400" b="1" dirty="0">
                <a:cs typeface="B Homa" panose="00000400000000000000" pitchFamily="2" charset="-78"/>
              </a:rPr>
              <a:t>هاي وضعيت اضطراري بايستي موارد ذيل را پوشش دهد</a:t>
            </a:r>
            <a:r>
              <a:rPr lang="fa-IR" altLang="en-US" sz="2400" b="1" dirty="0">
                <a:cs typeface="B Homa" panose="00000400000000000000" pitchFamily="2" charset="-78"/>
              </a:rPr>
              <a:t> (ادامه)</a:t>
            </a:r>
            <a:r>
              <a:rPr lang="ar-SA" altLang="en-US" sz="2400" b="1" dirty="0">
                <a:cs typeface="B Homa" panose="00000400000000000000" pitchFamily="2" charset="-78"/>
              </a:rPr>
              <a:t>: 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dirty="0"/>
              <a:t>روش‌هاي‌اجرایی براي </a:t>
            </a:r>
            <a:r>
              <a:rPr lang="ar-SA" altLang="en-US" sz="2400" dirty="0">
                <a:solidFill>
                  <a:srgbClr val="FF0000"/>
                </a:solidFill>
              </a:rPr>
              <a:t>ارتباط با افراد دارای اختیار</a:t>
            </a:r>
            <a:r>
              <a:rPr lang="ar-SA" altLang="en-US" sz="2400" dirty="0"/>
              <a:t>، خانواده‌ها و ساير طرف‌هاي ذيربط.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dirty="0"/>
              <a:t>سیستم‌ها و روش‌‌هاي اجرایی براي </a:t>
            </a:r>
            <a:r>
              <a:rPr lang="ar-SA" altLang="en-US" sz="2400" dirty="0">
                <a:solidFill>
                  <a:srgbClr val="FF0000"/>
                </a:solidFill>
              </a:rPr>
              <a:t>بسيج تجهيزات شرکت</a:t>
            </a:r>
            <a:r>
              <a:rPr lang="ar-SA" altLang="en-US" sz="2400" dirty="0"/>
              <a:t>، </a:t>
            </a:r>
            <a:r>
              <a:rPr lang="ar-SA" altLang="en-US" sz="2400" dirty="0">
                <a:solidFill>
                  <a:srgbClr val="FF0000"/>
                </a:solidFill>
              </a:rPr>
              <a:t>تسهيلات و كاركنان</a:t>
            </a:r>
            <a:r>
              <a:rPr lang="ar-SA" altLang="en-US" sz="2400" dirty="0"/>
              <a:t>.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dirty="0"/>
              <a:t>ترتیبات و روش‌هاي اجرایی براي </a:t>
            </a:r>
            <a:r>
              <a:rPr lang="ar-SA" altLang="en-US" sz="2400" dirty="0">
                <a:solidFill>
                  <a:srgbClr val="FF0000"/>
                </a:solidFill>
              </a:rPr>
              <a:t>بسيج منابع </a:t>
            </a:r>
            <a:r>
              <a:rPr lang="fa-IR" altLang="en-US" sz="2400" dirty="0" err="1">
                <a:solidFill>
                  <a:srgbClr val="FF0000"/>
                </a:solidFill>
              </a:rPr>
              <a:t>خارجي</a:t>
            </a:r>
            <a:r>
              <a:rPr lang="ar-SA" altLang="en-US" sz="2400" dirty="0">
                <a:solidFill>
                  <a:srgbClr val="FF0000"/>
                </a:solidFill>
              </a:rPr>
              <a:t> براي پشتيباني </a:t>
            </a:r>
            <a:r>
              <a:rPr lang="ar-SA" altLang="en-US" sz="2400" dirty="0"/>
              <a:t>در موقعيت‌هاي اضطراري.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ar-SA" altLang="en-US" sz="2400" dirty="0"/>
              <a:t>ترتیباتی براي </a:t>
            </a:r>
            <a:r>
              <a:rPr lang="ar-SA" altLang="en-US" sz="2400" dirty="0">
                <a:solidFill>
                  <a:srgbClr val="FF0000"/>
                </a:solidFill>
              </a:rPr>
              <a:t>آموزش تيم‌هاي مقابله </a:t>
            </a:r>
            <a:r>
              <a:rPr lang="ar-SA" altLang="en-US" sz="2400" dirty="0"/>
              <a:t>و </a:t>
            </a:r>
            <a:r>
              <a:rPr lang="ar-SA" altLang="en-US" sz="2400" dirty="0">
                <a:solidFill>
                  <a:srgbClr val="FF0000"/>
                </a:solidFill>
              </a:rPr>
              <a:t>آزمایش روش‌های اجرایی </a:t>
            </a:r>
            <a:r>
              <a:rPr lang="ar-SA" altLang="en-US" sz="2400" dirty="0"/>
              <a:t>و سيستم‌هاي اضطراري.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3200" b="1" dirty="0">
                <a:sym typeface="Wingdings 3" panose="05040102010807070707" pitchFamily="18" charset="2"/>
              </a:rPr>
              <a:t>5-5- </a:t>
            </a:r>
            <a:r>
              <a:rPr lang="ar-SA" altLang="en-US" sz="3200" b="1" dirty="0">
                <a:sym typeface="Wingdings 3" panose="05040102010807070707" pitchFamily="18" charset="2"/>
              </a:rPr>
              <a:t>طرح‌ريزي وضعيت اضطراري و غیر مترقبه</a:t>
            </a:r>
            <a:r>
              <a:rPr lang="en-US" altLang="en-US" sz="3200" dirty="0">
                <a:sym typeface="Wingdings 3" panose="05040102010807070707" pitchFamily="18" charset="2"/>
              </a:rPr>
              <a:t> </a:t>
            </a:r>
            <a:r>
              <a:rPr lang="fa-IR" altLang="en-US" sz="3200" dirty="0" smtClean="0">
                <a:sym typeface="Wingdings 3" panose="05040102010807070707" pitchFamily="18" charset="2"/>
              </a:rPr>
              <a:t> </a:t>
            </a:r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0E45B84-399F-46FE-97BF-DCE2A94E3612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09600" y="16002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ar-SA" altLang="en-US" sz="2400" dirty="0"/>
              <a:t>براي ارزيابي اثربخشي طرح‌هاي مقابله، شركت بايستي نسبت به نگهداري روش‌‌هاي اجرایی براي </a:t>
            </a:r>
            <a:r>
              <a:rPr lang="ar-SA" altLang="en-US" sz="2400" dirty="0">
                <a:solidFill>
                  <a:srgbClr val="FF0000"/>
                </a:solidFill>
              </a:rPr>
              <a:t>آزمايش طرح‌هاي وضعيت اضطراري </a:t>
            </a:r>
            <a:r>
              <a:rPr lang="ar-SA" altLang="en-US" sz="2400" dirty="0"/>
              <a:t>از طريق </a:t>
            </a:r>
            <a:r>
              <a:rPr lang="ar-SA" altLang="en-US" sz="2400" dirty="0">
                <a:solidFill>
                  <a:srgbClr val="FF0000"/>
                </a:solidFill>
              </a:rPr>
              <a:t>اجرای سناريو </a:t>
            </a:r>
            <a:r>
              <a:rPr lang="ar-SA" altLang="en-US" sz="2400" dirty="0"/>
              <a:t>و ديگر روش‌هاي مناسب، </a:t>
            </a:r>
            <a:r>
              <a:rPr lang="ar-SA" altLang="en-US" sz="2400" dirty="0">
                <a:solidFill>
                  <a:srgbClr val="FF0000"/>
                </a:solidFill>
              </a:rPr>
              <a:t>در فواصل زماني مقتضی </a:t>
            </a:r>
            <a:r>
              <a:rPr lang="ar-SA" altLang="en-US" sz="2400" dirty="0"/>
              <a:t>اقدام نماید، این کار براي تجديد نظر در آنها برای آشکار کردن تجربيات كسب شده، انجام می‌گیرد.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ar-SA" altLang="en-US" sz="2400" dirty="0"/>
              <a:t>همچنین بایستی روش‌هاي اجرایی براي </a:t>
            </a:r>
            <a:r>
              <a:rPr lang="ar-SA" altLang="en-US" sz="2400" dirty="0">
                <a:solidFill>
                  <a:srgbClr val="FF0000"/>
                </a:solidFill>
              </a:rPr>
              <a:t>ارزيابي دوره‌اي تجهيزات اضطراري </a:t>
            </a:r>
            <a:r>
              <a:rPr lang="ar-SA" altLang="en-US" sz="2400" dirty="0"/>
              <a:t>مورد نیاز و </a:t>
            </a:r>
            <a:r>
              <a:rPr lang="ar-SA" altLang="en-US" sz="2400" dirty="0">
                <a:solidFill>
                  <a:srgbClr val="FF0000"/>
                </a:solidFill>
              </a:rPr>
              <a:t>نگهداري آنها در یک وضعيت آماده</a:t>
            </a:r>
            <a:r>
              <a:rPr lang="ar-SA" altLang="en-US" sz="2400" dirty="0"/>
              <a:t>، در محل وجود داشته باشد.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3200" b="1" dirty="0">
                <a:sym typeface="Wingdings 3" panose="05040102010807070707" pitchFamily="18" charset="2"/>
              </a:rPr>
              <a:t>5-5- </a:t>
            </a:r>
            <a:r>
              <a:rPr lang="ar-SA" altLang="en-US" sz="3200" b="1" dirty="0">
                <a:sym typeface="Wingdings 3" panose="05040102010807070707" pitchFamily="18" charset="2"/>
              </a:rPr>
              <a:t>طرح‌ريزي وضعيت اضطراري و غیر مترقبه</a:t>
            </a:r>
            <a:r>
              <a:rPr lang="en-US" altLang="en-US" sz="3200" dirty="0">
                <a:sym typeface="Wingdings 3" panose="05040102010807070707" pitchFamily="18" charset="2"/>
              </a:rPr>
              <a:t> </a:t>
            </a:r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6A4588DA-939D-4025-802A-0CB0AB4DABBE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3429000"/>
            <a:ext cx="5761037" cy="2692400"/>
          </a:xfrm>
        </p:spPr>
        <p:txBody>
          <a:bodyPr>
            <a:normAutofit fontScale="92500" lnSpcReduction="10000"/>
          </a:bodyPr>
          <a:lstStyle/>
          <a:p>
            <a:pPr marL="0" indent="0" defTabSz="977900" eaLnBrk="1" hangingPunct="1">
              <a:lnSpc>
                <a:spcPct val="185000"/>
              </a:lnSpc>
              <a:buFont typeface="Wingdings" panose="05000000000000000000" pitchFamily="2" charset="2"/>
              <a:buNone/>
            </a:pPr>
            <a:r>
              <a:rPr kumimoji="1" lang="ar-SA" altLang="en-US" b="1" smtClean="0">
                <a:sym typeface="Wingdings 3" panose="05040102010807070707" pitchFamily="18" charset="2"/>
              </a:rPr>
              <a:t>فاز1</a:t>
            </a:r>
            <a:r>
              <a:rPr kumimoji="1" lang="fa-IR" altLang="en-US" b="1" smtClean="0">
                <a:sym typeface="Wingdings 3" panose="05040102010807070707" pitchFamily="18" charset="2"/>
              </a:rPr>
              <a:t>:</a:t>
            </a:r>
            <a:r>
              <a:rPr kumimoji="1" lang="ar-SA" altLang="en-US" b="1" smtClean="0">
                <a:sym typeface="Wingdings 3" panose="05040102010807070707" pitchFamily="18" charset="2"/>
              </a:rPr>
              <a:t> </a:t>
            </a:r>
            <a:r>
              <a:rPr kumimoji="1" lang="ar-SA" altLang="en-US" b="1" smtClean="0">
                <a:sym typeface="Wingdings 2" panose="05020102010507070707" pitchFamily="18" charset="2"/>
              </a:rPr>
              <a:t>طرح پيشگيري(قبل از وقوع)</a:t>
            </a:r>
            <a:endParaRPr kumimoji="1" lang="ar-SA" altLang="en-US" b="1" smtClean="0">
              <a:sym typeface="Wingdings 3" panose="05040102010807070707" pitchFamily="18" charset="2"/>
            </a:endParaRPr>
          </a:p>
          <a:p>
            <a:pPr marL="0" indent="0" defTabSz="977900" eaLnBrk="1" hangingPunct="1">
              <a:lnSpc>
                <a:spcPct val="185000"/>
              </a:lnSpc>
              <a:buFont typeface="Wingdings" panose="05000000000000000000" pitchFamily="2" charset="2"/>
              <a:buNone/>
            </a:pPr>
            <a:r>
              <a:rPr kumimoji="1" lang="ar-SA" altLang="en-US" b="1" smtClean="0">
                <a:sym typeface="Wingdings 3" panose="05040102010807070707" pitchFamily="18" charset="2"/>
              </a:rPr>
              <a:t>فاز</a:t>
            </a:r>
            <a:r>
              <a:rPr kumimoji="1" lang="fa-IR" altLang="en-US" b="1" smtClean="0">
                <a:sym typeface="Wingdings 3" panose="05040102010807070707" pitchFamily="18" charset="2"/>
              </a:rPr>
              <a:t>2:</a:t>
            </a:r>
            <a:r>
              <a:rPr kumimoji="1" lang="ar-SA" altLang="en-US" b="1" smtClean="0">
                <a:sym typeface="Wingdings 3" panose="05040102010807070707" pitchFamily="18" charset="2"/>
              </a:rPr>
              <a:t> </a:t>
            </a:r>
            <a:r>
              <a:rPr kumimoji="1" lang="ar-SA" altLang="en-US" b="1" smtClean="0">
                <a:sym typeface="Wingdings 2" panose="05020102010507070707" pitchFamily="18" charset="2"/>
              </a:rPr>
              <a:t>طرح مقابله(حين وقوع)</a:t>
            </a:r>
            <a:endParaRPr kumimoji="1" lang="ar-SA" altLang="en-US" b="1" smtClean="0">
              <a:sym typeface="Wingdings 3" panose="05040102010807070707" pitchFamily="18" charset="2"/>
            </a:endParaRPr>
          </a:p>
          <a:p>
            <a:pPr marL="0" indent="0" defTabSz="977900" eaLnBrk="1" hangingPunct="1">
              <a:lnSpc>
                <a:spcPct val="185000"/>
              </a:lnSpc>
              <a:buFont typeface="Wingdings" panose="05000000000000000000" pitchFamily="2" charset="2"/>
              <a:buNone/>
            </a:pPr>
            <a:r>
              <a:rPr kumimoji="1" lang="ar-SA" altLang="en-US" b="1" smtClean="0">
                <a:sym typeface="Wingdings 3" panose="05040102010807070707" pitchFamily="18" charset="2"/>
              </a:rPr>
              <a:t>فاز</a:t>
            </a:r>
            <a:r>
              <a:rPr kumimoji="1" lang="fa-IR" altLang="en-US" b="1" smtClean="0">
                <a:sym typeface="Wingdings 3" panose="05040102010807070707" pitchFamily="18" charset="2"/>
              </a:rPr>
              <a:t>3:</a:t>
            </a:r>
            <a:r>
              <a:rPr kumimoji="1" lang="ar-SA" altLang="en-US" b="1" smtClean="0">
                <a:sym typeface="Wingdings 3" panose="05040102010807070707" pitchFamily="18" charset="2"/>
              </a:rPr>
              <a:t> </a:t>
            </a:r>
            <a:r>
              <a:rPr kumimoji="1" lang="ar-SA" altLang="en-US" b="1" smtClean="0">
                <a:sym typeface="Wingdings 2" panose="05020102010507070707" pitchFamily="18" charset="2"/>
              </a:rPr>
              <a:t>طرح بازيابي يا بهبود(پس از وقوع)</a:t>
            </a:r>
          </a:p>
        </p:txBody>
      </p:sp>
      <p:pic>
        <p:nvPicPr>
          <p:cNvPr id="71683" name="Picture 4" descr="safe002-emergency%20sh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000500"/>
            <a:ext cx="13303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8938"/>
            <a:ext cx="204946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1908175" y="1773238"/>
            <a:ext cx="6861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طرح‌ريزي </a:t>
            </a:r>
            <a:r>
              <a:rPr lang="ar-SA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وضعيت اضطراري و غیر مترقبه</a:t>
            </a:r>
            <a:r>
              <a:rPr lang="en-US" alt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 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1042988" y="404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420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5.</a:t>
            </a:r>
            <a:r>
              <a:rPr lang="ar-SA" altLang="en-US" sz="4200" b="1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 </a:t>
            </a:r>
            <a:r>
              <a:rPr lang="ar-SA" altLang="en-US" sz="420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طرح</a:t>
            </a:r>
            <a:r>
              <a:rPr lang="fa-IR" altLang="en-US" sz="420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‏</a:t>
            </a:r>
            <a:r>
              <a:rPr lang="ar-SA" altLang="en-US" sz="4200">
                <a:solidFill>
                  <a:schemeClr val="tx2"/>
                </a:solidFill>
                <a:latin typeface="Times New Roman" panose="02020603050405020304" pitchFamily="18" charset="0"/>
                <a:cs typeface="B Titr" panose="00000700000000000000" pitchFamily="2" charset="-78"/>
                <a:sym typeface="Wingdings 3" panose="05040102010807070707" pitchFamily="18" charset="2"/>
              </a:rPr>
              <a:t>ريزي</a:t>
            </a:r>
            <a:endParaRPr lang="en-US" altLang="en-US" sz="420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1687" name="Rectangle 9"/>
          <p:cNvSpPr>
            <a:spLocks noChangeArrowheads="1"/>
          </p:cNvSpPr>
          <p:nvPr/>
        </p:nvSpPr>
        <p:spPr bwMode="auto">
          <a:xfrm>
            <a:off x="4067175" y="2636838"/>
            <a:ext cx="439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مراحل پياده سازي طرح</a:t>
            </a:r>
            <a:r>
              <a:rPr lang="fa-IR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 مد</a:t>
            </a:r>
            <a:r>
              <a:rPr lang="ar-SA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ي</a:t>
            </a:r>
            <a:r>
              <a:rPr lang="fa-IR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ر</a:t>
            </a:r>
            <a:r>
              <a:rPr lang="ar-SA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ي</a:t>
            </a:r>
            <a:r>
              <a:rPr lang="fa-IR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ت اضطرار</a:t>
            </a:r>
            <a:r>
              <a:rPr lang="ar-SA" altLang="en-US" sz="2400">
                <a:cs typeface="B Homa" panose="00000400000000000000" pitchFamily="2" charset="-78"/>
                <a:sym typeface="Wingdings 3" panose="05040102010807070707" pitchFamily="18" charset="2"/>
              </a:rPr>
              <a:t>ي</a:t>
            </a:r>
            <a:r>
              <a:rPr lang="fa-IR" altLang="en-US" sz="2400">
                <a:cs typeface="B Homa" panose="00000400000000000000" pitchFamily="2" charset="-78"/>
                <a:sym typeface="Wingdings 3" panose="05040102010807070707" pitchFamily="18" charset="2"/>
              </a:rPr>
              <a:t/>
            </a:r>
            <a:br>
              <a:rPr lang="fa-IR" altLang="en-US" sz="2400">
                <a:cs typeface="B Homa" panose="00000400000000000000" pitchFamily="2" charset="-78"/>
                <a:sym typeface="Wingdings 3" panose="05040102010807070707" pitchFamily="18" charset="2"/>
              </a:rPr>
            </a:br>
            <a:endParaRPr lang="en-US" altLang="en-US" sz="2400">
              <a:cs typeface="B Homa" panose="000004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168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55672823-1B2E-4A13-B7AF-F84D63315628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</a:rPr>
              <a:t>6 </a:t>
            </a:r>
            <a:r>
              <a:rPr lang="fa-IR" b="1" dirty="0" smtClean="0">
                <a:solidFill>
                  <a:srgbClr val="FF0000"/>
                </a:solidFill>
              </a:rPr>
              <a:t>- </a:t>
            </a:r>
            <a:r>
              <a:rPr lang="fa-IR" b="1" dirty="0">
                <a:solidFill>
                  <a:srgbClr val="FF0000"/>
                </a:solidFill>
              </a:rPr>
              <a:t>اجرا و پایش </a:t>
            </a:r>
            <a:r>
              <a:rPr lang="en-US" b="1" dirty="0">
                <a:solidFill>
                  <a:srgbClr val="FF0000"/>
                </a:solidFill>
              </a:rPr>
              <a:t>Implementation &amp; </a:t>
            </a:r>
            <a:r>
              <a:rPr lang="en-US" b="1" dirty="0" smtClean="0">
                <a:solidFill>
                  <a:srgbClr val="FF0000"/>
                </a:solidFill>
              </a:rPr>
              <a:t>Monitoring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a-IR" sz="2800" b="1" dirty="0" smtClean="0"/>
          </a:p>
          <a:p>
            <a:pPr marL="0" indent="0">
              <a:buNone/>
            </a:pPr>
            <a:r>
              <a:rPr lang="fa-IR" sz="2800" b="1" dirty="0" smtClean="0"/>
              <a:t>در </a:t>
            </a:r>
            <a:r>
              <a:rPr lang="fa-IR" sz="2800" b="1" dirty="0"/>
              <a:t>این بخش چگونگی</a:t>
            </a:r>
          </a:p>
          <a:p>
            <a:pPr marL="0" indent="0">
              <a:buNone/>
            </a:pPr>
            <a:r>
              <a:rPr lang="fa-IR" sz="2800" b="1" dirty="0" smtClean="0"/>
              <a:t>انجام فعالیتها و بازبینی </a:t>
            </a:r>
          </a:p>
          <a:p>
            <a:pPr marL="0" indent="0">
              <a:buNone/>
            </a:pPr>
            <a:r>
              <a:rPr lang="fa-IR" sz="2800" b="1" dirty="0" smtClean="0"/>
              <a:t>آنها </a:t>
            </a:r>
            <a:r>
              <a:rPr lang="fa-IR" sz="2800" b="1" dirty="0"/>
              <a:t>و </a:t>
            </a:r>
            <a:r>
              <a:rPr lang="fa-IR" sz="2800" b="1" dirty="0" smtClean="0"/>
              <a:t>همچنین اقدامات </a:t>
            </a:r>
          </a:p>
          <a:p>
            <a:pPr marL="0" indent="0">
              <a:buNone/>
            </a:pPr>
            <a:r>
              <a:rPr lang="fa-IR" sz="2800" b="1" dirty="0" smtClean="0"/>
              <a:t>اصلاحی لازم مورد بررسی </a:t>
            </a:r>
          </a:p>
          <a:p>
            <a:pPr marL="0" indent="0">
              <a:buNone/>
            </a:pPr>
            <a:r>
              <a:rPr lang="fa-IR" sz="2800" b="1" dirty="0" smtClean="0"/>
              <a:t>قرار میگیرد </a:t>
            </a:r>
            <a:r>
              <a:rPr lang="fa-IR" sz="2800" b="1" dirty="0"/>
              <a:t>.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2057400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33400" y="1420813"/>
            <a:ext cx="8281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buNone/>
            </a:pPr>
            <a:r>
              <a:rPr lang="fa-IR" sz="2200" dirty="0" err="1" smtClean="0"/>
              <a:t>فعاليت</a:t>
            </a:r>
            <a:r>
              <a:rPr lang="fa-IR" sz="2200" dirty="0" smtClean="0"/>
              <a:t> </a:t>
            </a:r>
            <a:r>
              <a:rPr lang="fa-IR" sz="2200" dirty="0"/>
              <a:t>ها و </a:t>
            </a:r>
            <a:r>
              <a:rPr lang="fa-IR" sz="2200" dirty="0" err="1"/>
              <a:t>وظايف</a:t>
            </a:r>
            <a:r>
              <a:rPr lang="fa-IR" sz="2200" dirty="0"/>
              <a:t> </a:t>
            </a:r>
            <a:r>
              <a:rPr lang="fa-IR" sz="2200" dirty="0" err="1"/>
              <a:t>بايد</a:t>
            </a:r>
            <a:r>
              <a:rPr lang="fa-IR" sz="2200" dirty="0"/>
              <a:t> بر اساس روش های </a:t>
            </a:r>
            <a:r>
              <a:rPr lang="fa-IR" sz="2200" dirty="0" err="1"/>
              <a:t>اجرايي</a:t>
            </a:r>
            <a:r>
              <a:rPr lang="fa-IR" sz="2200" dirty="0"/>
              <a:t> و دستورالعمل های </a:t>
            </a:r>
            <a:r>
              <a:rPr lang="fa-IR" sz="2200" dirty="0" err="1"/>
              <a:t>كاری</a:t>
            </a:r>
            <a:r>
              <a:rPr lang="fa-IR" sz="2200" dirty="0"/>
              <a:t> توسعه داده شده در </a:t>
            </a:r>
            <a:r>
              <a:rPr lang="fa-IR" sz="2200" dirty="0" smtClean="0"/>
              <a:t>مرحله طرح </a:t>
            </a:r>
            <a:r>
              <a:rPr lang="fa-IR" sz="2200" dirty="0" err="1"/>
              <a:t>ريزی</a:t>
            </a:r>
            <a:r>
              <a:rPr lang="fa-IR" sz="2200" dirty="0"/>
              <a:t> </a:t>
            </a:r>
            <a:r>
              <a:rPr lang="fa-IR" sz="2200" dirty="0" err="1"/>
              <a:t>يا</a:t>
            </a:r>
            <a:r>
              <a:rPr lang="fa-IR" sz="2200" dirty="0"/>
              <a:t> قبل از آن مطابق با خط </a:t>
            </a:r>
            <a:r>
              <a:rPr lang="fa-IR" sz="2200" dirty="0" err="1"/>
              <a:t>مشي</a:t>
            </a:r>
            <a:r>
              <a:rPr lang="fa-IR" sz="2200" dirty="0"/>
              <a:t> </a:t>
            </a:r>
            <a:r>
              <a:rPr lang="en-US" sz="2200" dirty="0"/>
              <a:t>HSE </a:t>
            </a:r>
            <a:r>
              <a:rPr lang="fa-IR" sz="2200" dirty="0" smtClean="0"/>
              <a:t> اجرا </a:t>
            </a:r>
            <a:r>
              <a:rPr lang="fa-IR" sz="2200" dirty="0"/>
              <a:t>شوند:</a:t>
            </a:r>
          </a:p>
          <a:p>
            <a:pPr algn="just"/>
            <a:r>
              <a:rPr lang="fa-IR" sz="2200" dirty="0" smtClean="0">
                <a:solidFill>
                  <a:srgbClr val="FF0000"/>
                </a:solidFill>
              </a:rPr>
              <a:t>در </a:t>
            </a:r>
            <a:r>
              <a:rPr lang="fa-IR" sz="2200" dirty="0">
                <a:solidFill>
                  <a:srgbClr val="FF0000"/>
                </a:solidFill>
              </a:rPr>
              <a:t>سطح </a:t>
            </a:r>
            <a:r>
              <a:rPr lang="fa-IR" sz="2200" dirty="0" err="1">
                <a:solidFill>
                  <a:srgbClr val="FF0000"/>
                </a:solidFill>
              </a:rPr>
              <a:t>مديريت</a:t>
            </a:r>
            <a:r>
              <a:rPr lang="fa-IR" sz="2200" dirty="0">
                <a:solidFill>
                  <a:srgbClr val="FF0000"/>
                </a:solidFill>
              </a:rPr>
              <a:t> ارشد</a:t>
            </a:r>
            <a:r>
              <a:rPr lang="fa-IR" sz="2200" dirty="0"/>
              <a:t>، توسعه اهداف </a:t>
            </a:r>
            <a:r>
              <a:rPr lang="fa-IR" sz="2200" dirty="0" err="1"/>
              <a:t>استراتژيک</a:t>
            </a:r>
            <a:r>
              <a:rPr lang="fa-IR" sz="2200" dirty="0"/>
              <a:t> و طرح </a:t>
            </a:r>
            <a:r>
              <a:rPr lang="fa-IR" sz="2200" dirty="0" err="1"/>
              <a:t>ريزی</a:t>
            </a:r>
            <a:r>
              <a:rPr lang="fa-IR" sz="2200" dirty="0"/>
              <a:t> </a:t>
            </a:r>
            <a:r>
              <a:rPr lang="fa-IR" sz="2200" dirty="0" err="1"/>
              <a:t>فعاليت</a:t>
            </a:r>
            <a:r>
              <a:rPr lang="fa-IR" sz="2200" dirty="0"/>
              <a:t> های سطح بالا، </a:t>
            </a:r>
            <a:r>
              <a:rPr lang="fa-IR" sz="2200" dirty="0" err="1"/>
              <a:t>بايد</a:t>
            </a:r>
            <a:r>
              <a:rPr lang="fa-IR" sz="2200" dirty="0"/>
              <a:t> با توجه </a:t>
            </a:r>
            <a:r>
              <a:rPr lang="fa-IR" sz="2200" dirty="0" smtClean="0"/>
              <a:t>به خط </a:t>
            </a:r>
            <a:r>
              <a:rPr lang="fa-IR" sz="2200" dirty="0" err="1"/>
              <a:t>مشي</a:t>
            </a:r>
            <a:r>
              <a:rPr lang="fa-IR" sz="2200" dirty="0"/>
              <a:t> </a:t>
            </a:r>
            <a:r>
              <a:rPr lang="en-US" sz="2200" dirty="0"/>
              <a:t>HSE </a:t>
            </a:r>
            <a:r>
              <a:rPr lang="fa-IR" sz="2200" dirty="0"/>
              <a:t>انجام شود</a:t>
            </a:r>
            <a:r>
              <a:rPr lang="fa-IR" sz="2200" dirty="0" smtClean="0"/>
              <a:t>.</a:t>
            </a:r>
            <a:endParaRPr lang="fa-IR" sz="2200" b="1" dirty="0"/>
          </a:p>
          <a:p>
            <a:pPr algn="just"/>
            <a:r>
              <a:rPr lang="fa-IR" sz="2200" dirty="0">
                <a:solidFill>
                  <a:srgbClr val="FF0000"/>
                </a:solidFill>
              </a:rPr>
              <a:t>در سطح </a:t>
            </a:r>
            <a:r>
              <a:rPr lang="fa-IR" sz="2200" dirty="0" err="1">
                <a:solidFill>
                  <a:srgbClr val="FF0000"/>
                </a:solidFill>
              </a:rPr>
              <a:t>سرپرستي</a:t>
            </a:r>
            <a:r>
              <a:rPr lang="fa-IR" sz="2200" dirty="0">
                <a:solidFill>
                  <a:srgbClr val="FF0000"/>
                </a:solidFill>
              </a:rPr>
              <a:t> و </a:t>
            </a:r>
            <a:r>
              <a:rPr lang="fa-IR" sz="2200" dirty="0" err="1">
                <a:solidFill>
                  <a:srgbClr val="FF0000"/>
                </a:solidFill>
              </a:rPr>
              <a:t>مديريت</a:t>
            </a:r>
            <a:r>
              <a:rPr lang="fa-IR" sz="2200" dirty="0"/>
              <a:t>، </a:t>
            </a:r>
            <a:r>
              <a:rPr lang="fa-IR" sz="2200" dirty="0" err="1"/>
              <a:t>راهنماهای</a:t>
            </a:r>
            <a:r>
              <a:rPr lang="fa-IR" sz="2200" dirty="0"/>
              <a:t> مکتوب مرتبط با </a:t>
            </a:r>
            <a:r>
              <a:rPr lang="fa-IR" sz="2200" dirty="0" err="1"/>
              <a:t>فعاليت</a:t>
            </a:r>
            <a:r>
              <a:rPr lang="fa-IR" sz="2200" dirty="0"/>
              <a:t> ها </a:t>
            </a:r>
            <a:r>
              <a:rPr lang="fa-IR" sz="2200" dirty="0" smtClean="0"/>
              <a:t>(</a:t>
            </a:r>
            <a:r>
              <a:rPr lang="fa-IR" sz="2200" dirty="0" err="1" smtClean="0"/>
              <a:t>كه</a:t>
            </a:r>
            <a:r>
              <a:rPr lang="fa-IR" sz="2200" dirty="0" smtClean="0"/>
              <a:t> </a:t>
            </a:r>
            <a:r>
              <a:rPr lang="fa-IR" sz="2200" dirty="0" err="1"/>
              <a:t>نوعاً</a:t>
            </a:r>
            <a:r>
              <a:rPr lang="fa-IR" sz="2200" dirty="0"/>
              <a:t> شامل </a:t>
            </a:r>
            <a:r>
              <a:rPr lang="fa-IR" sz="2200" dirty="0" err="1"/>
              <a:t>فعاليت</a:t>
            </a:r>
            <a:r>
              <a:rPr lang="fa-IR" sz="2200" dirty="0"/>
              <a:t> های </a:t>
            </a:r>
            <a:r>
              <a:rPr lang="fa-IR" sz="2200" dirty="0" err="1" smtClean="0"/>
              <a:t>زيادی</a:t>
            </a:r>
            <a:r>
              <a:rPr lang="fa-IR" sz="2200" dirty="0" smtClean="0"/>
              <a:t> </a:t>
            </a:r>
            <a:r>
              <a:rPr lang="fa-IR" sz="2200" dirty="0" err="1" smtClean="0"/>
              <a:t>مي</a:t>
            </a:r>
            <a:r>
              <a:rPr lang="fa-IR" sz="2200" dirty="0" smtClean="0"/>
              <a:t> باشند)، </a:t>
            </a:r>
            <a:r>
              <a:rPr lang="fa-IR" sz="2200" dirty="0"/>
              <a:t>به طور </a:t>
            </a:r>
            <a:r>
              <a:rPr lang="fa-IR" sz="2200" dirty="0" err="1"/>
              <a:t>طبيعي</a:t>
            </a:r>
            <a:r>
              <a:rPr lang="fa-IR" sz="2200" dirty="0"/>
              <a:t> شکل برنامه ها و روش های </a:t>
            </a:r>
            <a:r>
              <a:rPr lang="fa-IR" sz="2200" dirty="0" err="1"/>
              <a:t>اجرايي</a:t>
            </a:r>
            <a:r>
              <a:rPr lang="fa-IR" sz="2200" dirty="0"/>
              <a:t> خواهند گرفت.</a:t>
            </a:r>
          </a:p>
          <a:p>
            <a:pPr algn="just"/>
            <a:r>
              <a:rPr lang="fa-IR" sz="2200" dirty="0" smtClean="0">
                <a:solidFill>
                  <a:srgbClr val="FF0000"/>
                </a:solidFill>
              </a:rPr>
              <a:t>در </a:t>
            </a:r>
            <a:r>
              <a:rPr lang="fa-IR" sz="2200" dirty="0">
                <a:solidFill>
                  <a:srgbClr val="FF0000"/>
                </a:solidFill>
              </a:rPr>
              <a:t>سطح </a:t>
            </a:r>
            <a:r>
              <a:rPr lang="fa-IR" sz="2200" dirty="0" err="1">
                <a:solidFill>
                  <a:srgbClr val="FF0000"/>
                </a:solidFill>
              </a:rPr>
              <a:t>كارگاهي</a:t>
            </a:r>
            <a:r>
              <a:rPr lang="fa-IR" sz="2200" dirty="0"/>
              <a:t>، </a:t>
            </a:r>
            <a:r>
              <a:rPr lang="fa-IR" sz="2200" dirty="0" err="1"/>
              <a:t>راهنماهای</a:t>
            </a:r>
            <a:r>
              <a:rPr lang="fa-IR" sz="2200" dirty="0"/>
              <a:t> مکتوب مربوط به </a:t>
            </a:r>
            <a:r>
              <a:rPr lang="fa-IR" sz="2200" dirty="0" err="1"/>
              <a:t>وظايف</a:t>
            </a:r>
            <a:r>
              <a:rPr lang="fa-IR" sz="2200" dirty="0"/>
              <a:t> به طور </a:t>
            </a:r>
            <a:r>
              <a:rPr lang="fa-IR" sz="2200" dirty="0" err="1"/>
              <a:t>طبيعي</a:t>
            </a:r>
            <a:r>
              <a:rPr lang="fa-IR" sz="2200" dirty="0"/>
              <a:t> به شکل دستورالعمل های </a:t>
            </a:r>
            <a:r>
              <a:rPr lang="fa-IR" sz="2200" dirty="0" err="1" smtClean="0"/>
              <a:t>كاری</a:t>
            </a:r>
            <a:r>
              <a:rPr lang="fa-IR" sz="2200" dirty="0" smtClean="0"/>
              <a:t> خواهند </a:t>
            </a:r>
            <a:r>
              <a:rPr lang="fa-IR" sz="2200" dirty="0"/>
              <a:t>بود </a:t>
            </a:r>
            <a:r>
              <a:rPr lang="fa-IR" sz="2200" dirty="0" err="1"/>
              <a:t>كه</a:t>
            </a:r>
            <a:r>
              <a:rPr lang="fa-IR" sz="2200" dirty="0"/>
              <a:t> مطابق با </a:t>
            </a:r>
            <a:r>
              <a:rPr lang="fa-IR" sz="2200" dirty="0" err="1"/>
              <a:t>سيستم</a:t>
            </a:r>
            <a:r>
              <a:rPr lang="fa-IR" sz="2200" dirty="0"/>
              <a:t> </a:t>
            </a:r>
            <a:r>
              <a:rPr lang="fa-IR" sz="2200" dirty="0" err="1"/>
              <a:t>كار</a:t>
            </a:r>
            <a:r>
              <a:rPr lang="fa-IR" sz="2200" dirty="0"/>
              <a:t> </a:t>
            </a:r>
            <a:r>
              <a:rPr lang="fa-IR" sz="2200" dirty="0" err="1"/>
              <a:t>ايمن</a:t>
            </a:r>
            <a:r>
              <a:rPr lang="fa-IR" sz="2200" dirty="0"/>
              <a:t> صادر شده </a:t>
            </a:r>
            <a:r>
              <a:rPr lang="fa-IR" sz="2200" dirty="0" err="1"/>
              <a:t>اند</a:t>
            </a:r>
            <a:r>
              <a:rPr lang="fa-IR" sz="2200" dirty="0"/>
              <a:t>. </a:t>
            </a:r>
            <a:r>
              <a:rPr lang="fa-IR" sz="2200" dirty="0" smtClean="0"/>
              <a:t>(مانند</a:t>
            </a:r>
            <a:r>
              <a:rPr lang="fa-IR" sz="2200" dirty="0"/>
              <a:t>: مجوزهای انجام </a:t>
            </a:r>
            <a:r>
              <a:rPr lang="fa-IR" sz="2200" dirty="0" err="1"/>
              <a:t>كار</a:t>
            </a:r>
            <a:r>
              <a:rPr lang="fa-IR" sz="2200" dirty="0"/>
              <a:t>، روش </a:t>
            </a:r>
            <a:r>
              <a:rPr lang="fa-IR" sz="2200" dirty="0" smtClean="0"/>
              <a:t>های </a:t>
            </a:r>
            <a:r>
              <a:rPr lang="fa-IR" sz="2200" dirty="0" err="1" smtClean="0"/>
              <a:t>عملياتي</a:t>
            </a:r>
            <a:r>
              <a:rPr lang="fa-IR" sz="2200" dirty="0" smtClean="0"/>
              <a:t> </a:t>
            </a:r>
            <a:r>
              <a:rPr lang="fa-IR" sz="2200" dirty="0"/>
              <a:t>هم زمان، روش های مسدود </a:t>
            </a:r>
            <a:r>
              <a:rPr lang="fa-IR" sz="2200" dirty="0" err="1"/>
              <a:t>كردن</a:t>
            </a:r>
            <a:r>
              <a:rPr lang="fa-IR" sz="2200" dirty="0"/>
              <a:t> </a:t>
            </a:r>
            <a:r>
              <a:rPr lang="fa-IR" sz="2200" dirty="0" err="1"/>
              <a:t>مسير</a:t>
            </a:r>
            <a:r>
              <a:rPr lang="fa-IR" sz="2200" dirty="0"/>
              <a:t> عبور، نظامنامه انجام </a:t>
            </a:r>
            <a:r>
              <a:rPr lang="fa-IR" sz="2200" dirty="0" err="1"/>
              <a:t>عمليات</a:t>
            </a:r>
            <a:r>
              <a:rPr lang="fa-IR" sz="2200" dirty="0"/>
              <a:t> </a:t>
            </a:r>
            <a:r>
              <a:rPr lang="fa-IR" sz="2200" dirty="0" smtClean="0"/>
              <a:t>مجاز).</a:t>
            </a:r>
            <a:endParaRPr lang="fa-IR" sz="2200" dirty="0"/>
          </a:p>
          <a:p>
            <a:pPr algn="just">
              <a:buNone/>
            </a:pPr>
            <a:r>
              <a:rPr lang="fa-IR" sz="2200" dirty="0" err="1"/>
              <a:t>مديريت</a:t>
            </a:r>
            <a:r>
              <a:rPr lang="fa-IR" sz="2200" dirty="0"/>
              <a:t> </a:t>
            </a:r>
            <a:r>
              <a:rPr lang="fa-IR" sz="2200" dirty="0" err="1"/>
              <a:t>بايد</a:t>
            </a:r>
            <a:r>
              <a:rPr lang="fa-IR" sz="2200" dirty="0"/>
              <a:t> از اجرا و </a:t>
            </a:r>
            <a:r>
              <a:rPr lang="fa-IR" sz="2200" dirty="0" err="1"/>
              <a:t>تصديق</a:t>
            </a:r>
            <a:r>
              <a:rPr lang="fa-IR" sz="2200" dirty="0"/>
              <a:t> </a:t>
            </a:r>
            <a:r>
              <a:rPr lang="fa-IR" sz="2200" dirty="0" err="1"/>
              <a:t>فعاليت</a:t>
            </a:r>
            <a:r>
              <a:rPr lang="fa-IR" sz="2200" dirty="0"/>
              <a:t> ها و </a:t>
            </a:r>
            <a:r>
              <a:rPr lang="fa-IR" sz="2200" dirty="0" err="1"/>
              <a:t>وظايف</a:t>
            </a:r>
            <a:r>
              <a:rPr lang="fa-IR" sz="2200" dirty="0"/>
              <a:t> مطابق با روش های </a:t>
            </a:r>
            <a:r>
              <a:rPr lang="fa-IR" sz="2200" dirty="0" err="1"/>
              <a:t>اجرايي</a:t>
            </a:r>
            <a:r>
              <a:rPr lang="fa-IR" sz="2200" dirty="0"/>
              <a:t> مرتبط </a:t>
            </a:r>
            <a:r>
              <a:rPr lang="fa-IR" sz="2200" dirty="0" err="1"/>
              <a:t>اطمينان</a:t>
            </a:r>
            <a:r>
              <a:rPr lang="fa-IR" sz="2200" dirty="0"/>
              <a:t> حاصل </a:t>
            </a:r>
            <a:r>
              <a:rPr lang="fa-IR" sz="2200" dirty="0" err="1"/>
              <a:t>كند</a:t>
            </a:r>
            <a:r>
              <a:rPr lang="fa-IR" sz="2200" dirty="0"/>
              <a:t> و </a:t>
            </a:r>
            <a:r>
              <a:rPr lang="fa-IR" sz="2200" dirty="0" smtClean="0"/>
              <a:t>در برابر </a:t>
            </a:r>
            <a:r>
              <a:rPr lang="fa-IR" sz="2200" dirty="0"/>
              <a:t>آن پاسخگو باشد. </a:t>
            </a:r>
            <a:r>
              <a:rPr lang="fa-IR" sz="2200" dirty="0" err="1"/>
              <a:t>اين</a:t>
            </a:r>
            <a:r>
              <a:rPr lang="fa-IR" sz="2200" dirty="0"/>
              <a:t> </a:t>
            </a:r>
            <a:r>
              <a:rPr lang="fa-IR" sz="2200" dirty="0" err="1"/>
              <a:t>مسئوليت</a:t>
            </a:r>
            <a:r>
              <a:rPr lang="fa-IR" sz="2200" dirty="0"/>
              <a:t> و تعهد </a:t>
            </a:r>
            <a:r>
              <a:rPr lang="fa-IR" sz="2200" dirty="0" err="1"/>
              <a:t>مديريت</a:t>
            </a:r>
            <a:r>
              <a:rPr lang="fa-IR" sz="2200" dirty="0"/>
              <a:t> به اعمال خط </a:t>
            </a:r>
            <a:r>
              <a:rPr lang="fa-IR" sz="2200" dirty="0" err="1"/>
              <a:t>مشي</a:t>
            </a:r>
            <a:r>
              <a:rPr lang="fa-IR" sz="2200" dirty="0"/>
              <a:t> ها و برنامه ها، در </a:t>
            </a:r>
            <a:r>
              <a:rPr lang="fa-IR" sz="2200" dirty="0" err="1"/>
              <a:t>كنار</a:t>
            </a:r>
            <a:r>
              <a:rPr lang="fa-IR" sz="2200" dirty="0"/>
              <a:t> </a:t>
            </a:r>
            <a:r>
              <a:rPr lang="fa-IR" sz="2200" dirty="0" err="1"/>
              <a:t>ساير</a:t>
            </a:r>
            <a:r>
              <a:rPr lang="fa-IR" sz="2200" dirty="0"/>
              <a:t> </a:t>
            </a:r>
            <a:r>
              <a:rPr lang="fa-IR" sz="2200" dirty="0" err="1"/>
              <a:t>وظايف</a:t>
            </a:r>
            <a:r>
              <a:rPr lang="fa-IR" sz="2200" dirty="0" smtClean="0"/>
              <a:t>، شامل </a:t>
            </a:r>
            <a:r>
              <a:rPr lang="fa-IR" sz="2200" dirty="0"/>
              <a:t>حصول </a:t>
            </a:r>
            <a:r>
              <a:rPr lang="fa-IR" sz="2200" dirty="0" err="1"/>
              <a:t>اطمينان</a:t>
            </a:r>
            <a:r>
              <a:rPr lang="fa-IR" sz="2200" dirty="0"/>
              <a:t> از </a:t>
            </a:r>
            <a:r>
              <a:rPr lang="fa-IR" sz="2200" dirty="0" err="1"/>
              <a:t>دستيابي</a:t>
            </a:r>
            <a:r>
              <a:rPr lang="fa-IR" sz="2200" dirty="0"/>
              <a:t> به اهداف </a:t>
            </a:r>
            <a:r>
              <a:rPr lang="en-US" sz="2200" dirty="0"/>
              <a:t>HSE </a:t>
            </a:r>
            <a:r>
              <a:rPr lang="fa-IR" sz="2200" dirty="0" err="1"/>
              <a:t>مي</a:t>
            </a:r>
            <a:r>
              <a:rPr lang="fa-IR" sz="2200" dirty="0"/>
              <a:t> باشد و </a:t>
            </a:r>
            <a:r>
              <a:rPr lang="fa-IR" sz="2200" dirty="0" err="1"/>
              <a:t>اينکه</a:t>
            </a:r>
            <a:r>
              <a:rPr lang="fa-IR" sz="2200" dirty="0"/>
              <a:t> </a:t>
            </a:r>
            <a:r>
              <a:rPr lang="fa-IR" sz="2200" dirty="0" err="1"/>
              <a:t>معيارهای</a:t>
            </a:r>
            <a:r>
              <a:rPr lang="fa-IR" sz="2200" dirty="0"/>
              <a:t> عملکرد و حدود </a:t>
            </a:r>
            <a:r>
              <a:rPr lang="fa-IR" sz="2200" dirty="0" err="1"/>
              <a:t>كنترلي</a:t>
            </a:r>
            <a:r>
              <a:rPr lang="fa-IR" sz="2200" dirty="0"/>
              <a:t> </a:t>
            </a:r>
            <a:r>
              <a:rPr lang="fa-IR" sz="2200" dirty="0" smtClean="0"/>
              <a:t>نقض </a:t>
            </a:r>
            <a:r>
              <a:rPr lang="fa-IR" sz="2200" dirty="0" err="1" smtClean="0"/>
              <a:t>نمي</a:t>
            </a:r>
            <a:r>
              <a:rPr lang="fa-IR" sz="2200" dirty="0" smtClean="0"/>
              <a:t> </a:t>
            </a:r>
            <a:r>
              <a:rPr lang="fa-IR" sz="2200" dirty="0"/>
              <a:t>شوند. </a:t>
            </a:r>
            <a:r>
              <a:rPr lang="fa-IR" sz="2200" dirty="0" err="1"/>
              <a:t>مديريت</a:t>
            </a:r>
            <a:r>
              <a:rPr lang="fa-IR" sz="2200" dirty="0"/>
              <a:t> </a:t>
            </a:r>
            <a:r>
              <a:rPr lang="fa-IR" sz="2200" dirty="0" err="1"/>
              <a:t>بايد</a:t>
            </a:r>
            <a:r>
              <a:rPr lang="fa-IR" sz="2200" dirty="0"/>
              <a:t> از </a:t>
            </a:r>
            <a:r>
              <a:rPr lang="fa-IR" sz="2200" dirty="0" err="1"/>
              <a:t>كفايت</a:t>
            </a:r>
            <a:r>
              <a:rPr lang="fa-IR" sz="2200" dirty="0"/>
              <a:t> مستمر عملکرد </a:t>
            </a:r>
            <a:r>
              <a:rPr lang="en-US" sz="2200" dirty="0"/>
              <a:t>HSE </a:t>
            </a:r>
            <a:r>
              <a:rPr lang="fa-IR" sz="2200" dirty="0" smtClean="0"/>
              <a:t> </a:t>
            </a:r>
            <a:r>
              <a:rPr lang="fa-IR" sz="2200" dirty="0" err="1" smtClean="0"/>
              <a:t>شركت</a:t>
            </a:r>
            <a:r>
              <a:rPr lang="fa-IR" sz="2200" dirty="0" smtClean="0"/>
              <a:t> </a:t>
            </a:r>
            <a:r>
              <a:rPr lang="fa-IR" sz="2200" dirty="0"/>
              <a:t>از </a:t>
            </a:r>
            <a:r>
              <a:rPr lang="fa-IR" sz="2200" dirty="0" err="1"/>
              <a:t>طريق</a:t>
            </a:r>
            <a:r>
              <a:rPr lang="fa-IR" sz="2200" dirty="0"/>
              <a:t> </a:t>
            </a:r>
            <a:r>
              <a:rPr lang="fa-IR" sz="2200" dirty="0" err="1"/>
              <a:t>فعاليت</a:t>
            </a:r>
            <a:r>
              <a:rPr lang="fa-IR" sz="2200" dirty="0"/>
              <a:t> های </a:t>
            </a:r>
            <a:r>
              <a:rPr lang="fa-IR" sz="2200" dirty="0" err="1"/>
              <a:t>پايشي</a:t>
            </a:r>
            <a:r>
              <a:rPr lang="fa-IR" sz="2200" dirty="0"/>
              <a:t> </a:t>
            </a:r>
            <a:r>
              <a:rPr lang="fa-IR" sz="2200" dirty="0" err="1"/>
              <a:t>اطمينان</a:t>
            </a:r>
            <a:r>
              <a:rPr lang="fa-IR" sz="2200" dirty="0"/>
              <a:t> حاصل </a:t>
            </a:r>
            <a:r>
              <a:rPr lang="fa-IR" sz="2200" dirty="0" err="1" smtClean="0"/>
              <a:t>نمايد</a:t>
            </a:r>
            <a:r>
              <a:rPr lang="fa-IR" sz="2200" dirty="0" smtClean="0"/>
              <a:t>.</a:t>
            </a:r>
            <a:endParaRPr lang="ar-SA" altLang="en-US" sz="2200" b="1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3200" b="1" dirty="0" smtClean="0">
                <a:sym typeface="Wingdings 3" panose="05040102010807070707" pitchFamily="18" charset="2"/>
              </a:rPr>
              <a:t>6-1- </a:t>
            </a:r>
            <a:r>
              <a:rPr lang="fa-IR" sz="3200" b="1" dirty="0" err="1"/>
              <a:t>فعاليت</a:t>
            </a:r>
            <a:r>
              <a:rPr lang="fa-IR" sz="3200" b="1" dirty="0"/>
              <a:t> ها و </a:t>
            </a:r>
            <a:r>
              <a:rPr lang="fa-IR" sz="3200" b="1" dirty="0" err="1"/>
              <a:t>وظايف</a:t>
            </a:r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359C2385-280F-4259-BDF8-2694A0D7167B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295400"/>
            <a:ext cx="8137525" cy="5410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a-IR" sz="2000" b="1" dirty="0" err="1"/>
              <a:t>شركت</a:t>
            </a:r>
            <a:r>
              <a:rPr lang="fa-IR" sz="2000" b="1" dirty="0"/>
              <a:t> </a:t>
            </a:r>
            <a:r>
              <a:rPr lang="fa-IR" sz="2000" b="1" dirty="0" err="1"/>
              <a:t>بايد</a:t>
            </a:r>
            <a:r>
              <a:rPr lang="fa-IR" sz="2000" b="1" dirty="0"/>
              <a:t> نسبت به نگهداری روش های </a:t>
            </a:r>
            <a:r>
              <a:rPr lang="fa-IR" sz="2000" b="1" dirty="0" err="1"/>
              <a:t>اجرايي</a:t>
            </a:r>
            <a:r>
              <a:rPr lang="fa-IR" sz="2000" b="1" dirty="0"/>
              <a:t> برای </a:t>
            </a:r>
            <a:r>
              <a:rPr lang="fa-IR" sz="2000" b="1" dirty="0" err="1"/>
              <a:t>پايش</a:t>
            </a:r>
            <a:r>
              <a:rPr lang="fa-IR" sz="2000" b="1" dirty="0"/>
              <a:t> جنبه های مرتبط با عملکرد </a:t>
            </a:r>
            <a:r>
              <a:rPr lang="en-US" sz="2000" b="1" dirty="0" smtClean="0"/>
              <a:t>HSE</a:t>
            </a:r>
            <a:r>
              <a:rPr lang="fa-IR" sz="2000" b="1" dirty="0" smtClean="0"/>
              <a:t> و </a:t>
            </a:r>
            <a:r>
              <a:rPr lang="fa-IR" sz="2000" b="1" dirty="0" err="1"/>
              <a:t>ايجاد</a:t>
            </a:r>
            <a:r>
              <a:rPr lang="fa-IR" sz="2000" b="1" dirty="0"/>
              <a:t> و </a:t>
            </a:r>
            <a:r>
              <a:rPr lang="fa-IR" sz="2000" b="1" dirty="0" smtClean="0"/>
              <a:t>نگهداری سوابق </a:t>
            </a:r>
            <a:r>
              <a:rPr lang="fa-IR" sz="2000" b="1" dirty="0" err="1"/>
              <a:t>نتايج</a:t>
            </a:r>
            <a:r>
              <a:rPr lang="fa-IR" sz="2000" b="1" dirty="0"/>
              <a:t>، اقدام </a:t>
            </a:r>
            <a:r>
              <a:rPr lang="fa-IR" sz="2000" b="1" dirty="0" err="1"/>
              <a:t>نمايد</a:t>
            </a:r>
            <a:r>
              <a:rPr lang="fa-IR" sz="2000" b="1" dirty="0"/>
              <a:t>. برای هر </a:t>
            </a:r>
            <a:r>
              <a:rPr lang="fa-IR" sz="2000" b="1" dirty="0" err="1"/>
              <a:t>فعاليت</a:t>
            </a:r>
            <a:r>
              <a:rPr lang="fa-IR" sz="2000" b="1" dirty="0"/>
              <a:t> </a:t>
            </a:r>
            <a:r>
              <a:rPr lang="fa-IR" sz="2000" b="1" dirty="0" err="1"/>
              <a:t>يا</a:t>
            </a:r>
            <a:r>
              <a:rPr lang="fa-IR" sz="2000" b="1" dirty="0"/>
              <a:t> </a:t>
            </a:r>
            <a:r>
              <a:rPr lang="fa-IR" sz="2000" b="1" dirty="0" err="1"/>
              <a:t>ناحيه</a:t>
            </a:r>
            <a:r>
              <a:rPr lang="fa-IR" sz="2000" b="1" dirty="0"/>
              <a:t> مرتبط، </a:t>
            </a:r>
            <a:r>
              <a:rPr lang="fa-IR" sz="2000" b="1" dirty="0" err="1"/>
              <a:t>شركت</a:t>
            </a:r>
            <a:r>
              <a:rPr lang="fa-IR" sz="2000" b="1" dirty="0"/>
              <a:t> </a:t>
            </a:r>
            <a:r>
              <a:rPr lang="fa-IR" sz="2000" b="1" dirty="0" err="1"/>
              <a:t>بايد</a:t>
            </a:r>
            <a:r>
              <a:rPr lang="fa-IR" sz="2000" b="1" dirty="0"/>
              <a:t>:</a:t>
            </a:r>
          </a:p>
          <a:p>
            <a:pPr algn="just"/>
            <a:r>
              <a:rPr lang="fa-IR" sz="2000" b="1" dirty="0" smtClean="0"/>
              <a:t>اطلاعات </a:t>
            </a:r>
            <a:r>
              <a:rPr lang="fa-IR" sz="2000" b="1" dirty="0" err="1"/>
              <a:t>پايش</a:t>
            </a:r>
            <a:r>
              <a:rPr lang="fa-IR" sz="2000" b="1" dirty="0"/>
              <a:t> به دست آمده را </a:t>
            </a:r>
            <a:r>
              <a:rPr lang="fa-IR" sz="2000" b="1" dirty="0" err="1"/>
              <a:t>شناسايي</a:t>
            </a:r>
            <a:r>
              <a:rPr lang="fa-IR" sz="2000" b="1" dirty="0"/>
              <a:t> و مستند </a:t>
            </a:r>
            <a:r>
              <a:rPr lang="fa-IR" sz="2000" b="1" dirty="0" err="1"/>
              <a:t>كند</a:t>
            </a:r>
            <a:r>
              <a:rPr lang="fa-IR" sz="2000" b="1" dirty="0"/>
              <a:t> و دقت مورد </a:t>
            </a:r>
            <a:r>
              <a:rPr lang="fa-IR" sz="2000" b="1" dirty="0" err="1"/>
              <a:t>نياز</a:t>
            </a:r>
            <a:r>
              <a:rPr lang="fa-IR" sz="2000" b="1" dirty="0"/>
              <a:t> </a:t>
            </a:r>
            <a:r>
              <a:rPr lang="fa-IR" sz="2000" b="1" dirty="0" err="1"/>
              <a:t>نتايج</a:t>
            </a:r>
            <a:r>
              <a:rPr lang="fa-IR" sz="2000" b="1" dirty="0"/>
              <a:t> را مشخص </a:t>
            </a:r>
            <a:r>
              <a:rPr lang="fa-IR" sz="2000" b="1" dirty="0" err="1"/>
              <a:t>نمايد</a:t>
            </a:r>
            <a:r>
              <a:rPr lang="fa-IR" sz="2000" b="1" dirty="0"/>
              <a:t>.</a:t>
            </a:r>
          </a:p>
          <a:p>
            <a:pPr algn="just"/>
            <a:r>
              <a:rPr lang="fa-IR" sz="2000" b="1" dirty="0" smtClean="0"/>
              <a:t>روش </a:t>
            </a:r>
            <a:r>
              <a:rPr lang="fa-IR" sz="2000" b="1" dirty="0"/>
              <a:t>های </a:t>
            </a:r>
            <a:r>
              <a:rPr lang="fa-IR" sz="2000" b="1" dirty="0" err="1"/>
              <a:t>اجرايي</a:t>
            </a:r>
            <a:r>
              <a:rPr lang="fa-IR" sz="2000" b="1" dirty="0"/>
              <a:t> </a:t>
            </a:r>
            <a:r>
              <a:rPr lang="fa-IR" sz="2000" b="1" dirty="0" err="1"/>
              <a:t>پايش</a:t>
            </a:r>
            <a:r>
              <a:rPr lang="fa-IR" sz="2000" b="1" dirty="0"/>
              <a:t> و </a:t>
            </a:r>
            <a:r>
              <a:rPr lang="fa-IR" sz="2000" b="1" dirty="0" err="1"/>
              <a:t>موقعيت</a:t>
            </a:r>
            <a:r>
              <a:rPr lang="fa-IR" sz="2000" b="1" dirty="0"/>
              <a:t> ها و تواتر اندازه </a:t>
            </a:r>
            <a:r>
              <a:rPr lang="fa-IR" sz="2000" b="1" dirty="0" err="1"/>
              <a:t>گيری</a:t>
            </a:r>
            <a:r>
              <a:rPr lang="fa-IR" sz="2000" b="1" dirty="0"/>
              <a:t> را مشخص و مستند </a:t>
            </a:r>
            <a:r>
              <a:rPr lang="fa-IR" sz="2000" b="1" dirty="0" err="1"/>
              <a:t>نمايد</a:t>
            </a:r>
            <a:r>
              <a:rPr lang="fa-IR" sz="2000" b="1" dirty="0"/>
              <a:t>.</a:t>
            </a:r>
          </a:p>
          <a:p>
            <a:pPr algn="just"/>
            <a:r>
              <a:rPr lang="fa-IR" sz="2000" b="1" dirty="0" smtClean="0"/>
              <a:t>روش </a:t>
            </a:r>
            <a:r>
              <a:rPr lang="fa-IR" sz="2000" b="1" dirty="0"/>
              <a:t>های </a:t>
            </a:r>
            <a:r>
              <a:rPr lang="fa-IR" sz="2000" b="1" dirty="0" err="1"/>
              <a:t>اجرايي</a:t>
            </a:r>
            <a:r>
              <a:rPr lang="fa-IR" sz="2000" b="1" dirty="0"/>
              <a:t> </a:t>
            </a:r>
            <a:r>
              <a:rPr lang="fa-IR" sz="2000" b="1" dirty="0" err="1"/>
              <a:t>كنترل</a:t>
            </a:r>
            <a:r>
              <a:rPr lang="fa-IR" sz="2000" b="1" dirty="0"/>
              <a:t> </a:t>
            </a:r>
            <a:r>
              <a:rPr lang="fa-IR" sz="2000" b="1" dirty="0" err="1"/>
              <a:t>كيفيت</a:t>
            </a:r>
            <a:r>
              <a:rPr lang="fa-IR" sz="2000" b="1" dirty="0"/>
              <a:t> اندازه </a:t>
            </a:r>
            <a:r>
              <a:rPr lang="fa-IR" sz="2000" b="1" dirty="0" err="1"/>
              <a:t>گيری</a:t>
            </a:r>
            <a:r>
              <a:rPr lang="fa-IR" sz="2000" b="1" dirty="0"/>
              <a:t> را </a:t>
            </a:r>
            <a:r>
              <a:rPr lang="fa-IR" sz="2000" b="1" dirty="0" err="1"/>
              <a:t>ايجاد</a:t>
            </a:r>
            <a:r>
              <a:rPr lang="fa-IR" sz="2000" b="1" dirty="0"/>
              <a:t>، مستند و نگهداری </a:t>
            </a:r>
            <a:r>
              <a:rPr lang="fa-IR" sz="2000" b="1" dirty="0" err="1"/>
              <a:t>نمايد</a:t>
            </a:r>
            <a:r>
              <a:rPr lang="fa-IR" sz="2000" b="1" dirty="0"/>
              <a:t>.</a:t>
            </a:r>
          </a:p>
          <a:p>
            <a:pPr algn="just"/>
            <a:r>
              <a:rPr lang="fa-IR" sz="2000" b="1" dirty="0" smtClean="0"/>
              <a:t>روش </a:t>
            </a:r>
            <a:r>
              <a:rPr lang="fa-IR" sz="2000" b="1" dirty="0"/>
              <a:t>های </a:t>
            </a:r>
            <a:r>
              <a:rPr lang="fa-IR" sz="2000" b="1" dirty="0" err="1"/>
              <a:t>اجرايي</a:t>
            </a:r>
            <a:r>
              <a:rPr lang="fa-IR" sz="2000" b="1" dirty="0"/>
              <a:t> را برای تبادل داده ها و </a:t>
            </a:r>
            <a:r>
              <a:rPr lang="fa-IR" sz="2000" b="1" dirty="0" err="1"/>
              <a:t>تفسير</a:t>
            </a:r>
            <a:r>
              <a:rPr lang="fa-IR" sz="2000" b="1" dirty="0"/>
              <a:t> آنها </a:t>
            </a:r>
            <a:r>
              <a:rPr lang="fa-IR" sz="2000" b="1" dirty="0" err="1"/>
              <a:t>ايجاد</a:t>
            </a:r>
            <a:r>
              <a:rPr lang="fa-IR" sz="2000" b="1" dirty="0"/>
              <a:t> و مستند </a:t>
            </a:r>
            <a:r>
              <a:rPr lang="fa-IR" sz="2000" b="1" dirty="0" err="1"/>
              <a:t>كند</a:t>
            </a:r>
            <a:r>
              <a:rPr lang="fa-IR" sz="2000" b="1" dirty="0"/>
              <a:t>.</a:t>
            </a:r>
          </a:p>
          <a:p>
            <a:pPr algn="just"/>
            <a:r>
              <a:rPr lang="fa-IR" sz="2000" b="1" dirty="0" err="1" smtClean="0"/>
              <a:t>اقداماتي</a:t>
            </a:r>
            <a:r>
              <a:rPr lang="fa-IR" sz="2000" b="1" dirty="0" smtClean="0"/>
              <a:t> </a:t>
            </a:r>
            <a:r>
              <a:rPr lang="fa-IR" sz="2000" b="1" dirty="0" err="1"/>
              <a:t>كه</a:t>
            </a:r>
            <a:r>
              <a:rPr lang="fa-IR" sz="2000" b="1" dirty="0"/>
              <a:t> </a:t>
            </a:r>
            <a:r>
              <a:rPr lang="fa-IR" sz="2000" b="1" dirty="0" err="1"/>
              <a:t>بايد</a:t>
            </a:r>
            <a:r>
              <a:rPr lang="fa-IR" sz="2000" b="1" dirty="0"/>
              <a:t> هنگام نقض </a:t>
            </a:r>
            <a:r>
              <a:rPr lang="fa-IR" sz="2000" b="1" dirty="0" err="1"/>
              <a:t>معيارهای</a:t>
            </a:r>
            <a:r>
              <a:rPr lang="fa-IR" sz="2000" b="1" dirty="0"/>
              <a:t> عملکرد انجام </a:t>
            </a:r>
            <a:r>
              <a:rPr lang="fa-IR" sz="2000" b="1" dirty="0" err="1"/>
              <a:t>گيرد</a:t>
            </a:r>
            <a:r>
              <a:rPr lang="fa-IR" sz="2000" b="1" dirty="0"/>
              <a:t> را </a:t>
            </a:r>
            <a:r>
              <a:rPr lang="fa-IR" sz="2000" b="1" dirty="0" err="1"/>
              <a:t>ايجاد</a:t>
            </a:r>
            <a:r>
              <a:rPr lang="fa-IR" sz="2000" b="1" dirty="0"/>
              <a:t> و مستند </a:t>
            </a:r>
            <a:r>
              <a:rPr lang="fa-IR" sz="2000" b="1" dirty="0" err="1"/>
              <a:t>نمايد</a:t>
            </a:r>
            <a:r>
              <a:rPr lang="fa-IR" sz="2000" b="1" dirty="0"/>
              <a:t>. </a:t>
            </a:r>
            <a:endParaRPr lang="fa-IR" sz="2000" b="1" dirty="0" smtClean="0"/>
          </a:p>
          <a:p>
            <a:pPr algn="just"/>
            <a:r>
              <a:rPr lang="fa-IR" sz="2000" b="1" dirty="0" smtClean="0"/>
              <a:t>صحت </a:t>
            </a:r>
            <a:r>
              <a:rPr lang="fa-IR" sz="2000" b="1" dirty="0"/>
              <a:t>داده های </a:t>
            </a:r>
            <a:r>
              <a:rPr lang="fa-IR" sz="2000" b="1" dirty="0" err="1"/>
              <a:t>واصله</a:t>
            </a:r>
            <a:r>
              <a:rPr lang="fa-IR" sz="2000" b="1" dirty="0"/>
              <a:t> را </a:t>
            </a:r>
            <a:r>
              <a:rPr lang="fa-IR" sz="2000" b="1" dirty="0" err="1"/>
              <a:t>هنگامي</a:t>
            </a:r>
            <a:r>
              <a:rPr lang="fa-IR" sz="2000" b="1" dirty="0"/>
              <a:t> </a:t>
            </a:r>
            <a:r>
              <a:rPr lang="fa-IR" sz="2000" b="1" dirty="0" err="1"/>
              <a:t>كه</a:t>
            </a:r>
            <a:r>
              <a:rPr lang="fa-IR" sz="2000" b="1" dirty="0"/>
              <a:t> </a:t>
            </a:r>
            <a:r>
              <a:rPr lang="fa-IR" sz="2000" b="1" dirty="0" err="1"/>
              <a:t>سيستم</a:t>
            </a:r>
            <a:r>
              <a:rPr lang="fa-IR" sz="2000" b="1" dirty="0"/>
              <a:t> های </a:t>
            </a:r>
            <a:r>
              <a:rPr lang="fa-IR" sz="2000" b="1" dirty="0" err="1"/>
              <a:t>پايش</a:t>
            </a:r>
            <a:r>
              <a:rPr lang="fa-IR" sz="2000" b="1" dirty="0"/>
              <a:t>، </a:t>
            </a:r>
            <a:r>
              <a:rPr lang="fa-IR" sz="2000" b="1" dirty="0" err="1"/>
              <a:t>معيوب</a:t>
            </a:r>
            <a:r>
              <a:rPr lang="fa-IR" sz="2000" b="1" dirty="0"/>
              <a:t> </a:t>
            </a:r>
            <a:r>
              <a:rPr lang="fa-IR" sz="2000" b="1" dirty="0" err="1"/>
              <a:t>تشخيص</a:t>
            </a:r>
            <a:r>
              <a:rPr lang="fa-IR" sz="2000" b="1" dirty="0"/>
              <a:t> داده </a:t>
            </a:r>
            <a:r>
              <a:rPr lang="fa-IR" sz="2000" b="1" dirty="0" err="1"/>
              <a:t>مي</a:t>
            </a:r>
            <a:r>
              <a:rPr lang="fa-IR" sz="2000" b="1" dirty="0"/>
              <a:t> شوند، </a:t>
            </a:r>
            <a:r>
              <a:rPr lang="fa-IR" sz="2000" b="1" dirty="0" err="1"/>
              <a:t>ارزيابي</a:t>
            </a:r>
            <a:r>
              <a:rPr lang="fa-IR" sz="2000" b="1" dirty="0"/>
              <a:t> </a:t>
            </a:r>
            <a:r>
              <a:rPr lang="fa-IR" sz="2000" b="1" dirty="0" smtClean="0"/>
              <a:t>و مستند </a:t>
            </a:r>
            <a:r>
              <a:rPr lang="fa-IR" sz="2000" b="1" dirty="0" err="1"/>
              <a:t>نمايد</a:t>
            </a:r>
            <a:r>
              <a:rPr lang="fa-IR" sz="2000" b="1" dirty="0"/>
              <a:t>.</a:t>
            </a:r>
          </a:p>
          <a:p>
            <a:pPr algn="just"/>
            <a:r>
              <a:rPr lang="fa-IR" sz="2000" b="1" dirty="0" err="1" smtClean="0"/>
              <a:t>سيستم</a:t>
            </a:r>
            <a:r>
              <a:rPr lang="fa-IR" sz="2000" b="1" dirty="0" smtClean="0"/>
              <a:t> </a:t>
            </a:r>
            <a:r>
              <a:rPr lang="fa-IR" sz="2000" b="1" dirty="0"/>
              <a:t>های اندازه </a:t>
            </a:r>
            <a:r>
              <a:rPr lang="fa-IR" sz="2000" b="1" dirty="0" err="1"/>
              <a:t>گيری</a:t>
            </a:r>
            <a:r>
              <a:rPr lang="fa-IR" sz="2000" b="1" dirty="0"/>
              <a:t> را از </a:t>
            </a:r>
            <a:r>
              <a:rPr lang="fa-IR" sz="2000" b="1" dirty="0" err="1"/>
              <a:t>تنظيمات</a:t>
            </a:r>
            <a:r>
              <a:rPr lang="fa-IR" sz="2000" b="1" dirty="0"/>
              <a:t> </a:t>
            </a:r>
            <a:r>
              <a:rPr lang="fa-IR" sz="2000" b="1" dirty="0" err="1"/>
              <a:t>يا</a:t>
            </a:r>
            <a:r>
              <a:rPr lang="fa-IR" sz="2000" b="1" dirty="0"/>
              <a:t> صدمه توسط افراد </a:t>
            </a:r>
            <a:r>
              <a:rPr lang="fa-IR" sz="2000" b="1" dirty="0" err="1"/>
              <a:t>غير</a:t>
            </a:r>
            <a:r>
              <a:rPr lang="fa-IR" sz="2000" b="1" dirty="0"/>
              <a:t> مسئول محافظت </a:t>
            </a:r>
            <a:r>
              <a:rPr lang="fa-IR" sz="2000" b="1" dirty="0" err="1" smtClean="0"/>
              <a:t>نمايد</a:t>
            </a:r>
            <a:endParaRPr lang="fa-IR" sz="2000" b="1" dirty="0" smtClean="0"/>
          </a:p>
          <a:p>
            <a:pPr marL="0" indent="0" algn="just">
              <a:buNone/>
            </a:pPr>
            <a:r>
              <a:rPr lang="fa-IR" sz="2000" b="1" dirty="0" smtClean="0"/>
              <a:t>روش های </a:t>
            </a:r>
            <a:r>
              <a:rPr lang="fa-IR" sz="2000" b="1" dirty="0" err="1" smtClean="0"/>
              <a:t>اجرايي</a:t>
            </a:r>
            <a:r>
              <a:rPr lang="fa-IR" sz="2000" b="1" dirty="0" smtClean="0"/>
              <a:t> برای هر دو نوع </a:t>
            </a:r>
            <a:r>
              <a:rPr lang="fa-IR" sz="2000" b="1" dirty="0" err="1" smtClean="0">
                <a:solidFill>
                  <a:srgbClr val="FF0000"/>
                </a:solidFill>
              </a:rPr>
              <a:t>پايش</a:t>
            </a:r>
            <a:r>
              <a:rPr lang="fa-IR" sz="2000" b="1" dirty="0" smtClean="0">
                <a:solidFill>
                  <a:srgbClr val="FF0000"/>
                </a:solidFill>
              </a:rPr>
              <a:t> </a:t>
            </a:r>
            <a:r>
              <a:rPr lang="fa-IR" sz="2000" b="1" dirty="0" err="1" smtClean="0">
                <a:solidFill>
                  <a:srgbClr val="FF0000"/>
                </a:solidFill>
              </a:rPr>
              <a:t>كنشي</a:t>
            </a:r>
            <a:r>
              <a:rPr lang="fa-IR" sz="2000" b="1" dirty="0" smtClean="0">
                <a:solidFill>
                  <a:srgbClr val="FF0000"/>
                </a:solidFill>
              </a:rPr>
              <a:t> </a:t>
            </a:r>
            <a:r>
              <a:rPr lang="fa-IR" sz="2000" b="1" dirty="0" smtClean="0"/>
              <a:t>و </a:t>
            </a:r>
            <a:r>
              <a:rPr lang="fa-IR" sz="2000" b="1" dirty="0" err="1" smtClean="0">
                <a:solidFill>
                  <a:srgbClr val="FF0000"/>
                </a:solidFill>
              </a:rPr>
              <a:t>واكنشي</a:t>
            </a:r>
            <a:r>
              <a:rPr lang="fa-IR" sz="2000" b="1" dirty="0" smtClean="0">
                <a:solidFill>
                  <a:srgbClr val="FF0000"/>
                </a:solidFill>
              </a:rPr>
              <a:t> </a:t>
            </a:r>
            <a:r>
              <a:rPr lang="fa-IR" sz="2000" b="1" dirty="0" smtClean="0"/>
              <a:t>مورد </a:t>
            </a:r>
            <a:r>
              <a:rPr lang="fa-IR" sz="2000" b="1" dirty="0" err="1" smtClean="0"/>
              <a:t>نياز</a:t>
            </a:r>
            <a:r>
              <a:rPr lang="fa-IR" sz="2000" b="1" dirty="0" smtClean="0"/>
              <a:t> </a:t>
            </a:r>
            <a:r>
              <a:rPr lang="fa-IR" sz="2000" b="1" dirty="0" err="1" smtClean="0"/>
              <a:t>مي</a:t>
            </a:r>
            <a:r>
              <a:rPr lang="fa-IR" sz="2000" b="1" dirty="0" smtClean="0"/>
              <a:t> باشند. </a:t>
            </a:r>
            <a:r>
              <a:rPr lang="fa-IR" sz="2000" b="1" dirty="0" err="1" smtClean="0"/>
              <a:t>پايش</a:t>
            </a:r>
            <a:r>
              <a:rPr lang="fa-IR" sz="2000" b="1" dirty="0" smtClean="0"/>
              <a:t> </a:t>
            </a:r>
            <a:r>
              <a:rPr lang="fa-IR" sz="2000" b="1" dirty="0" err="1" smtClean="0"/>
              <a:t>كنشي</a:t>
            </a:r>
            <a:r>
              <a:rPr lang="fa-IR" sz="2000" b="1" dirty="0" smtClean="0"/>
              <a:t>، </a:t>
            </a:r>
            <a:r>
              <a:rPr lang="fa-IR" sz="2000" b="1" dirty="0" err="1" smtClean="0"/>
              <a:t>اطلاعاتي</a:t>
            </a:r>
            <a:r>
              <a:rPr lang="fa-IR" sz="2000" b="1" dirty="0" smtClean="0"/>
              <a:t> را </a:t>
            </a:r>
            <a:r>
              <a:rPr lang="fa-IR" sz="2000" b="1" dirty="0" err="1" smtClean="0"/>
              <a:t>پيش</a:t>
            </a:r>
            <a:r>
              <a:rPr lang="fa-IR" sz="2000" b="1" dirty="0" smtClean="0"/>
              <a:t> از وقوع </a:t>
            </a:r>
            <a:r>
              <a:rPr lang="fa-IR" sz="2000" b="1" dirty="0"/>
              <a:t>هر </a:t>
            </a:r>
            <a:r>
              <a:rPr lang="fa-IR" sz="2000" b="1" dirty="0" err="1"/>
              <a:t>رويداد</a:t>
            </a:r>
            <a:r>
              <a:rPr lang="fa-IR" sz="2000" b="1" dirty="0"/>
              <a:t>، </a:t>
            </a:r>
            <a:r>
              <a:rPr lang="fa-IR" sz="2000" b="1" dirty="0" err="1"/>
              <a:t>بيماری</a:t>
            </a:r>
            <a:r>
              <a:rPr lang="fa-IR" sz="2000" b="1" dirty="0"/>
              <a:t> </a:t>
            </a:r>
            <a:r>
              <a:rPr lang="fa-IR" sz="2000" b="1" dirty="0" err="1"/>
              <a:t>يا</a:t>
            </a:r>
            <a:r>
              <a:rPr lang="fa-IR" sz="2000" b="1" dirty="0"/>
              <a:t> صدمه به </a:t>
            </a:r>
            <a:r>
              <a:rPr lang="fa-IR" sz="2000" b="1" dirty="0" err="1"/>
              <a:t>محيط</a:t>
            </a:r>
            <a:r>
              <a:rPr lang="fa-IR" sz="2000" b="1" dirty="0"/>
              <a:t> </a:t>
            </a:r>
            <a:r>
              <a:rPr lang="fa-IR" sz="2000" b="1" dirty="0" err="1"/>
              <a:t>زيست</a:t>
            </a:r>
            <a:r>
              <a:rPr lang="fa-IR" sz="2000" b="1" dirty="0"/>
              <a:t>، فراهم </a:t>
            </a:r>
            <a:r>
              <a:rPr lang="fa-IR" sz="2000" b="1" dirty="0" err="1"/>
              <a:t>مي</a:t>
            </a:r>
            <a:r>
              <a:rPr lang="fa-IR" sz="2000" b="1" dirty="0"/>
              <a:t> </a:t>
            </a:r>
            <a:r>
              <a:rPr lang="fa-IR" sz="2000" b="1" dirty="0" err="1"/>
              <a:t>كند</a:t>
            </a:r>
            <a:r>
              <a:rPr lang="fa-IR" sz="2000" b="1" dirty="0"/>
              <a:t>. </a:t>
            </a:r>
            <a:r>
              <a:rPr lang="fa-IR" sz="2000" b="1" dirty="0" err="1"/>
              <a:t>اين</a:t>
            </a:r>
            <a:r>
              <a:rPr lang="fa-IR" sz="2000" b="1" dirty="0"/>
              <a:t> </a:t>
            </a:r>
            <a:r>
              <a:rPr lang="fa-IR" sz="2000" b="1" dirty="0" err="1"/>
              <a:t>پايش</a:t>
            </a:r>
            <a:r>
              <a:rPr lang="fa-IR" sz="2000" b="1" dirty="0"/>
              <a:t> شامل </a:t>
            </a:r>
            <a:r>
              <a:rPr lang="fa-IR" sz="2000" b="1" dirty="0" err="1"/>
              <a:t>بررسي</a:t>
            </a:r>
            <a:r>
              <a:rPr lang="fa-IR" sz="2000" b="1" dirty="0"/>
              <a:t> انطباق با </a:t>
            </a:r>
            <a:r>
              <a:rPr lang="fa-IR" sz="2000" b="1" dirty="0" smtClean="0"/>
              <a:t>الزامات </a:t>
            </a:r>
            <a:r>
              <a:rPr lang="fa-IR" sz="2000" b="1" dirty="0" err="1" smtClean="0"/>
              <a:t>سيستم</a:t>
            </a:r>
            <a:r>
              <a:rPr lang="fa-IR" sz="2000" b="1" dirty="0" smtClean="0"/>
              <a:t> </a:t>
            </a:r>
            <a:r>
              <a:rPr lang="fa-IR" sz="2000" b="1" dirty="0" err="1"/>
              <a:t>مديريت</a:t>
            </a:r>
            <a:r>
              <a:rPr lang="fa-IR" sz="2000" b="1" dirty="0"/>
              <a:t> </a:t>
            </a:r>
            <a:r>
              <a:rPr lang="en-US" sz="2000" b="1" dirty="0" smtClean="0"/>
              <a:t>HSE</a:t>
            </a:r>
            <a:r>
              <a:rPr lang="fa-IR" sz="2000" b="1" dirty="0" smtClean="0"/>
              <a:t>  (</a:t>
            </a:r>
            <a:r>
              <a:rPr lang="fa-IR" sz="2000" b="1" dirty="0" err="1" smtClean="0"/>
              <a:t>يعني</a:t>
            </a:r>
            <a:r>
              <a:rPr lang="fa-IR" sz="2000" b="1" dirty="0" smtClean="0"/>
              <a:t> </a:t>
            </a:r>
            <a:r>
              <a:rPr lang="fa-IR" sz="2000" b="1" dirty="0"/>
              <a:t>روش های </a:t>
            </a:r>
            <a:r>
              <a:rPr lang="fa-IR" sz="2000" b="1" dirty="0" err="1" smtClean="0"/>
              <a:t>اجرايي</a:t>
            </a:r>
            <a:r>
              <a:rPr lang="fa-IR" sz="2000" b="1" dirty="0" smtClean="0"/>
              <a:t>) </a:t>
            </a:r>
            <a:r>
              <a:rPr lang="fa-IR" sz="2000" b="1" dirty="0"/>
              <a:t>و برآورده شدن اهداف و </a:t>
            </a:r>
            <a:r>
              <a:rPr lang="fa-IR" sz="2000" b="1" dirty="0" err="1"/>
              <a:t>معيارهای</a:t>
            </a:r>
            <a:r>
              <a:rPr lang="fa-IR" sz="2000" b="1" dirty="0"/>
              <a:t> عملکرد است. </a:t>
            </a:r>
            <a:r>
              <a:rPr lang="fa-IR" sz="2000" b="1" dirty="0" err="1"/>
              <a:t>پايش</a:t>
            </a:r>
            <a:r>
              <a:rPr lang="fa-IR" sz="2000" b="1" dirty="0"/>
              <a:t> </a:t>
            </a:r>
            <a:r>
              <a:rPr lang="fa-IR" sz="2000" b="1" dirty="0" err="1" smtClean="0"/>
              <a:t>واكنشي</a:t>
            </a:r>
            <a:r>
              <a:rPr lang="fa-IR" sz="2000" b="1" dirty="0" smtClean="0"/>
              <a:t> </a:t>
            </a:r>
            <a:r>
              <a:rPr lang="fa-IR" sz="2000" b="1" dirty="0" err="1" smtClean="0"/>
              <a:t>اطلاعاتي</a:t>
            </a:r>
            <a:r>
              <a:rPr lang="fa-IR" sz="2000" b="1" dirty="0" smtClean="0"/>
              <a:t> </a:t>
            </a:r>
            <a:r>
              <a:rPr lang="fa-IR" sz="2000" b="1" dirty="0"/>
              <a:t>را درباره </a:t>
            </a:r>
            <a:r>
              <a:rPr lang="fa-IR" sz="2000" b="1" dirty="0" err="1" smtClean="0"/>
              <a:t>رويدادهايي</a:t>
            </a:r>
            <a:r>
              <a:rPr lang="fa-IR" sz="2000" b="1" dirty="0" smtClean="0"/>
              <a:t> (شامل </a:t>
            </a:r>
            <a:r>
              <a:rPr lang="fa-IR" sz="2000" b="1" dirty="0"/>
              <a:t>شبه حوادث، </a:t>
            </a:r>
            <a:r>
              <a:rPr lang="fa-IR" sz="2000" b="1" dirty="0" err="1"/>
              <a:t>بيماری</a:t>
            </a:r>
            <a:r>
              <a:rPr lang="fa-IR" sz="2000" b="1" dirty="0"/>
              <a:t> </a:t>
            </a:r>
            <a:r>
              <a:rPr lang="fa-IR" sz="2000" b="1" dirty="0" err="1"/>
              <a:t>يا</a:t>
            </a:r>
            <a:r>
              <a:rPr lang="fa-IR" sz="2000" b="1" dirty="0"/>
              <a:t> صدمه به </a:t>
            </a:r>
            <a:r>
              <a:rPr lang="fa-IR" sz="2000" b="1" dirty="0" err="1"/>
              <a:t>محيط</a:t>
            </a:r>
            <a:r>
              <a:rPr lang="fa-IR" sz="2000" b="1" dirty="0"/>
              <a:t> </a:t>
            </a:r>
            <a:r>
              <a:rPr lang="fa-IR" sz="2000" b="1" dirty="0" err="1" smtClean="0"/>
              <a:t>زيست</a:t>
            </a:r>
            <a:r>
              <a:rPr lang="fa-IR" sz="2000" b="1" dirty="0" smtClean="0"/>
              <a:t>) </a:t>
            </a:r>
            <a:r>
              <a:rPr lang="fa-IR" sz="2000" b="1" dirty="0" err="1" smtClean="0"/>
              <a:t>كه</a:t>
            </a:r>
            <a:r>
              <a:rPr lang="fa-IR" sz="2000" b="1" dirty="0" smtClean="0"/>
              <a:t> </a:t>
            </a:r>
            <a:r>
              <a:rPr lang="fa-IR" sz="2000" b="1" dirty="0"/>
              <a:t>اتفاق افتاده </a:t>
            </a:r>
            <a:r>
              <a:rPr lang="fa-IR" sz="2000" b="1" dirty="0" err="1"/>
              <a:t>اند</a:t>
            </a:r>
            <a:r>
              <a:rPr lang="fa-IR" sz="2000" b="1" dirty="0"/>
              <a:t> </a:t>
            </a:r>
            <a:r>
              <a:rPr lang="fa-IR" sz="2000" b="1" dirty="0" err="1"/>
              <a:t>ايجاد</a:t>
            </a:r>
            <a:r>
              <a:rPr lang="fa-IR" sz="2000" b="1" dirty="0"/>
              <a:t> </a:t>
            </a:r>
            <a:r>
              <a:rPr lang="fa-IR" sz="2000" b="1" dirty="0" smtClean="0"/>
              <a:t>و </a:t>
            </a:r>
            <a:r>
              <a:rPr lang="fa-IR" sz="2000" b="1" dirty="0" err="1" smtClean="0"/>
              <a:t>نگرشي</a:t>
            </a:r>
            <a:r>
              <a:rPr lang="fa-IR" sz="2000" b="1" dirty="0" smtClean="0"/>
              <a:t> </a:t>
            </a:r>
            <a:r>
              <a:rPr lang="fa-IR" sz="2000" b="1" dirty="0"/>
              <a:t>برای راه های </a:t>
            </a:r>
            <a:r>
              <a:rPr lang="fa-IR" sz="2000" b="1" dirty="0" err="1"/>
              <a:t>پيشگيری</a:t>
            </a:r>
            <a:r>
              <a:rPr lang="fa-IR" sz="2000" b="1" dirty="0"/>
              <a:t> از </a:t>
            </a:r>
            <a:r>
              <a:rPr lang="fa-IR" sz="2000" b="1" dirty="0" err="1"/>
              <a:t>رويدادهای</a:t>
            </a:r>
            <a:r>
              <a:rPr lang="fa-IR" sz="2000" b="1" dirty="0"/>
              <a:t> مشابه در </a:t>
            </a:r>
            <a:r>
              <a:rPr lang="fa-IR" sz="2000" b="1" dirty="0" err="1"/>
              <a:t>آينده</a:t>
            </a:r>
            <a:r>
              <a:rPr lang="fa-IR" sz="2000" b="1" dirty="0"/>
              <a:t> فراهم </a:t>
            </a:r>
            <a:r>
              <a:rPr lang="fa-IR" sz="2000" b="1" dirty="0" err="1"/>
              <a:t>مي</a:t>
            </a:r>
            <a:r>
              <a:rPr lang="fa-IR" sz="2000" b="1" dirty="0"/>
              <a:t> </a:t>
            </a:r>
            <a:r>
              <a:rPr lang="fa-IR" sz="2000" b="1" dirty="0" err="1"/>
              <a:t>كند</a:t>
            </a:r>
            <a:r>
              <a:rPr lang="fa-IR" sz="2000" b="1" dirty="0"/>
              <a:t>.</a:t>
            </a:r>
            <a:endParaRPr kumimoji="1" lang="en-US" altLang="en-US" sz="2000" b="1" dirty="0" smtClean="0">
              <a:solidFill>
                <a:srgbClr val="FF0000"/>
              </a:solidFill>
              <a:sym typeface="Wingdings 2" panose="05020102010507070707" pitchFamily="18" charset="2"/>
            </a:endParaRPr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458787"/>
            <a:ext cx="6759575" cy="776288"/>
          </a:xfrm>
          <a:noFill/>
        </p:spPr>
        <p:txBody>
          <a:bodyPr>
            <a:normAutofit/>
          </a:bodyPr>
          <a:lstStyle/>
          <a:p>
            <a:pPr algn="just"/>
            <a:r>
              <a:rPr lang="fa-IR" altLang="en-US" sz="4000" b="1" dirty="0" smtClean="0">
                <a:sym typeface="Wingdings 3" panose="05040102010807070707" pitchFamily="18" charset="2"/>
              </a:rPr>
              <a:t>6-2-پايش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57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E1964F7-2BF5-47A3-922B-01A4B1C51BD3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6-3- سوابق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dirty="0" err="1"/>
              <a:t>شركت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نسبت به نگهداری </a:t>
            </a:r>
            <a:r>
              <a:rPr lang="fa-IR" dirty="0" err="1"/>
              <a:t>يک</a:t>
            </a:r>
            <a:r>
              <a:rPr lang="fa-IR" dirty="0"/>
              <a:t>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ثبت سوابق </a:t>
            </a:r>
            <a:r>
              <a:rPr lang="fa-IR" dirty="0"/>
              <a:t>به منظور اثبات </a:t>
            </a:r>
            <a:r>
              <a:rPr lang="fa-IR" dirty="0" err="1"/>
              <a:t>ميزان</a:t>
            </a:r>
            <a:r>
              <a:rPr lang="fa-IR" dirty="0"/>
              <a:t> انطباق خود با خط </a:t>
            </a:r>
            <a:r>
              <a:rPr lang="fa-IR" dirty="0" err="1"/>
              <a:t>مشي</a:t>
            </a:r>
            <a:r>
              <a:rPr lang="fa-IR" dirty="0"/>
              <a:t> </a:t>
            </a:r>
            <a:r>
              <a:rPr lang="en-US" dirty="0"/>
              <a:t>HSE </a:t>
            </a:r>
            <a:r>
              <a:rPr lang="fa-IR" dirty="0" smtClean="0"/>
              <a:t>و الزامات </a:t>
            </a:r>
            <a:r>
              <a:rPr lang="fa-IR" dirty="0"/>
              <a:t>آن و </a:t>
            </a:r>
            <a:r>
              <a:rPr lang="fa-IR" dirty="0" err="1"/>
              <a:t>همچنين</a:t>
            </a:r>
            <a:r>
              <a:rPr lang="fa-IR" dirty="0"/>
              <a:t> ثبت </a:t>
            </a:r>
            <a:r>
              <a:rPr lang="fa-IR" dirty="0" err="1"/>
              <a:t>ميزان</a:t>
            </a:r>
            <a:r>
              <a:rPr lang="fa-IR" dirty="0"/>
              <a:t> برآورده شدن اهداف برنامه </a:t>
            </a:r>
            <a:r>
              <a:rPr lang="fa-IR" dirty="0" err="1"/>
              <a:t>ريزی</a:t>
            </a:r>
            <a:r>
              <a:rPr lang="fa-IR" dirty="0"/>
              <a:t> شده و </a:t>
            </a:r>
            <a:r>
              <a:rPr lang="fa-IR" dirty="0" err="1"/>
              <a:t>معيارهای</a:t>
            </a:r>
            <a:r>
              <a:rPr lang="fa-IR" dirty="0"/>
              <a:t> عملکرد، اقدام </a:t>
            </a:r>
            <a:r>
              <a:rPr lang="fa-IR" dirty="0" err="1"/>
              <a:t>نمايد</a:t>
            </a:r>
            <a:r>
              <a:rPr lang="fa-IR" dirty="0"/>
              <a:t>.</a:t>
            </a:r>
          </a:p>
          <a:p>
            <a:pPr algn="just"/>
            <a:r>
              <a:rPr lang="fa-IR" dirty="0"/>
              <a:t>روش های </a:t>
            </a:r>
            <a:r>
              <a:rPr lang="fa-IR" dirty="0" err="1"/>
              <a:t>اجرايي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برای </a:t>
            </a:r>
            <a:r>
              <a:rPr lang="fa-IR" dirty="0" err="1"/>
              <a:t>اطمينان</a:t>
            </a:r>
            <a:r>
              <a:rPr lang="fa-IR" dirty="0"/>
              <a:t> از </a:t>
            </a:r>
            <a:r>
              <a:rPr lang="fa-IR" dirty="0" err="1">
                <a:solidFill>
                  <a:srgbClr val="FF0000"/>
                </a:solidFill>
              </a:rPr>
              <a:t>يکپارچگي</a:t>
            </a:r>
            <a:r>
              <a:rPr lang="fa-IR" dirty="0"/>
              <a:t>، </a:t>
            </a:r>
            <a:r>
              <a:rPr lang="fa-IR" dirty="0" err="1">
                <a:solidFill>
                  <a:srgbClr val="FF0000"/>
                </a:solidFill>
              </a:rPr>
              <a:t>قابليت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دسترسي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و </a:t>
            </a:r>
            <a:r>
              <a:rPr lang="fa-IR" dirty="0" err="1">
                <a:solidFill>
                  <a:srgbClr val="FF0000"/>
                </a:solidFill>
              </a:rPr>
              <a:t>كنترل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/>
              <a:t>چنين</a:t>
            </a:r>
            <a:r>
              <a:rPr lang="fa-IR" dirty="0"/>
              <a:t> </a:t>
            </a:r>
            <a:r>
              <a:rPr lang="fa-IR" dirty="0" err="1">
                <a:solidFill>
                  <a:srgbClr val="FF0000"/>
                </a:solidFill>
              </a:rPr>
              <a:t>سوابقي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نگهداری شوند</a:t>
            </a:r>
            <a:r>
              <a:rPr lang="fa-IR" dirty="0" smtClean="0"/>
              <a:t>، </a:t>
            </a:r>
            <a:r>
              <a:rPr lang="fa-IR" dirty="0" err="1" smtClean="0"/>
              <a:t>چنين</a:t>
            </a:r>
            <a:r>
              <a:rPr lang="fa-IR" dirty="0" smtClean="0"/>
              <a:t> </a:t>
            </a:r>
            <a:r>
              <a:rPr lang="fa-IR" dirty="0" err="1"/>
              <a:t>سوابقي</a:t>
            </a:r>
            <a:r>
              <a:rPr lang="fa-IR" dirty="0"/>
              <a:t> </a:t>
            </a:r>
            <a:r>
              <a:rPr lang="fa-IR" dirty="0" err="1"/>
              <a:t>بايستي</a:t>
            </a:r>
            <a:r>
              <a:rPr lang="fa-IR" dirty="0"/>
              <a:t> شامل </a:t>
            </a:r>
            <a:r>
              <a:rPr lang="fa-IR" dirty="0">
                <a:solidFill>
                  <a:srgbClr val="FF0000"/>
                </a:solidFill>
              </a:rPr>
              <a:t>سوابق مرتبط با </a:t>
            </a:r>
            <a:r>
              <a:rPr lang="fa-IR" dirty="0" err="1">
                <a:solidFill>
                  <a:srgbClr val="FF0000"/>
                </a:solidFill>
              </a:rPr>
              <a:t>پيمانکار</a:t>
            </a:r>
            <a:r>
              <a:rPr lang="fa-IR" dirty="0">
                <a:solidFill>
                  <a:srgbClr val="FF0000"/>
                </a:solidFill>
              </a:rPr>
              <a:t> و </a:t>
            </a:r>
            <a:r>
              <a:rPr lang="fa-IR" dirty="0" err="1">
                <a:solidFill>
                  <a:srgbClr val="FF0000"/>
                </a:solidFill>
              </a:rPr>
              <a:t>خريد</a:t>
            </a:r>
            <a:r>
              <a:rPr lang="fa-IR" dirty="0"/>
              <a:t>، </a:t>
            </a:r>
            <a:r>
              <a:rPr lang="fa-IR" dirty="0" err="1">
                <a:solidFill>
                  <a:srgbClr val="FF0000"/>
                </a:solidFill>
              </a:rPr>
              <a:t>نتايج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مميزی</a:t>
            </a:r>
            <a:r>
              <a:rPr lang="fa-IR" dirty="0">
                <a:solidFill>
                  <a:srgbClr val="FF0000"/>
                </a:solidFill>
              </a:rPr>
              <a:t> ها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بازنگری </a:t>
            </a:r>
            <a:r>
              <a:rPr lang="fa-IR" dirty="0" smtClean="0">
                <a:solidFill>
                  <a:srgbClr val="FF0000"/>
                </a:solidFill>
              </a:rPr>
              <a:t>ها</a:t>
            </a:r>
            <a:r>
              <a:rPr lang="fa-IR" dirty="0" smtClean="0"/>
              <a:t>، </a:t>
            </a:r>
            <a:r>
              <a:rPr lang="fa-IR" dirty="0" smtClean="0">
                <a:solidFill>
                  <a:srgbClr val="FF0000"/>
                </a:solidFill>
              </a:rPr>
              <a:t>سوابق </a:t>
            </a:r>
            <a:r>
              <a:rPr lang="fa-IR" dirty="0" err="1">
                <a:solidFill>
                  <a:srgbClr val="FF0000"/>
                </a:solidFill>
              </a:rPr>
              <a:t>آموزشي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/>
              <a:t>و </a:t>
            </a:r>
            <a:r>
              <a:rPr lang="fa-IR" dirty="0">
                <a:solidFill>
                  <a:srgbClr val="FF0000"/>
                </a:solidFill>
              </a:rPr>
              <a:t>سوابق </a:t>
            </a:r>
            <a:r>
              <a:rPr lang="fa-IR" dirty="0" err="1">
                <a:solidFill>
                  <a:srgbClr val="FF0000"/>
                </a:solidFill>
              </a:rPr>
              <a:t>پزشکي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كاركنان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/>
              <a:t>باشد. </a:t>
            </a:r>
          </a:p>
          <a:p>
            <a:pPr algn="just"/>
            <a:r>
              <a:rPr lang="fa-IR" dirty="0">
                <a:solidFill>
                  <a:srgbClr val="FF0000"/>
                </a:solidFill>
              </a:rPr>
              <a:t>مدت</a:t>
            </a:r>
            <a:r>
              <a:rPr lang="fa-IR" dirty="0"/>
              <a:t> زمان های نگهداری سوابق </a:t>
            </a:r>
            <a:r>
              <a:rPr lang="fa-IR" dirty="0" err="1"/>
              <a:t>بايد</a:t>
            </a:r>
            <a:r>
              <a:rPr lang="fa-IR" dirty="0"/>
              <a:t> </a:t>
            </a:r>
            <a:r>
              <a:rPr lang="fa-IR" dirty="0" err="1"/>
              <a:t>ايجاد</a:t>
            </a:r>
            <a:r>
              <a:rPr lang="fa-IR" dirty="0"/>
              <a:t> و ثبت شوند و روش های </a:t>
            </a:r>
            <a:r>
              <a:rPr lang="fa-IR" dirty="0" err="1"/>
              <a:t>اجرايي</a:t>
            </a:r>
            <a:r>
              <a:rPr lang="fa-IR" dirty="0"/>
              <a:t> </a:t>
            </a:r>
            <a:r>
              <a:rPr lang="fa-IR" dirty="0" err="1"/>
              <a:t>بايد</a:t>
            </a:r>
            <a:r>
              <a:rPr lang="fa-IR" dirty="0"/>
              <a:t> به منظور </a:t>
            </a:r>
            <a:r>
              <a:rPr lang="fa-IR" dirty="0">
                <a:solidFill>
                  <a:srgbClr val="FF0000"/>
                </a:solidFill>
              </a:rPr>
              <a:t>در دسترس بودن </a:t>
            </a:r>
            <a:r>
              <a:rPr lang="fa-IR" dirty="0" err="1" smtClean="0"/>
              <a:t>يا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محرمانه </a:t>
            </a:r>
            <a:r>
              <a:rPr lang="fa-IR" dirty="0">
                <a:solidFill>
                  <a:srgbClr val="FF0000"/>
                </a:solidFill>
              </a:rPr>
              <a:t>بودن </a:t>
            </a:r>
            <a:r>
              <a:rPr lang="fa-IR" dirty="0"/>
              <a:t>آنها، نگهداری شوند.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147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91488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100" dirty="0" err="1"/>
              <a:t>شركت</a:t>
            </a:r>
            <a:r>
              <a:rPr lang="fa-IR" sz="2100" dirty="0"/>
              <a:t> </a:t>
            </a:r>
            <a:r>
              <a:rPr lang="fa-IR" sz="2100" dirty="0" err="1"/>
              <a:t>بايد</a:t>
            </a:r>
            <a:r>
              <a:rPr lang="fa-IR" sz="2100" dirty="0"/>
              <a:t> </a:t>
            </a:r>
            <a:r>
              <a:rPr lang="fa-IR" sz="2100" dirty="0" err="1"/>
              <a:t>مسئوليت</a:t>
            </a:r>
            <a:r>
              <a:rPr lang="fa-IR" sz="2100" dirty="0"/>
              <a:t> و </a:t>
            </a:r>
            <a:r>
              <a:rPr lang="fa-IR" sz="2100" dirty="0" err="1"/>
              <a:t>اختيار</a:t>
            </a:r>
            <a:r>
              <a:rPr lang="fa-IR" sz="2100" dirty="0"/>
              <a:t> را برای شروع </a:t>
            </a:r>
            <a:r>
              <a:rPr lang="fa-IR" sz="2100" dirty="0" err="1"/>
              <a:t>تحقيق</a:t>
            </a:r>
            <a:r>
              <a:rPr lang="fa-IR" sz="2100" dirty="0"/>
              <a:t> و اقدام </a:t>
            </a:r>
            <a:r>
              <a:rPr lang="fa-IR" sz="2100" dirty="0" err="1"/>
              <a:t>اصلاحي</a:t>
            </a:r>
            <a:r>
              <a:rPr lang="fa-IR" sz="2100" dirty="0"/>
              <a:t> در مورد </a:t>
            </a:r>
            <a:r>
              <a:rPr lang="fa-IR" sz="2100" dirty="0" err="1"/>
              <a:t>رويدادهای</a:t>
            </a:r>
            <a:r>
              <a:rPr lang="fa-IR" sz="2100" dirty="0"/>
              <a:t> </a:t>
            </a:r>
            <a:r>
              <a:rPr lang="fa-IR" sz="2100" dirty="0" err="1"/>
              <a:t>نامنطبق</a:t>
            </a:r>
            <a:r>
              <a:rPr lang="fa-IR" sz="2100" dirty="0"/>
              <a:t> با </a:t>
            </a:r>
            <a:r>
              <a:rPr lang="fa-IR" sz="2100" dirty="0" smtClean="0"/>
              <a:t>الزامات مشخص </a:t>
            </a:r>
            <a:r>
              <a:rPr lang="fa-IR" sz="2100" dirty="0"/>
              <a:t>مرتبط با </a:t>
            </a:r>
            <a:r>
              <a:rPr lang="fa-IR" sz="2100" dirty="0" err="1"/>
              <a:t>سيستم</a:t>
            </a:r>
            <a:r>
              <a:rPr lang="fa-IR" sz="2100" dirty="0"/>
              <a:t> </a:t>
            </a:r>
            <a:r>
              <a:rPr lang="fa-IR" sz="2100" dirty="0" err="1"/>
              <a:t>مديريت</a:t>
            </a:r>
            <a:r>
              <a:rPr lang="fa-IR" sz="2100" dirty="0"/>
              <a:t> </a:t>
            </a:r>
            <a:r>
              <a:rPr lang="en-US" sz="2100" dirty="0"/>
              <a:t>HSE </a:t>
            </a:r>
            <a:r>
              <a:rPr lang="fa-IR" sz="2100" dirty="0" smtClean="0"/>
              <a:t> و </a:t>
            </a:r>
            <a:r>
              <a:rPr lang="fa-IR" sz="2100" dirty="0" err="1"/>
              <a:t>عمليات</a:t>
            </a:r>
            <a:r>
              <a:rPr lang="fa-IR" sz="2100" dirty="0"/>
              <a:t> </a:t>
            </a:r>
            <a:r>
              <a:rPr lang="fa-IR" sz="2100" dirty="0" err="1"/>
              <a:t>يا</a:t>
            </a:r>
            <a:r>
              <a:rPr lang="fa-IR" sz="2100" dirty="0"/>
              <a:t> </a:t>
            </a:r>
            <a:r>
              <a:rPr lang="fa-IR" sz="2100" dirty="0" err="1"/>
              <a:t>نتايج</a:t>
            </a:r>
            <a:r>
              <a:rPr lang="fa-IR" sz="2100" dirty="0"/>
              <a:t> آن </a:t>
            </a:r>
            <a:r>
              <a:rPr lang="fa-IR" sz="2100" dirty="0" err="1"/>
              <a:t>تعريف</a:t>
            </a:r>
            <a:r>
              <a:rPr lang="fa-IR" sz="2100" dirty="0"/>
              <a:t> </a:t>
            </a:r>
            <a:r>
              <a:rPr lang="fa-IR" sz="2100" dirty="0" err="1"/>
              <a:t>نمايد</a:t>
            </a:r>
            <a:r>
              <a:rPr lang="fa-IR" sz="2100" dirty="0"/>
              <a:t>. </a:t>
            </a:r>
            <a:r>
              <a:rPr lang="fa-IR" sz="2100" dirty="0" err="1"/>
              <a:t>موقعيت</a:t>
            </a:r>
            <a:r>
              <a:rPr lang="fa-IR" sz="2100" dirty="0"/>
              <a:t> های عدم انطباق </a:t>
            </a:r>
            <a:r>
              <a:rPr lang="fa-IR" sz="2100" dirty="0" smtClean="0"/>
              <a:t>ممکن است </a:t>
            </a:r>
            <a:r>
              <a:rPr lang="fa-IR" sz="2100" dirty="0"/>
              <a:t>به </a:t>
            </a:r>
            <a:r>
              <a:rPr lang="fa-IR" sz="2100" dirty="0" err="1"/>
              <a:t>وسيله</a:t>
            </a:r>
            <a:r>
              <a:rPr lang="fa-IR" sz="2100" dirty="0"/>
              <a:t> برنامه های </a:t>
            </a:r>
            <a:r>
              <a:rPr lang="fa-IR" sz="2100" dirty="0" err="1"/>
              <a:t>پايش</a:t>
            </a:r>
            <a:r>
              <a:rPr lang="fa-IR" sz="2100" dirty="0"/>
              <a:t>، از </a:t>
            </a:r>
            <a:r>
              <a:rPr lang="fa-IR" sz="2100" dirty="0" err="1"/>
              <a:t>طريق</a:t>
            </a:r>
            <a:r>
              <a:rPr lang="fa-IR" sz="2100" dirty="0"/>
              <a:t> ارتباط با </a:t>
            </a:r>
            <a:r>
              <a:rPr lang="fa-IR" sz="2100" dirty="0" err="1"/>
              <a:t>كاركنان</a:t>
            </a:r>
            <a:r>
              <a:rPr lang="fa-IR" sz="2100" dirty="0"/>
              <a:t>، </a:t>
            </a:r>
            <a:r>
              <a:rPr lang="fa-IR" sz="2100" dirty="0" err="1"/>
              <a:t>پيمانکاران</a:t>
            </a:r>
            <a:r>
              <a:rPr lang="fa-IR" sz="2100" dirty="0"/>
              <a:t>، </a:t>
            </a:r>
            <a:r>
              <a:rPr lang="fa-IR" sz="2100" dirty="0" err="1"/>
              <a:t>مشتريان</a:t>
            </a:r>
            <a:r>
              <a:rPr lang="fa-IR" sz="2100" dirty="0"/>
              <a:t>، نهادهای </a:t>
            </a:r>
            <a:r>
              <a:rPr lang="fa-IR" sz="2100" dirty="0" err="1"/>
              <a:t>دولتي</a:t>
            </a:r>
            <a:r>
              <a:rPr lang="fa-IR" sz="2100" dirty="0"/>
              <a:t> </a:t>
            </a:r>
            <a:r>
              <a:rPr lang="fa-IR" sz="2100" dirty="0" err="1"/>
              <a:t>يا</a:t>
            </a:r>
            <a:r>
              <a:rPr lang="fa-IR" sz="2100" dirty="0"/>
              <a:t> جامعه </a:t>
            </a:r>
            <a:r>
              <a:rPr lang="fa-IR" sz="2100" dirty="0" err="1"/>
              <a:t>يا</a:t>
            </a:r>
            <a:r>
              <a:rPr lang="fa-IR" sz="2100" dirty="0"/>
              <a:t> </a:t>
            </a:r>
            <a:r>
              <a:rPr lang="fa-IR" sz="2100" dirty="0" smtClean="0"/>
              <a:t>از </a:t>
            </a:r>
            <a:r>
              <a:rPr lang="fa-IR" sz="2100" dirty="0" err="1" smtClean="0"/>
              <a:t>تحقيق</a:t>
            </a:r>
            <a:r>
              <a:rPr lang="fa-IR" sz="2100" dirty="0" smtClean="0"/>
              <a:t> </a:t>
            </a:r>
            <a:r>
              <a:rPr lang="fa-IR" sz="2100" dirty="0"/>
              <a:t>و </a:t>
            </a:r>
            <a:r>
              <a:rPr lang="fa-IR" sz="2100" dirty="0" err="1"/>
              <a:t>بررسي</a:t>
            </a:r>
            <a:r>
              <a:rPr lang="fa-IR" sz="2100" dirty="0"/>
              <a:t> </a:t>
            </a:r>
            <a:r>
              <a:rPr lang="fa-IR" sz="2100" dirty="0" err="1"/>
              <a:t>رويدادها</a:t>
            </a:r>
            <a:r>
              <a:rPr lang="fa-IR" sz="2100" dirty="0"/>
              <a:t> </a:t>
            </a:r>
            <a:r>
              <a:rPr lang="fa-IR" sz="2100" dirty="0" err="1"/>
              <a:t>شناسايي</a:t>
            </a:r>
            <a:r>
              <a:rPr lang="fa-IR" sz="2100" dirty="0"/>
              <a:t> </a:t>
            </a:r>
            <a:r>
              <a:rPr lang="fa-IR" sz="2100" dirty="0" smtClean="0"/>
              <a:t>شوند.</a:t>
            </a:r>
            <a:endParaRPr lang="fa-IR" altLang="en-US" sz="2100" dirty="0" smtClean="0"/>
          </a:p>
          <a:p>
            <a:pPr marL="0" indent="0" algn="just">
              <a:buNone/>
            </a:pPr>
            <a:r>
              <a:rPr lang="fa-IR" sz="2100" dirty="0" err="1"/>
              <a:t>شركت</a:t>
            </a:r>
            <a:r>
              <a:rPr lang="fa-IR" sz="2100" dirty="0"/>
              <a:t> </a:t>
            </a:r>
            <a:r>
              <a:rPr lang="fa-IR" sz="2100" dirty="0" err="1"/>
              <a:t>بايد</a:t>
            </a:r>
            <a:r>
              <a:rPr lang="fa-IR" sz="2100" dirty="0"/>
              <a:t> روش های </a:t>
            </a:r>
            <a:r>
              <a:rPr lang="fa-IR" sz="2100" dirty="0" err="1"/>
              <a:t>اجرايي</a:t>
            </a:r>
            <a:r>
              <a:rPr lang="fa-IR" sz="2100" dirty="0"/>
              <a:t> را برای </a:t>
            </a:r>
            <a:r>
              <a:rPr lang="fa-IR" sz="2100" dirty="0" err="1"/>
              <a:t>چنين</a:t>
            </a:r>
            <a:r>
              <a:rPr lang="fa-IR" sz="2100" dirty="0"/>
              <a:t> </a:t>
            </a:r>
            <a:r>
              <a:rPr lang="fa-IR" sz="2100" dirty="0" err="1"/>
              <a:t>تحقيقات</a:t>
            </a:r>
            <a:r>
              <a:rPr lang="fa-IR" sz="2100" dirty="0"/>
              <a:t> و اقدامات </a:t>
            </a:r>
            <a:r>
              <a:rPr lang="fa-IR" sz="2100" dirty="0" err="1"/>
              <a:t>اصلاحي</a:t>
            </a:r>
            <a:r>
              <a:rPr lang="fa-IR" sz="2100" dirty="0"/>
              <a:t> نگهداری </a:t>
            </a:r>
            <a:r>
              <a:rPr lang="fa-IR" sz="2100" dirty="0" err="1"/>
              <a:t>نمايد</a:t>
            </a:r>
            <a:r>
              <a:rPr lang="fa-IR" sz="2100" dirty="0"/>
              <a:t>، </a:t>
            </a:r>
            <a:r>
              <a:rPr lang="fa-IR" sz="2100" dirty="0" err="1"/>
              <a:t>كه</a:t>
            </a:r>
            <a:r>
              <a:rPr lang="fa-IR" sz="2100" dirty="0"/>
              <a:t> به </a:t>
            </a:r>
            <a:r>
              <a:rPr lang="fa-IR" sz="2100" dirty="0" err="1"/>
              <a:t>وسيله</a:t>
            </a:r>
            <a:r>
              <a:rPr lang="fa-IR" sz="2100" dirty="0"/>
              <a:t> آن </a:t>
            </a:r>
            <a:r>
              <a:rPr lang="fa-IR" sz="2100" dirty="0" err="1" smtClean="0"/>
              <a:t>مديريت</a:t>
            </a:r>
            <a:r>
              <a:rPr lang="fa-IR" sz="2100" dirty="0" smtClean="0"/>
              <a:t> </a:t>
            </a:r>
            <a:r>
              <a:rPr lang="fa-IR" sz="2100" dirty="0" err="1" smtClean="0"/>
              <a:t>وظايف</a:t>
            </a:r>
            <a:r>
              <a:rPr lang="fa-IR" sz="2100" dirty="0" smtClean="0"/>
              <a:t> </a:t>
            </a:r>
            <a:r>
              <a:rPr lang="fa-IR" sz="2100" dirty="0"/>
              <a:t>و </a:t>
            </a:r>
            <a:r>
              <a:rPr lang="fa-IR" sz="2100" dirty="0" err="1"/>
              <a:t>فعاليت</a:t>
            </a:r>
            <a:r>
              <a:rPr lang="fa-IR" sz="2100" dirty="0"/>
              <a:t> های مرتبط، در مشورت با </a:t>
            </a:r>
            <a:r>
              <a:rPr lang="fa-IR" sz="2100" dirty="0" err="1"/>
              <a:t>نماينده</a:t>
            </a:r>
            <a:r>
              <a:rPr lang="fa-IR" sz="2100" dirty="0"/>
              <a:t> </a:t>
            </a:r>
            <a:r>
              <a:rPr lang="fa-IR" sz="2100" dirty="0" err="1" smtClean="0"/>
              <a:t>مديريت</a:t>
            </a:r>
            <a:r>
              <a:rPr lang="fa-IR" sz="2100" dirty="0" smtClean="0"/>
              <a:t> باید:</a:t>
            </a:r>
            <a:endParaRPr lang="fa-IR" altLang="en-US" sz="2100" dirty="0" smtClean="0">
              <a:solidFill>
                <a:srgbClr val="FF0000"/>
              </a:solidFill>
            </a:endParaRPr>
          </a:p>
          <a:p>
            <a:pPr algn="justLow"/>
            <a:r>
              <a:rPr lang="fa-IR" sz="2100" dirty="0" smtClean="0">
                <a:solidFill>
                  <a:srgbClr val="FF0000"/>
                </a:solidFill>
              </a:rPr>
              <a:t>طرف </a:t>
            </a:r>
            <a:r>
              <a:rPr lang="fa-IR" sz="2100" dirty="0">
                <a:solidFill>
                  <a:srgbClr val="FF0000"/>
                </a:solidFill>
              </a:rPr>
              <a:t>های مرتبط </a:t>
            </a:r>
            <a:r>
              <a:rPr lang="fa-IR" sz="2100" dirty="0"/>
              <a:t>را </a:t>
            </a:r>
            <a:r>
              <a:rPr lang="fa-IR" sz="2100" dirty="0">
                <a:solidFill>
                  <a:srgbClr val="FF0000"/>
                </a:solidFill>
              </a:rPr>
              <a:t>آگاه</a:t>
            </a:r>
            <a:r>
              <a:rPr lang="fa-IR" sz="2100" dirty="0"/>
              <a:t> </a:t>
            </a:r>
            <a:r>
              <a:rPr lang="fa-IR" sz="2100" dirty="0" err="1"/>
              <a:t>كند</a:t>
            </a:r>
            <a:r>
              <a:rPr lang="fa-IR" sz="2100" dirty="0"/>
              <a:t>.</a:t>
            </a:r>
            <a:endParaRPr lang="fa-IR" altLang="en-US" sz="2100" dirty="0" smtClean="0">
              <a:solidFill>
                <a:srgbClr val="FF0000"/>
              </a:solidFill>
            </a:endParaRPr>
          </a:p>
          <a:p>
            <a:pPr algn="justLow" eaLnBrk="1" hangingPunct="1"/>
            <a:r>
              <a:rPr lang="ar-SA" altLang="en-US" sz="2100" dirty="0" smtClean="0">
                <a:solidFill>
                  <a:srgbClr val="FF0000"/>
                </a:solidFill>
              </a:rPr>
              <a:t>تعيين</a:t>
            </a:r>
            <a:r>
              <a:rPr lang="ar-SA" altLang="en-US" sz="2100" dirty="0" smtClean="0"/>
              <a:t> سلسله </a:t>
            </a:r>
            <a:r>
              <a:rPr lang="ar-SA" altLang="en-US" sz="2100" dirty="0" smtClean="0">
                <a:solidFill>
                  <a:srgbClr val="FF0000"/>
                </a:solidFill>
              </a:rPr>
              <a:t>علل</a:t>
            </a:r>
            <a:r>
              <a:rPr lang="ar-SA" altLang="en-US" sz="2100" dirty="0" smtClean="0"/>
              <a:t> و همچنين </a:t>
            </a:r>
            <a:r>
              <a:rPr lang="ar-SA" altLang="en-US" sz="2100" dirty="0" smtClean="0">
                <a:solidFill>
                  <a:srgbClr val="FF0000"/>
                </a:solidFill>
              </a:rPr>
              <a:t>علت ريشه</a:t>
            </a:r>
            <a:r>
              <a:rPr lang="ar-SA" altLang="en-US" sz="2100" dirty="0" smtClean="0">
                <a:solidFill>
                  <a:srgbClr val="FF0000"/>
                </a:solidFill>
                <a:cs typeface="Nazanin" panose="00000400000000000000" pitchFamily="2" charset="-78"/>
              </a:rPr>
              <a:t>‌</a:t>
            </a:r>
            <a:r>
              <a:rPr lang="ar-SA" altLang="en-US" sz="2100" dirty="0" smtClean="0">
                <a:solidFill>
                  <a:srgbClr val="FF0000"/>
                </a:solidFill>
              </a:rPr>
              <a:t>اي </a:t>
            </a:r>
          </a:p>
          <a:p>
            <a:pPr algn="justLow" eaLnBrk="1" hangingPunct="1"/>
            <a:r>
              <a:rPr lang="ar-SA" altLang="en-US" sz="2100" dirty="0" smtClean="0"/>
              <a:t>برقراري يك طرح براي </a:t>
            </a:r>
            <a:r>
              <a:rPr lang="ar-SA" altLang="en-US" sz="2100" dirty="0" smtClean="0">
                <a:solidFill>
                  <a:srgbClr val="FF0000"/>
                </a:solidFill>
              </a:rPr>
              <a:t>اقدامات اصلاحي </a:t>
            </a:r>
            <a:r>
              <a:rPr lang="ar-SA" altLang="en-US" sz="2100" dirty="0" smtClean="0"/>
              <a:t>يا </a:t>
            </a:r>
            <a:r>
              <a:rPr lang="ar-SA" altLang="en-US" sz="2100" dirty="0" smtClean="0">
                <a:solidFill>
                  <a:srgbClr val="FF0000"/>
                </a:solidFill>
              </a:rPr>
              <a:t>بهبود</a:t>
            </a:r>
            <a:r>
              <a:rPr lang="ar-SA" altLang="en-US" sz="2100" dirty="0" smtClean="0"/>
              <a:t> وضعيت</a:t>
            </a:r>
            <a:r>
              <a:rPr lang="ar-SA" altLang="en-US" sz="2100" dirty="0" smtClean="0">
                <a:cs typeface="Nazanin" panose="00000400000000000000" pitchFamily="2" charset="-78"/>
              </a:rPr>
              <a:t>‌</a:t>
            </a:r>
            <a:r>
              <a:rPr lang="ar-SA" altLang="en-US" sz="2100" dirty="0" smtClean="0"/>
              <a:t> موجود </a:t>
            </a:r>
          </a:p>
          <a:p>
            <a:pPr algn="justLow" eaLnBrk="1" hangingPunct="1"/>
            <a:r>
              <a:rPr lang="ar-SA" altLang="en-US" sz="2100" dirty="0" smtClean="0"/>
              <a:t>آغاز </a:t>
            </a:r>
            <a:r>
              <a:rPr lang="ar-SA" altLang="en-US" sz="2100" dirty="0" smtClean="0">
                <a:solidFill>
                  <a:srgbClr val="FF0000"/>
                </a:solidFill>
              </a:rPr>
              <a:t>اقدامات پيشگيرانه </a:t>
            </a:r>
            <a:r>
              <a:rPr lang="ar-SA" altLang="en-US" sz="2100" dirty="0" smtClean="0"/>
              <a:t>متناسب و سازگار با طبيعت عدم انطباقي كه رخ داده </a:t>
            </a:r>
          </a:p>
          <a:p>
            <a:pPr algn="justLow" eaLnBrk="1" hangingPunct="1"/>
            <a:r>
              <a:rPr lang="ar-SA" altLang="en-US" sz="2100" dirty="0" smtClean="0"/>
              <a:t>اعمال </a:t>
            </a:r>
            <a:r>
              <a:rPr lang="ar-SA" altLang="en-US" sz="2100" dirty="0" smtClean="0">
                <a:solidFill>
                  <a:srgbClr val="FF0000"/>
                </a:solidFill>
              </a:rPr>
              <a:t>كنترل</a:t>
            </a:r>
            <a:r>
              <a:rPr lang="ar-SA" altLang="en-US" sz="2100" dirty="0" smtClean="0">
                <a:solidFill>
                  <a:srgbClr val="FF0000"/>
                </a:solidFill>
                <a:cs typeface="Nazanin" panose="00000400000000000000" pitchFamily="2" charset="-78"/>
              </a:rPr>
              <a:t>‌</a:t>
            </a:r>
            <a:r>
              <a:rPr lang="ar-SA" altLang="en-US" sz="2100" dirty="0" smtClean="0"/>
              <a:t>هاي لازم براي اطمينان از اينكه، اقدامات پيشگرانه </a:t>
            </a:r>
            <a:r>
              <a:rPr lang="ar-SA" altLang="en-US" sz="2100" dirty="0" smtClean="0">
                <a:solidFill>
                  <a:srgbClr val="FF0000"/>
                </a:solidFill>
              </a:rPr>
              <a:t>مؤثر</a:t>
            </a:r>
            <a:r>
              <a:rPr lang="ar-SA" altLang="en-US" sz="2100" dirty="0" smtClean="0"/>
              <a:t> واقع شده</a:t>
            </a:r>
            <a:r>
              <a:rPr lang="ar-SA" altLang="en-US" sz="2100" dirty="0" smtClean="0">
                <a:cs typeface="Nazanin" panose="00000400000000000000" pitchFamily="2" charset="-78"/>
              </a:rPr>
              <a:t>‌</a:t>
            </a:r>
            <a:r>
              <a:rPr lang="ar-SA" altLang="en-US" sz="2100" dirty="0" smtClean="0"/>
              <a:t>اند</a:t>
            </a:r>
            <a:r>
              <a:rPr lang="fa-IR" altLang="en-US" sz="2100" dirty="0" smtClean="0"/>
              <a:t>.</a:t>
            </a:r>
            <a:r>
              <a:rPr lang="ar-SA" altLang="en-US" sz="2100" dirty="0" smtClean="0"/>
              <a:t> </a:t>
            </a:r>
          </a:p>
          <a:p>
            <a:r>
              <a:rPr lang="fa-IR" sz="2100" dirty="0"/>
              <a:t>روش های </a:t>
            </a:r>
            <a:r>
              <a:rPr lang="fa-IR" sz="2100" dirty="0" err="1"/>
              <a:t>اجرايي</a:t>
            </a:r>
            <a:r>
              <a:rPr lang="fa-IR" sz="2100" dirty="0"/>
              <a:t> را به منظور </a:t>
            </a:r>
            <a:r>
              <a:rPr lang="fa-IR" sz="2100" dirty="0" err="1"/>
              <a:t>يکپارچگي</a:t>
            </a:r>
            <a:r>
              <a:rPr lang="fa-IR" sz="2100" dirty="0"/>
              <a:t> اقدامات جهت </a:t>
            </a:r>
            <a:r>
              <a:rPr lang="fa-IR" sz="2100" dirty="0" err="1">
                <a:solidFill>
                  <a:srgbClr val="FF0000"/>
                </a:solidFill>
              </a:rPr>
              <a:t>پيشگيری</a:t>
            </a:r>
            <a:r>
              <a:rPr lang="fa-IR" sz="2100" dirty="0">
                <a:solidFill>
                  <a:srgbClr val="FF0000"/>
                </a:solidFill>
              </a:rPr>
              <a:t> از تکرار مجدد</a:t>
            </a:r>
            <a:r>
              <a:rPr lang="fa-IR" sz="2100" dirty="0"/>
              <a:t>، </a:t>
            </a:r>
            <a:r>
              <a:rPr lang="fa-IR" sz="2100" dirty="0">
                <a:solidFill>
                  <a:srgbClr val="FF0000"/>
                </a:solidFill>
              </a:rPr>
              <a:t>انتقال </a:t>
            </a:r>
            <a:r>
              <a:rPr lang="fa-IR" sz="2100" dirty="0" smtClean="0">
                <a:solidFill>
                  <a:srgbClr val="FF0000"/>
                </a:solidFill>
              </a:rPr>
              <a:t>اطلاعات </a:t>
            </a:r>
            <a:r>
              <a:rPr lang="fa-IR" sz="2100" dirty="0" err="1" smtClean="0">
                <a:solidFill>
                  <a:srgbClr val="FF0000"/>
                </a:solidFill>
              </a:rPr>
              <a:t>تغييرات</a:t>
            </a:r>
            <a:r>
              <a:rPr lang="fa-IR" sz="2100" dirty="0" smtClean="0">
                <a:solidFill>
                  <a:srgbClr val="FF0000"/>
                </a:solidFill>
              </a:rPr>
              <a:t> </a:t>
            </a:r>
            <a:r>
              <a:rPr lang="fa-IR" sz="2100" dirty="0">
                <a:solidFill>
                  <a:srgbClr val="FF0000"/>
                </a:solidFill>
              </a:rPr>
              <a:t>به </a:t>
            </a:r>
            <a:r>
              <a:rPr lang="fa-IR" sz="2100" dirty="0" err="1">
                <a:solidFill>
                  <a:srgbClr val="FF0000"/>
                </a:solidFill>
              </a:rPr>
              <a:t>كاركنان</a:t>
            </a:r>
            <a:r>
              <a:rPr lang="fa-IR" sz="2100" dirty="0">
                <a:solidFill>
                  <a:srgbClr val="FF0000"/>
                </a:solidFill>
              </a:rPr>
              <a:t> </a:t>
            </a:r>
            <a:r>
              <a:rPr lang="fa-IR" sz="2100" dirty="0"/>
              <a:t>مربوطه و </a:t>
            </a:r>
            <a:r>
              <a:rPr lang="fa-IR" sz="2100" dirty="0">
                <a:solidFill>
                  <a:srgbClr val="FF0000"/>
                </a:solidFill>
              </a:rPr>
              <a:t>اعمال آنها </a:t>
            </a:r>
            <a:r>
              <a:rPr lang="fa-IR" sz="2100" dirty="0"/>
              <a:t>بازنگری </a:t>
            </a:r>
            <a:r>
              <a:rPr lang="fa-IR" sz="2100" dirty="0" err="1" smtClean="0"/>
              <a:t>كند</a:t>
            </a:r>
            <a:r>
              <a:rPr lang="fa-IR" sz="2100" dirty="0" smtClean="0"/>
              <a:t>.</a:t>
            </a:r>
            <a:endParaRPr lang="en-US" altLang="en-US" sz="2100" dirty="0" smtClean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52600" y="549275"/>
            <a:ext cx="7238999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400" dirty="0" smtClean="0">
                <a:sym typeface="Wingdings 2" panose="05020102010507070707" pitchFamily="18" charset="2"/>
              </a:rPr>
              <a:t>6-4- </a:t>
            </a:r>
            <a:r>
              <a:rPr lang="ar-SA" altLang="en-US" sz="4400" dirty="0" smtClean="0">
                <a:sym typeface="Wingdings 2" panose="05020102010507070707" pitchFamily="18" charset="2"/>
              </a:rPr>
              <a:t>عدم </a:t>
            </a:r>
            <a:r>
              <a:rPr lang="ar-SA" altLang="en-US" sz="4400" dirty="0">
                <a:sym typeface="Wingdings 2" panose="05020102010507070707" pitchFamily="18" charset="2"/>
              </a:rPr>
              <a:t>انطباق و اقدامات اصلاحي</a:t>
            </a:r>
            <a:endParaRPr lang="en-US" altLang="en-US" sz="4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32DADDA7-6EEC-40B1-8F3C-EE305F322076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28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524000"/>
            <a:ext cx="7978775" cy="403383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333399"/>
              </a:buClr>
              <a:buFont typeface="Wingdings" panose="05000000000000000000" pitchFamily="2" charset="2"/>
              <a:buChar char="E"/>
            </a:pPr>
            <a:r>
              <a:rPr lang="ar-SA" altLang="en-US" sz="2400" b="1" dirty="0" smtClean="0">
                <a:latin typeface="Times New Roman" panose="02020603050405020304" pitchFamily="18" charset="0"/>
              </a:rPr>
              <a:t>سازمان بايستي روش‌هايي را براي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ثبت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و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گزارش‌دهی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 داخلي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رويدادها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يي كه از عملكرد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HSE 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متاثر </a:t>
            </a:r>
            <a:r>
              <a:rPr lang="fa-IR" altLang="en-US" sz="2400" b="1" dirty="0" err="1" smtClean="0">
                <a:latin typeface="Times New Roman" panose="02020603050405020304" pitchFamily="18" charset="0"/>
              </a:rPr>
              <a:t>شده‌اند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يا مي‌توانستند متأثر شوند، نگهداري نمايد، به‌طوريكه درس‌هاي عبرت مربوطه، فرا گرفته شده و اقدامات مناسب صورت گيرد.</a:t>
            </a:r>
            <a:r>
              <a:rPr lang="fa-IR" altLang="en-US" sz="2400" b="1" dirty="0" smtClean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buClr>
                <a:srgbClr val="333399"/>
              </a:buClr>
              <a:buFont typeface="Wingdings" panose="05000000000000000000" pitchFamily="2" charset="2"/>
              <a:buChar char="E"/>
            </a:pPr>
            <a:r>
              <a:rPr lang="ar-SA" altLang="en-US" sz="2400" b="1" dirty="0" smtClean="0">
                <a:latin typeface="Times New Roman" panose="02020603050405020304" pitchFamily="18" charset="0"/>
              </a:rPr>
              <a:t>بايستي يك سازوكار معين براي </a:t>
            </a:r>
            <a:r>
              <a:rPr lang="ar-SA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گزارش رويدادها به مراجع قانوني </a:t>
            </a:r>
            <a:r>
              <a:rPr lang="ar-SA" altLang="en-US" sz="2400" b="1" dirty="0" smtClean="0">
                <a:latin typeface="Times New Roman" panose="02020603050405020304" pitchFamily="18" charset="0"/>
              </a:rPr>
              <a:t>تا حدي كه قانون معين كرده است تعریف شود و یا برای حدی فراتر از آن، چنانچه خط‌مشی شرکت در ارتباطات خارجي الزام کرده باشد.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600201" y="549275"/>
            <a:ext cx="7086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400" dirty="0" smtClean="0">
                <a:sym typeface="Wingdings 2" panose="05020102010507070707" pitchFamily="18" charset="2"/>
              </a:rPr>
              <a:t>6-5- </a:t>
            </a:r>
            <a:r>
              <a:rPr lang="ar-SA" altLang="en-US" sz="4400" dirty="0" smtClean="0">
                <a:sym typeface="Wingdings 2" panose="05020102010507070707" pitchFamily="18" charset="2"/>
              </a:rPr>
              <a:t>گزارش </a:t>
            </a:r>
            <a:r>
              <a:rPr lang="fa-IR" altLang="en-US" sz="4400" dirty="0" err="1" smtClean="0">
                <a:sym typeface="Wingdings 2" panose="05020102010507070707" pitchFamily="18" charset="2"/>
              </a:rPr>
              <a:t>رويداد</a:t>
            </a:r>
            <a:endParaRPr lang="en-US" altLang="en-US" sz="42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8CB6858E-C50C-4A3D-B50E-BEDB401521BA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524000"/>
            <a:ext cx="8066087" cy="4175125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ar-SA" altLang="en-US" sz="2400" dirty="0" smtClean="0">
                <a:latin typeface="Times New Roman" panose="02020603050405020304" pitchFamily="18" charset="0"/>
              </a:rPr>
              <a:t>هم </a:t>
            </a:r>
            <a:r>
              <a:rPr lang="ar-SA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شرايط فوري رويداد 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و هم </a:t>
            </a:r>
            <a:r>
              <a:rPr lang="ar-SA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نقاط ضعف بنيادي 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سيستم مديريت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HSE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 كه سبب پديد آمدن رويداد مي‏گردد، بايستي‌ </a:t>
            </a:r>
            <a:r>
              <a:rPr lang="ar-SA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شناسايي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 گردد تا قضاوت توسط افراد مسئول را امكان‏پذير سازد و اقدامات پيگيرانه لازم انجام گيرد. </a:t>
            </a: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ar-SA" altLang="en-US" sz="2400" dirty="0" smtClean="0">
                <a:latin typeface="Times New Roman" panose="02020603050405020304" pitchFamily="18" charset="0"/>
              </a:rPr>
              <a:t>سازوكار و </a:t>
            </a:r>
            <a:r>
              <a:rPr lang="ar-SA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مسئوليت‌ها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 براي </a:t>
            </a:r>
            <a:r>
              <a:rPr lang="ar-SA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پيگيري حوادث 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بايستي ب</a:t>
            </a:r>
            <a:r>
              <a:rPr lang="fa-IR" altLang="en-US" sz="2400" dirty="0" smtClean="0">
                <a:latin typeface="Times New Roman" panose="02020603050405020304" pitchFamily="18" charset="0"/>
              </a:rPr>
              <a:t>ه‏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وضوح </a:t>
            </a:r>
            <a:r>
              <a:rPr lang="ar-SA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تعريف</a:t>
            </a:r>
            <a:r>
              <a:rPr lang="ar-SA" altLang="en-US" sz="2400" dirty="0" smtClean="0">
                <a:latin typeface="Times New Roman" panose="02020603050405020304" pitchFamily="18" charset="0"/>
              </a:rPr>
              <a:t> شود. اين سازوكار بايستي بصورت گسترده‏اي شبيه به روش‏هاي‏اجرايي پياده‏سازي اقدام اصلاحي در موارد عدم انطباق با سيستم مديريت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HSE </a:t>
            </a:r>
            <a:r>
              <a:rPr lang="fa-IR" altLang="en-US" sz="2400" dirty="0" smtClean="0">
                <a:latin typeface="Times New Roman" panose="02020603050405020304" pitchFamily="18" charset="0"/>
              </a:rPr>
              <a:t>باشد.</a:t>
            </a:r>
            <a:endParaRPr lang="ar-SA" altLang="en-US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ar-SA" altLang="en-US" sz="2400" dirty="0" smtClean="0">
                <a:latin typeface="Times New Roman" panose="02020603050405020304" pitchFamily="18" charset="0"/>
              </a:rPr>
              <a:t>مسئوليت‌هاي تعريف شده براي پيگيري يك رويداد بايستي متناسب با شدت وقوع يا نتايج بالقوه آن باشد.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28801" y="549275"/>
            <a:ext cx="6705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000" dirty="0" smtClean="0">
                <a:sym typeface="Wingdings 2" panose="05020102010507070707" pitchFamily="18" charset="2"/>
              </a:rPr>
              <a:t>6-6- </a:t>
            </a:r>
            <a:r>
              <a:rPr lang="ar-SA" altLang="en-US" sz="4000" dirty="0">
                <a:sym typeface="Wingdings 2" panose="05020102010507070707" pitchFamily="18" charset="2"/>
              </a:rPr>
              <a:t>پيگيري </a:t>
            </a:r>
            <a:r>
              <a:rPr lang="fa-IR" altLang="en-US" sz="4000" dirty="0" err="1" smtClean="0">
                <a:sym typeface="Wingdings 2" panose="05020102010507070707" pitchFamily="18" charset="2"/>
              </a:rPr>
              <a:t>رويداد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FED5BB4-2DDE-4D2A-92FF-87FADE420B55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>
                <a:solidFill>
                  <a:schemeClr val="accent3">
                    <a:lumMod val="75000"/>
                  </a:schemeClr>
                </a:solidFill>
              </a:rPr>
              <a:t>مدل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HSE-MS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</a:rPr>
              <a:t>7 - </a:t>
            </a:r>
            <a:r>
              <a:rPr lang="fa-IR" b="1" dirty="0" err="1">
                <a:solidFill>
                  <a:srgbClr val="FF0000"/>
                </a:solidFill>
              </a:rPr>
              <a:t>ممیزي</a:t>
            </a:r>
            <a:r>
              <a:rPr lang="fa-IR" b="1" dirty="0">
                <a:solidFill>
                  <a:srgbClr val="FF0000"/>
                </a:solidFill>
              </a:rPr>
              <a:t> و </a:t>
            </a:r>
            <a:r>
              <a:rPr lang="fa-IR" b="1" dirty="0" err="1">
                <a:solidFill>
                  <a:srgbClr val="FF0000"/>
                </a:solidFill>
              </a:rPr>
              <a:t>بازنگري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Auditing &amp; </a:t>
            </a:r>
            <a:r>
              <a:rPr lang="en-US" b="1" dirty="0" smtClean="0">
                <a:solidFill>
                  <a:srgbClr val="FF0000"/>
                </a:solidFill>
              </a:rPr>
              <a:t>Reviewing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a-IR" b="1" dirty="0"/>
              <a:t>این بخش به ارزیابی های دوره ای عملکرد و مناسب بودن استقرار </a:t>
            </a:r>
            <a:r>
              <a:rPr lang="fa-IR" b="1" dirty="0" smtClean="0"/>
              <a:t>سیستم می پردازد.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05000" y="3035300"/>
          <a:ext cx="5715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4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524000"/>
            <a:ext cx="8066087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400" b="1" dirty="0" err="1"/>
              <a:t>شركت</a:t>
            </a:r>
            <a:r>
              <a:rPr lang="fa-IR" sz="2400" b="1" dirty="0"/>
              <a:t> </a:t>
            </a:r>
            <a:r>
              <a:rPr lang="fa-IR" sz="2400" b="1" dirty="0" err="1"/>
              <a:t>بايد</a:t>
            </a:r>
            <a:r>
              <a:rPr lang="fa-IR" sz="2400" b="1" dirty="0"/>
              <a:t> روش های </a:t>
            </a:r>
            <a:r>
              <a:rPr lang="fa-IR" sz="2400" b="1" dirty="0" err="1"/>
              <a:t>اجرايي</a:t>
            </a:r>
            <a:r>
              <a:rPr lang="fa-IR" sz="2400" b="1" dirty="0"/>
              <a:t> را برای </a:t>
            </a:r>
            <a:r>
              <a:rPr lang="fa-IR" sz="2400" b="1" dirty="0" err="1"/>
              <a:t>مميزی</a:t>
            </a:r>
            <a:r>
              <a:rPr lang="fa-IR" sz="2400" b="1" dirty="0"/>
              <a:t> ها، </a:t>
            </a:r>
            <a:r>
              <a:rPr lang="fa-IR" sz="2400" b="1" dirty="0" err="1"/>
              <a:t>كه</a:t>
            </a:r>
            <a:r>
              <a:rPr lang="fa-IR" sz="2400" b="1" dirty="0"/>
              <a:t> به عنوان </a:t>
            </a:r>
            <a:r>
              <a:rPr lang="fa-IR" sz="2400" b="1" dirty="0" err="1"/>
              <a:t>يک</a:t>
            </a:r>
            <a:r>
              <a:rPr lang="fa-IR" sz="2400" b="1" dirty="0"/>
              <a:t> بخش عادی </a:t>
            </a:r>
            <a:r>
              <a:rPr lang="fa-IR" sz="2400" b="1" dirty="0" err="1"/>
              <a:t>كنترل</a:t>
            </a:r>
            <a:r>
              <a:rPr lang="fa-IR" sz="2400" b="1" dirty="0"/>
              <a:t> </a:t>
            </a:r>
            <a:r>
              <a:rPr lang="fa-IR" sz="2400" b="1" dirty="0" err="1"/>
              <a:t>كسب</a:t>
            </a:r>
            <a:r>
              <a:rPr lang="fa-IR" sz="2400" b="1" dirty="0"/>
              <a:t> و </a:t>
            </a:r>
            <a:r>
              <a:rPr lang="fa-IR" sz="2400" b="1" dirty="0" err="1"/>
              <a:t>كار</a:t>
            </a:r>
            <a:r>
              <a:rPr lang="fa-IR" sz="2400" b="1" dirty="0"/>
              <a:t> </a:t>
            </a:r>
            <a:r>
              <a:rPr lang="fa-IR" sz="2400" b="1" dirty="0" err="1"/>
              <a:t>مي</a:t>
            </a:r>
            <a:r>
              <a:rPr lang="fa-IR" sz="2400" b="1" dirty="0"/>
              <a:t> باشند</a:t>
            </a:r>
            <a:r>
              <a:rPr lang="fa-IR" sz="2400" b="1" dirty="0" smtClean="0"/>
              <a:t>، نگهداری </a:t>
            </a:r>
            <a:r>
              <a:rPr lang="fa-IR" sz="2400" b="1" dirty="0" err="1"/>
              <a:t>نمايد</a:t>
            </a:r>
            <a:r>
              <a:rPr lang="fa-IR" sz="2400" b="1" dirty="0"/>
              <a:t>، به منظور </a:t>
            </a:r>
            <a:r>
              <a:rPr lang="fa-IR" sz="2400" b="1" dirty="0" err="1"/>
              <a:t>تعيين</a:t>
            </a:r>
            <a:r>
              <a:rPr lang="fa-IR" sz="2400" b="1" dirty="0"/>
              <a:t>:</a:t>
            </a:r>
          </a:p>
          <a:p>
            <a:pPr algn="just"/>
            <a:r>
              <a:rPr lang="fa-IR" sz="2400" b="1" dirty="0" smtClean="0"/>
              <a:t> </a:t>
            </a:r>
            <a:r>
              <a:rPr lang="fa-IR" sz="2400" b="1" dirty="0" err="1"/>
              <a:t>اينکه</a:t>
            </a:r>
            <a:r>
              <a:rPr lang="fa-IR" sz="2400" b="1" dirty="0"/>
              <a:t> </a:t>
            </a:r>
            <a:r>
              <a:rPr lang="fa-IR" sz="2400" b="1" dirty="0" err="1"/>
              <a:t>آيا</a:t>
            </a:r>
            <a:r>
              <a:rPr lang="fa-IR" sz="2400" b="1" dirty="0"/>
              <a:t> عناصر و </a:t>
            </a:r>
            <a:r>
              <a:rPr lang="fa-IR" sz="2400" b="1" dirty="0" err="1"/>
              <a:t>فعاليت</a:t>
            </a:r>
            <a:r>
              <a:rPr lang="fa-IR" sz="2400" b="1" dirty="0"/>
              <a:t> های </a:t>
            </a:r>
            <a:r>
              <a:rPr lang="fa-IR" sz="2400" b="1" dirty="0" err="1"/>
              <a:t>سيستم</a:t>
            </a:r>
            <a:r>
              <a:rPr lang="fa-IR" sz="2400" b="1" dirty="0"/>
              <a:t> </a:t>
            </a:r>
            <a:r>
              <a:rPr lang="fa-IR" sz="2400" b="1" dirty="0" err="1"/>
              <a:t>مديريت</a:t>
            </a:r>
            <a:r>
              <a:rPr lang="fa-IR" sz="2400" b="1" dirty="0"/>
              <a:t> </a:t>
            </a:r>
            <a:r>
              <a:rPr lang="en-US" sz="2400" b="1" dirty="0"/>
              <a:t>HSE </a:t>
            </a:r>
            <a:r>
              <a:rPr lang="fa-IR" sz="2400" b="1" dirty="0"/>
              <a:t>با مقدمات طرح </a:t>
            </a:r>
            <a:r>
              <a:rPr lang="fa-IR" sz="2400" b="1" dirty="0" err="1"/>
              <a:t>ريزی</a:t>
            </a:r>
            <a:r>
              <a:rPr lang="fa-IR" sz="2400" b="1" dirty="0"/>
              <a:t> شده تطابق داشته و به </a:t>
            </a:r>
            <a:r>
              <a:rPr lang="fa-IR" sz="2400" b="1" dirty="0" smtClean="0"/>
              <a:t>طور مؤثر </a:t>
            </a:r>
            <a:r>
              <a:rPr lang="fa-IR" sz="2400" b="1" dirty="0"/>
              <a:t>استقرار </a:t>
            </a:r>
            <a:r>
              <a:rPr lang="fa-IR" sz="2400" b="1" dirty="0" err="1"/>
              <a:t>مي</a:t>
            </a:r>
            <a:r>
              <a:rPr lang="fa-IR" sz="2400" b="1" dirty="0"/>
              <a:t> </a:t>
            </a:r>
            <a:r>
              <a:rPr lang="fa-IR" sz="2400" b="1" dirty="0" err="1"/>
              <a:t>يابند</a:t>
            </a:r>
            <a:r>
              <a:rPr lang="fa-IR" sz="2400" b="1" dirty="0"/>
              <a:t> </a:t>
            </a:r>
            <a:r>
              <a:rPr lang="fa-IR" sz="2400" b="1" dirty="0" err="1"/>
              <a:t>يا</a:t>
            </a:r>
            <a:r>
              <a:rPr lang="fa-IR" sz="2400" b="1" dirty="0"/>
              <a:t> </a:t>
            </a:r>
            <a:r>
              <a:rPr lang="fa-IR" sz="2400" b="1" dirty="0" err="1"/>
              <a:t>خير</a:t>
            </a:r>
            <a:r>
              <a:rPr lang="fa-IR" sz="2400" b="1" dirty="0"/>
              <a:t>.</a:t>
            </a:r>
          </a:p>
          <a:p>
            <a:pPr algn="just"/>
            <a:r>
              <a:rPr lang="fa-IR" sz="2400" b="1" dirty="0" smtClean="0"/>
              <a:t> </a:t>
            </a:r>
            <a:r>
              <a:rPr lang="fa-IR" sz="2400" b="1" dirty="0" err="1"/>
              <a:t>اينکه</a:t>
            </a:r>
            <a:r>
              <a:rPr lang="fa-IR" sz="2400" b="1" dirty="0"/>
              <a:t> </a:t>
            </a:r>
            <a:r>
              <a:rPr lang="fa-IR" sz="2400" b="1" dirty="0" err="1"/>
              <a:t>آيا</a:t>
            </a:r>
            <a:r>
              <a:rPr lang="fa-IR" sz="2400" b="1" dirty="0"/>
              <a:t> </a:t>
            </a:r>
            <a:r>
              <a:rPr lang="fa-IR" sz="2400" b="1" dirty="0" err="1"/>
              <a:t>كاركرد</a:t>
            </a:r>
            <a:r>
              <a:rPr lang="fa-IR" sz="2400" b="1" dirty="0"/>
              <a:t> موثر </a:t>
            </a:r>
            <a:r>
              <a:rPr lang="fa-IR" sz="2400" b="1" dirty="0" err="1"/>
              <a:t>سيستم</a:t>
            </a:r>
            <a:r>
              <a:rPr lang="fa-IR" sz="2400" b="1" dirty="0"/>
              <a:t> </a:t>
            </a:r>
            <a:r>
              <a:rPr lang="fa-IR" sz="2400" b="1" dirty="0" err="1"/>
              <a:t>مديريت</a:t>
            </a:r>
            <a:r>
              <a:rPr lang="fa-IR" sz="2400" b="1" dirty="0"/>
              <a:t> </a:t>
            </a:r>
            <a:r>
              <a:rPr lang="en-US" sz="2400" b="1" dirty="0"/>
              <a:t>HSE ، </a:t>
            </a:r>
            <a:r>
              <a:rPr lang="fa-IR" sz="2400" b="1" dirty="0"/>
              <a:t>خط </a:t>
            </a:r>
            <a:r>
              <a:rPr lang="fa-IR" sz="2400" b="1" dirty="0" err="1"/>
              <a:t>مشي</a:t>
            </a:r>
            <a:r>
              <a:rPr lang="fa-IR" sz="2400" b="1" dirty="0"/>
              <a:t>، اهداف و </a:t>
            </a:r>
            <a:r>
              <a:rPr lang="fa-IR" sz="2400" b="1" dirty="0" err="1"/>
              <a:t>معيارهای</a:t>
            </a:r>
            <a:r>
              <a:rPr lang="fa-IR" sz="2400" b="1" dirty="0"/>
              <a:t> عملکرد </a:t>
            </a:r>
            <a:r>
              <a:rPr lang="en-US" sz="2400" b="1" dirty="0"/>
              <a:t>HSE </a:t>
            </a:r>
            <a:r>
              <a:rPr lang="fa-IR" sz="2400" b="1" dirty="0" err="1"/>
              <a:t>شركت</a:t>
            </a:r>
            <a:r>
              <a:rPr lang="fa-IR" sz="2400" b="1" dirty="0"/>
              <a:t> </a:t>
            </a:r>
            <a:r>
              <a:rPr lang="fa-IR" sz="2400" b="1" dirty="0" smtClean="0"/>
              <a:t>را برآورده </a:t>
            </a:r>
            <a:r>
              <a:rPr lang="fa-IR" sz="2400" b="1" dirty="0" err="1"/>
              <a:t>مي</a:t>
            </a:r>
            <a:r>
              <a:rPr lang="fa-IR" sz="2400" b="1" dirty="0"/>
              <a:t> </a:t>
            </a:r>
            <a:r>
              <a:rPr lang="fa-IR" sz="2400" b="1" dirty="0" err="1"/>
              <a:t>كند</a:t>
            </a:r>
            <a:endParaRPr lang="fa-IR" sz="2400" b="1" dirty="0"/>
          </a:p>
          <a:p>
            <a:pPr algn="just"/>
            <a:r>
              <a:rPr lang="fa-IR" sz="2400" b="1" dirty="0" smtClean="0"/>
              <a:t> </a:t>
            </a:r>
            <a:r>
              <a:rPr lang="fa-IR" sz="2400" b="1" dirty="0"/>
              <a:t>تطابق با الزامات </a:t>
            </a:r>
            <a:r>
              <a:rPr lang="fa-IR" sz="2400" b="1" dirty="0" err="1"/>
              <a:t>قانوني</a:t>
            </a:r>
            <a:r>
              <a:rPr lang="fa-IR" sz="2400" b="1" dirty="0"/>
              <a:t> مرتبط.</a:t>
            </a:r>
          </a:p>
          <a:p>
            <a:pPr algn="just"/>
            <a:r>
              <a:rPr lang="fa-IR" sz="2400" b="1" dirty="0" smtClean="0"/>
              <a:t> </a:t>
            </a:r>
            <a:r>
              <a:rPr lang="fa-IR" sz="2400" b="1" dirty="0" err="1"/>
              <a:t>شناسايي</a:t>
            </a:r>
            <a:r>
              <a:rPr lang="fa-IR" sz="2400" b="1" dirty="0"/>
              <a:t> </a:t>
            </a:r>
            <a:r>
              <a:rPr lang="fa-IR" sz="2400" b="1" dirty="0" err="1"/>
              <a:t>نواحي</a:t>
            </a:r>
            <a:r>
              <a:rPr lang="fa-IR" sz="2400" b="1" dirty="0"/>
              <a:t> بهبود </a:t>
            </a:r>
            <a:r>
              <a:rPr lang="fa-IR" sz="2400" b="1" dirty="0" err="1"/>
              <a:t>كه</a:t>
            </a:r>
            <a:r>
              <a:rPr lang="fa-IR" sz="2400" b="1" dirty="0"/>
              <a:t> منجر به </a:t>
            </a:r>
            <a:r>
              <a:rPr lang="fa-IR" sz="2400" b="1" dirty="0" err="1"/>
              <a:t>پيشرفت</a:t>
            </a:r>
            <a:r>
              <a:rPr lang="fa-IR" sz="2400" b="1" dirty="0"/>
              <a:t> بهتر </a:t>
            </a:r>
            <a:r>
              <a:rPr lang="fa-IR" sz="2400" b="1" dirty="0" err="1"/>
              <a:t>مديريت</a:t>
            </a:r>
            <a:r>
              <a:rPr lang="fa-IR" sz="2400" b="1" dirty="0"/>
              <a:t> </a:t>
            </a:r>
            <a:r>
              <a:rPr lang="en-US" sz="2400" b="1" dirty="0"/>
              <a:t>HSE </a:t>
            </a:r>
            <a:r>
              <a:rPr lang="fa-IR" sz="2400" b="1" dirty="0" err="1"/>
              <a:t>مي</a:t>
            </a:r>
            <a:r>
              <a:rPr lang="fa-IR" sz="2400" b="1" dirty="0"/>
              <a:t> شود.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28801" y="549275"/>
            <a:ext cx="6705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000" dirty="0" smtClean="0">
                <a:sym typeface="Wingdings 2" panose="05020102010507070707" pitchFamily="18" charset="2"/>
              </a:rPr>
              <a:t>7-1- </a:t>
            </a:r>
            <a:r>
              <a:rPr lang="fa-IR" altLang="en-US" sz="4000" dirty="0" err="1" smtClean="0">
                <a:sym typeface="Wingdings 2" panose="05020102010507070707" pitchFamily="18" charset="2"/>
              </a:rPr>
              <a:t>مميزي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FED5BB4-2DDE-4D2A-92FF-87FADE420B55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524000"/>
            <a:ext cx="8066087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/>
              <a:t>به </a:t>
            </a:r>
            <a:r>
              <a:rPr lang="fa-IR" sz="2400" dirty="0" err="1"/>
              <a:t>همين</a:t>
            </a:r>
            <a:r>
              <a:rPr lang="fa-IR" sz="2400" dirty="0"/>
              <a:t> منظور </a:t>
            </a:r>
            <a:r>
              <a:rPr lang="fa-IR" sz="2400" dirty="0" err="1"/>
              <a:t>شركت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</a:t>
            </a:r>
            <a:r>
              <a:rPr lang="fa-IR" sz="2400" dirty="0" err="1"/>
              <a:t>يک</a:t>
            </a:r>
            <a:r>
              <a:rPr lang="fa-IR" sz="2400" dirty="0"/>
              <a:t> برنامه </a:t>
            </a:r>
            <a:r>
              <a:rPr lang="fa-IR" sz="2400" dirty="0" err="1"/>
              <a:t>مميزی</a:t>
            </a:r>
            <a:r>
              <a:rPr lang="fa-IR" sz="2400" dirty="0"/>
              <a:t> با توجه به موارد </a:t>
            </a:r>
            <a:r>
              <a:rPr lang="fa-IR" sz="2400" dirty="0" err="1"/>
              <a:t>ذيل</a:t>
            </a:r>
            <a:r>
              <a:rPr lang="fa-IR" sz="2400" dirty="0"/>
              <a:t> نگهداری </a:t>
            </a:r>
            <a:r>
              <a:rPr lang="fa-IR" sz="2400" dirty="0" err="1"/>
              <a:t>نمايد</a:t>
            </a:r>
            <a:r>
              <a:rPr lang="fa-IR" sz="2400" dirty="0"/>
              <a:t>:</a:t>
            </a:r>
          </a:p>
          <a:p>
            <a:r>
              <a:rPr lang="fa-IR" sz="2400" dirty="0" smtClean="0"/>
              <a:t> </a:t>
            </a:r>
            <a:r>
              <a:rPr lang="fa-IR" sz="2400" dirty="0" err="1"/>
              <a:t>فعاليت</a:t>
            </a:r>
            <a:r>
              <a:rPr lang="fa-IR" sz="2400" dirty="0"/>
              <a:t> ها و </a:t>
            </a:r>
            <a:r>
              <a:rPr lang="fa-IR" sz="2400" dirty="0" err="1"/>
              <a:t>نواحي</a:t>
            </a:r>
            <a:r>
              <a:rPr lang="fa-IR" sz="2400" dirty="0"/>
              <a:t> </a:t>
            </a:r>
            <a:r>
              <a:rPr lang="fa-IR" sz="2400" dirty="0" err="1"/>
              <a:t>مشخصي</a:t>
            </a:r>
            <a:r>
              <a:rPr lang="fa-IR" sz="2400" dirty="0"/>
              <a:t> </a:t>
            </a:r>
            <a:r>
              <a:rPr lang="fa-IR" sz="2400" dirty="0" err="1"/>
              <a:t>كه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 شوند. </a:t>
            </a:r>
            <a:r>
              <a:rPr lang="fa-IR" sz="2400" dirty="0" err="1"/>
              <a:t>مميزی</a:t>
            </a:r>
            <a:r>
              <a:rPr lang="fa-IR" sz="2400" dirty="0"/>
              <a:t> ها </a:t>
            </a:r>
            <a:r>
              <a:rPr lang="fa-IR" sz="2400" dirty="0" err="1"/>
              <a:t>بايد</a:t>
            </a:r>
            <a:r>
              <a:rPr lang="fa-IR" sz="2400" dirty="0"/>
              <a:t> </a:t>
            </a:r>
            <a:r>
              <a:rPr lang="fa-IR" sz="2400" dirty="0" err="1"/>
              <a:t>عمليات</a:t>
            </a:r>
            <a:r>
              <a:rPr lang="fa-IR" sz="2400" dirty="0"/>
              <a:t> </a:t>
            </a:r>
            <a:r>
              <a:rPr lang="fa-IR" sz="2400" dirty="0" err="1"/>
              <a:t>سيستم</a:t>
            </a:r>
            <a:r>
              <a:rPr lang="fa-IR" sz="2400" dirty="0"/>
              <a:t> </a:t>
            </a:r>
            <a:r>
              <a:rPr lang="fa-IR" sz="2400" dirty="0" err="1"/>
              <a:t>مديريت</a:t>
            </a:r>
            <a:r>
              <a:rPr lang="fa-IR" sz="2400" dirty="0"/>
              <a:t> </a:t>
            </a:r>
            <a:r>
              <a:rPr lang="en-US" sz="2400" dirty="0"/>
              <a:t>HSE </a:t>
            </a:r>
            <a:r>
              <a:rPr lang="fa-IR" sz="2400" dirty="0" smtClean="0"/>
              <a:t>و </a:t>
            </a:r>
            <a:r>
              <a:rPr lang="fa-IR" sz="2400" dirty="0" err="1" smtClean="0"/>
              <a:t>ميزان</a:t>
            </a:r>
            <a:r>
              <a:rPr lang="fa-IR" sz="2400" dirty="0" smtClean="0"/>
              <a:t> </a:t>
            </a:r>
            <a:r>
              <a:rPr lang="fa-IR" sz="2400" dirty="0" err="1"/>
              <a:t>همبستگي</a:t>
            </a:r>
            <a:r>
              <a:rPr lang="fa-IR" sz="2400" dirty="0"/>
              <a:t> آن با </a:t>
            </a:r>
            <a:r>
              <a:rPr lang="fa-IR" sz="2400" dirty="0" err="1"/>
              <a:t>فعاليت</a:t>
            </a:r>
            <a:r>
              <a:rPr lang="fa-IR" sz="2400" dirty="0"/>
              <a:t> های صف را پوشش دهد و </a:t>
            </a:r>
            <a:r>
              <a:rPr lang="fa-IR" sz="2400" dirty="0" err="1"/>
              <a:t>بايد</a:t>
            </a:r>
            <a:r>
              <a:rPr lang="fa-IR" sz="2400" dirty="0"/>
              <a:t> به طور خاص عناصر </a:t>
            </a:r>
            <a:r>
              <a:rPr lang="fa-IR" sz="2400" dirty="0" err="1"/>
              <a:t>ذيل</a:t>
            </a:r>
            <a:r>
              <a:rPr lang="fa-IR" sz="2400" dirty="0"/>
              <a:t> از مدل </a:t>
            </a:r>
            <a:r>
              <a:rPr lang="fa-IR" sz="2400" dirty="0" err="1" smtClean="0"/>
              <a:t>سيستم</a:t>
            </a:r>
            <a:r>
              <a:rPr lang="fa-IR" sz="2400" dirty="0" smtClean="0"/>
              <a:t> </a:t>
            </a:r>
            <a:r>
              <a:rPr lang="fa-IR" sz="2400" dirty="0" err="1" smtClean="0"/>
              <a:t>مديريت</a:t>
            </a:r>
            <a:r>
              <a:rPr lang="fa-IR" sz="2400" dirty="0" smtClean="0"/>
              <a:t> </a:t>
            </a:r>
            <a:r>
              <a:rPr lang="en-US" sz="2400" dirty="0"/>
              <a:t>HSE </a:t>
            </a:r>
            <a:r>
              <a:rPr lang="fa-IR" sz="2400" dirty="0"/>
              <a:t>را </a:t>
            </a:r>
            <a:r>
              <a:rPr lang="fa-IR" sz="2400" dirty="0" err="1"/>
              <a:t>بيان</a:t>
            </a:r>
            <a:r>
              <a:rPr lang="fa-IR" sz="2400" dirty="0"/>
              <a:t> </a:t>
            </a:r>
            <a:r>
              <a:rPr lang="fa-IR" sz="2400" dirty="0" err="1"/>
              <a:t>نمايد</a:t>
            </a:r>
            <a:r>
              <a:rPr lang="fa-IR" sz="2400" dirty="0"/>
              <a:t>:</a:t>
            </a:r>
          </a:p>
          <a:p>
            <a:pPr lvl="1"/>
            <a:r>
              <a:rPr lang="fa-IR" sz="2000" dirty="0" smtClean="0"/>
              <a:t> </a:t>
            </a:r>
            <a:r>
              <a:rPr lang="fa-IR" sz="2000" dirty="0"/>
              <a:t>سازمان، منابع و </a:t>
            </a:r>
            <a:r>
              <a:rPr lang="fa-IR" sz="2000" dirty="0" err="1"/>
              <a:t>مستندسازی</a:t>
            </a:r>
            <a:r>
              <a:rPr lang="fa-IR" sz="2000" dirty="0"/>
              <a:t>.</a:t>
            </a:r>
          </a:p>
          <a:p>
            <a:pPr lvl="1"/>
            <a:r>
              <a:rPr lang="fa-IR" sz="2000" dirty="0" smtClean="0"/>
              <a:t> </a:t>
            </a:r>
            <a:r>
              <a:rPr lang="fa-IR" sz="2000" dirty="0" err="1"/>
              <a:t>ارزيابي</a:t>
            </a:r>
            <a:r>
              <a:rPr lang="fa-IR" sz="2000" dirty="0"/>
              <a:t> و </a:t>
            </a:r>
            <a:r>
              <a:rPr lang="fa-IR" sz="2000" dirty="0" err="1"/>
              <a:t>مديريت</a:t>
            </a:r>
            <a:r>
              <a:rPr lang="fa-IR" sz="2000" dirty="0"/>
              <a:t> </a:t>
            </a:r>
            <a:r>
              <a:rPr lang="fa-IR" sz="2000" dirty="0" err="1"/>
              <a:t>ريسک</a:t>
            </a:r>
            <a:r>
              <a:rPr lang="fa-IR" sz="2000" dirty="0"/>
              <a:t>.</a:t>
            </a:r>
          </a:p>
          <a:p>
            <a:pPr lvl="1"/>
            <a:r>
              <a:rPr lang="fa-IR" sz="2000" dirty="0" smtClean="0"/>
              <a:t> </a:t>
            </a:r>
            <a:r>
              <a:rPr lang="fa-IR" sz="2000" dirty="0"/>
              <a:t>طرح </a:t>
            </a:r>
            <a:r>
              <a:rPr lang="fa-IR" sz="2000" dirty="0" err="1"/>
              <a:t>ريزی</a:t>
            </a:r>
            <a:r>
              <a:rPr lang="fa-IR" sz="2000" dirty="0" smtClean="0"/>
              <a:t>.</a:t>
            </a:r>
          </a:p>
          <a:p>
            <a:pPr lvl="1"/>
            <a:r>
              <a:rPr lang="fa-IR" sz="2000" dirty="0" smtClean="0"/>
              <a:t>استقرار </a:t>
            </a:r>
            <a:r>
              <a:rPr lang="fa-IR" sz="2000" dirty="0"/>
              <a:t>و </a:t>
            </a:r>
            <a:r>
              <a:rPr lang="fa-IR" sz="2000" dirty="0" err="1"/>
              <a:t>پايش</a:t>
            </a:r>
            <a:r>
              <a:rPr lang="fa-IR" sz="2000" dirty="0" smtClean="0"/>
              <a:t>.</a:t>
            </a:r>
          </a:p>
          <a:p>
            <a:r>
              <a:rPr lang="fa-IR" sz="2400" dirty="0"/>
              <a:t>تناوب </a:t>
            </a:r>
            <a:r>
              <a:rPr lang="fa-IR" sz="2400" dirty="0" err="1"/>
              <a:t>مميزی</a:t>
            </a:r>
            <a:r>
              <a:rPr lang="fa-IR" sz="2400" dirty="0"/>
              <a:t> </a:t>
            </a:r>
            <a:r>
              <a:rPr lang="fa-IR" sz="2400" dirty="0" err="1"/>
              <a:t>فعاليت</a:t>
            </a:r>
            <a:r>
              <a:rPr lang="fa-IR" sz="2400" dirty="0"/>
              <a:t> ها/ </a:t>
            </a:r>
            <a:r>
              <a:rPr lang="fa-IR" sz="2400" dirty="0" err="1"/>
              <a:t>نواحي</a:t>
            </a:r>
            <a:r>
              <a:rPr lang="fa-IR" sz="2400" dirty="0"/>
              <a:t> مشخص. </a:t>
            </a:r>
            <a:r>
              <a:rPr lang="fa-IR" sz="2400" dirty="0" err="1"/>
              <a:t>مميزی</a:t>
            </a:r>
            <a:r>
              <a:rPr lang="fa-IR" sz="2400" dirty="0"/>
              <a:t> ها </a:t>
            </a:r>
            <a:r>
              <a:rPr lang="fa-IR" sz="2400" dirty="0" err="1"/>
              <a:t>بايد</a:t>
            </a:r>
            <a:r>
              <a:rPr lang="fa-IR" sz="2400" dirty="0"/>
              <a:t> بر اساس سهم </a:t>
            </a:r>
            <a:r>
              <a:rPr lang="fa-IR" sz="2400" dirty="0" err="1"/>
              <a:t>يا</a:t>
            </a:r>
            <a:r>
              <a:rPr lang="fa-IR" sz="2400" dirty="0"/>
              <a:t> سهم بالقوه </a:t>
            </a:r>
            <a:r>
              <a:rPr lang="fa-IR" sz="2400" dirty="0" err="1"/>
              <a:t>فعاليت</a:t>
            </a:r>
            <a:r>
              <a:rPr lang="fa-IR" sz="2400" dirty="0"/>
              <a:t> </a:t>
            </a:r>
            <a:r>
              <a:rPr lang="fa-IR" sz="2400" dirty="0" smtClean="0"/>
              <a:t>های مرتبط</a:t>
            </a:r>
            <a:r>
              <a:rPr lang="fa-IR" sz="2400" dirty="0"/>
              <a:t>، با عملکرد </a:t>
            </a:r>
            <a:r>
              <a:rPr lang="en-US" sz="2400" dirty="0"/>
              <a:t>HSE </a:t>
            </a:r>
            <a:r>
              <a:rPr lang="fa-IR" sz="2400" dirty="0"/>
              <a:t>و </a:t>
            </a:r>
            <a:r>
              <a:rPr lang="fa-IR" sz="2400" dirty="0" err="1"/>
              <a:t>نتايج</a:t>
            </a:r>
            <a:r>
              <a:rPr lang="fa-IR" sz="2400" dirty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 های </a:t>
            </a:r>
            <a:r>
              <a:rPr lang="fa-IR" sz="2400" dirty="0" err="1"/>
              <a:t>قبلي</a:t>
            </a:r>
            <a:r>
              <a:rPr lang="fa-IR" sz="2400" dirty="0"/>
              <a:t> برنامه </a:t>
            </a:r>
            <a:r>
              <a:rPr lang="fa-IR" sz="2400" dirty="0" err="1"/>
              <a:t>ريزی</a:t>
            </a:r>
            <a:r>
              <a:rPr lang="fa-IR" sz="2400" dirty="0"/>
              <a:t> شود.</a:t>
            </a:r>
          </a:p>
          <a:p>
            <a:r>
              <a:rPr lang="fa-IR" sz="2400" dirty="0" smtClean="0"/>
              <a:t> </a:t>
            </a:r>
            <a:r>
              <a:rPr lang="fa-IR" sz="2400" dirty="0" err="1"/>
              <a:t>مسئوليت</a:t>
            </a:r>
            <a:r>
              <a:rPr lang="fa-IR" sz="2400" dirty="0"/>
              <a:t> ها برای </a:t>
            </a:r>
            <a:r>
              <a:rPr lang="fa-IR" sz="2400" dirty="0" err="1"/>
              <a:t>مميزی</a:t>
            </a:r>
            <a:r>
              <a:rPr lang="fa-IR" sz="2400" dirty="0"/>
              <a:t> </a:t>
            </a:r>
            <a:r>
              <a:rPr lang="fa-IR" sz="2400" dirty="0" err="1"/>
              <a:t>فعاليت</a:t>
            </a:r>
            <a:r>
              <a:rPr lang="fa-IR" sz="2400" dirty="0"/>
              <a:t> ها / </a:t>
            </a:r>
            <a:r>
              <a:rPr lang="fa-IR" sz="2400" dirty="0" err="1"/>
              <a:t>نواحي</a:t>
            </a:r>
            <a:r>
              <a:rPr lang="fa-IR" sz="2400" dirty="0"/>
              <a:t> مشخص.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28801" y="549275"/>
            <a:ext cx="6705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000" dirty="0" smtClean="0">
                <a:sym typeface="Wingdings 2" panose="05020102010507070707" pitchFamily="18" charset="2"/>
              </a:rPr>
              <a:t>7-1- </a:t>
            </a:r>
            <a:r>
              <a:rPr lang="fa-IR" altLang="en-US" sz="4000" dirty="0" err="1" smtClean="0">
                <a:sym typeface="Wingdings 2" panose="05020102010507070707" pitchFamily="18" charset="2"/>
              </a:rPr>
              <a:t>مميزي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FED5BB4-2DDE-4D2A-92FF-87FADE420B55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524000"/>
            <a:ext cx="8066087" cy="4953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a-IR" sz="2400" dirty="0"/>
              <a:t>روش های </a:t>
            </a:r>
            <a:r>
              <a:rPr lang="fa-IR" sz="2400" dirty="0" err="1"/>
              <a:t>اجرايي</a:t>
            </a:r>
            <a:r>
              <a:rPr lang="fa-IR" sz="2400" dirty="0"/>
              <a:t> و </a:t>
            </a:r>
            <a:r>
              <a:rPr lang="fa-IR" sz="2400" dirty="0" err="1"/>
              <a:t>معاهدات</a:t>
            </a:r>
            <a:r>
              <a:rPr lang="fa-IR" sz="2400" dirty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</a:t>
            </a:r>
            <a:r>
              <a:rPr lang="fa-IR" sz="2400" dirty="0" err="1"/>
              <a:t>ايجاد</a:t>
            </a:r>
            <a:r>
              <a:rPr lang="fa-IR" sz="2400" dirty="0"/>
              <a:t> و نگهداری شوند. نکات </a:t>
            </a:r>
            <a:r>
              <a:rPr lang="fa-IR" sz="2400" dirty="0" err="1"/>
              <a:t>ذيل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پوشش داده شوند: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تخصيص</a:t>
            </a:r>
            <a:r>
              <a:rPr lang="fa-IR" sz="2400" dirty="0"/>
              <a:t> منابع به </a:t>
            </a:r>
            <a:r>
              <a:rPr lang="fa-IR" sz="2400" dirty="0" err="1"/>
              <a:t>فرايند</a:t>
            </a:r>
            <a:r>
              <a:rPr lang="fa-IR" sz="2400" dirty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نيازمندی</a:t>
            </a:r>
            <a:r>
              <a:rPr lang="fa-IR" sz="2400" dirty="0"/>
              <a:t> های </a:t>
            </a:r>
            <a:r>
              <a:rPr lang="fa-IR" sz="2400" dirty="0" err="1"/>
              <a:t>كاركنان</a:t>
            </a:r>
            <a:r>
              <a:rPr lang="fa-IR" sz="2400" dirty="0"/>
              <a:t> و به خصوص </a:t>
            </a:r>
            <a:r>
              <a:rPr lang="fa-IR" sz="2400" dirty="0" err="1"/>
              <a:t>تيم</a:t>
            </a:r>
            <a:r>
              <a:rPr lang="fa-IR" sz="2400" dirty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: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/>
              <a:t>استقلال </a:t>
            </a:r>
            <a:r>
              <a:rPr lang="fa-IR" sz="2400" dirty="0" err="1"/>
              <a:t>كافي</a:t>
            </a:r>
            <a:r>
              <a:rPr lang="fa-IR" sz="2400" dirty="0"/>
              <a:t> از </a:t>
            </a:r>
            <a:r>
              <a:rPr lang="fa-IR" sz="2400" dirty="0" err="1"/>
              <a:t>فعاليت</a:t>
            </a:r>
            <a:r>
              <a:rPr lang="fa-IR" sz="2400" dirty="0"/>
              <a:t> های </a:t>
            </a:r>
            <a:r>
              <a:rPr lang="fa-IR" sz="2400" dirty="0" err="1"/>
              <a:t>مميزی</a:t>
            </a:r>
            <a:r>
              <a:rPr lang="fa-IR" sz="2400" dirty="0"/>
              <a:t> شونده به منظور مقدور شدن قضاوت عادلانه و </a:t>
            </a:r>
            <a:r>
              <a:rPr lang="fa-IR" sz="2400" dirty="0" err="1"/>
              <a:t>عيني</a:t>
            </a:r>
            <a:r>
              <a:rPr lang="fa-IR" sz="2400" dirty="0"/>
              <a:t>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/>
              <a:t>مهارت لازم در </a:t>
            </a:r>
            <a:r>
              <a:rPr lang="fa-IR" sz="2400" dirty="0" err="1"/>
              <a:t>زمينه</a:t>
            </a:r>
            <a:r>
              <a:rPr lang="fa-IR" sz="2400" dirty="0"/>
              <a:t> های مرتبط.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كمک</a:t>
            </a:r>
            <a:r>
              <a:rPr lang="fa-IR" sz="2400" dirty="0"/>
              <a:t> از </a:t>
            </a:r>
            <a:r>
              <a:rPr lang="fa-IR" sz="2400" dirty="0" err="1"/>
              <a:t>متخصصين</a:t>
            </a:r>
            <a:r>
              <a:rPr lang="fa-IR" sz="2400" dirty="0"/>
              <a:t> متعدد، در صورت </a:t>
            </a:r>
            <a:r>
              <a:rPr lang="fa-IR" sz="2400" dirty="0" err="1" smtClean="0"/>
              <a:t>نياز</a:t>
            </a:r>
            <a:r>
              <a:rPr lang="fa-IR" sz="2400" dirty="0" smtClean="0"/>
              <a:t>.</a:t>
            </a:r>
          </a:p>
          <a:p>
            <a:pPr marL="0" indent="0" algn="just">
              <a:buNone/>
            </a:pPr>
            <a:r>
              <a:rPr lang="fa-IR" sz="2400" dirty="0" smtClean="0"/>
              <a:t>روش </a:t>
            </a:r>
            <a:r>
              <a:rPr lang="fa-IR" sz="2400" dirty="0" err="1" smtClean="0"/>
              <a:t>هايي</a:t>
            </a:r>
            <a:r>
              <a:rPr lang="fa-IR" sz="2400" dirty="0" smtClean="0"/>
              <a:t> برای انجام و </a:t>
            </a:r>
            <a:r>
              <a:rPr lang="fa-IR" sz="2400" dirty="0" err="1" smtClean="0"/>
              <a:t>مستندسازی</a:t>
            </a:r>
            <a:r>
              <a:rPr lang="fa-IR" sz="2400" dirty="0" smtClean="0"/>
              <a:t> </a:t>
            </a:r>
            <a:r>
              <a:rPr lang="fa-IR" sz="2400" dirty="0" err="1" smtClean="0"/>
              <a:t>مميزی</a:t>
            </a:r>
            <a:r>
              <a:rPr lang="fa-IR" sz="2400" dirty="0" smtClean="0"/>
              <a:t> ها، </a:t>
            </a:r>
            <a:r>
              <a:rPr lang="fa-IR" sz="2400" dirty="0" err="1" smtClean="0"/>
              <a:t>كه</a:t>
            </a:r>
            <a:r>
              <a:rPr lang="fa-IR" sz="2400" dirty="0" smtClean="0"/>
              <a:t> ممکن است با توجه به </a:t>
            </a:r>
            <a:r>
              <a:rPr lang="fa-IR" sz="2400" dirty="0" err="1" smtClean="0"/>
              <a:t>ماهيت</a:t>
            </a:r>
            <a:r>
              <a:rPr lang="fa-IR" sz="2400" dirty="0" smtClean="0"/>
              <a:t> </a:t>
            </a:r>
            <a:r>
              <a:rPr lang="fa-IR" sz="2400" dirty="0" err="1" smtClean="0"/>
              <a:t>فعاليتي</a:t>
            </a:r>
            <a:r>
              <a:rPr lang="fa-IR" sz="2400" dirty="0" smtClean="0"/>
              <a:t> </a:t>
            </a:r>
            <a:r>
              <a:rPr lang="fa-IR" sz="2400" dirty="0" err="1" smtClean="0"/>
              <a:t>كه</a:t>
            </a:r>
            <a:r>
              <a:rPr lang="fa-IR" sz="2400" dirty="0" smtClean="0"/>
              <a:t> </a:t>
            </a:r>
            <a:r>
              <a:rPr lang="fa-IR" sz="2400" dirty="0" err="1" smtClean="0"/>
              <a:t>مميزی</a:t>
            </a:r>
            <a:r>
              <a:rPr lang="fa-IR" sz="2400" dirty="0" smtClean="0"/>
              <a:t> </a:t>
            </a:r>
            <a:r>
              <a:rPr lang="fa-IR" sz="2400" dirty="0" err="1" smtClean="0"/>
              <a:t>مي</a:t>
            </a:r>
            <a:r>
              <a:rPr lang="fa-IR" sz="2400" dirty="0" smtClean="0"/>
              <a:t> شود، شامل استفاده از پرسشنامه ها، چک </a:t>
            </a:r>
            <a:r>
              <a:rPr lang="fa-IR" sz="2400" dirty="0" err="1" smtClean="0"/>
              <a:t>ليست</a:t>
            </a:r>
            <a:r>
              <a:rPr lang="fa-IR" sz="2400" dirty="0" smtClean="0"/>
              <a:t> ها، مصاحبه ها، اندازه </a:t>
            </a:r>
            <a:r>
              <a:rPr lang="fa-IR" sz="2400" dirty="0" err="1" smtClean="0"/>
              <a:t>گيری</a:t>
            </a:r>
            <a:r>
              <a:rPr lang="fa-IR" sz="2400" dirty="0" smtClean="0"/>
              <a:t> ها و مشاهدات </a:t>
            </a:r>
            <a:r>
              <a:rPr lang="fa-IR" sz="2400" dirty="0" err="1" smtClean="0"/>
              <a:t>مستقيم</a:t>
            </a:r>
            <a:r>
              <a:rPr lang="fa-IR" sz="2400" dirty="0" smtClean="0"/>
              <a:t> شود.</a:t>
            </a:r>
          </a:p>
          <a:p>
            <a:pPr marL="0" indent="0" algn="just">
              <a:buNone/>
            </a:pPr>
            <a:r>
              <a:rPr lang="fa-IR" sz="2400" dirty="0" smtClean="0"/>
              <a:t>روش </a:t>
            </a:r>
            <a:r>
              <a:rPr lang="fa-IR" sz="2400" dirty="0"/>
              <a:t>های </a:t>
            </a:r>
            <a:r>
              <a:rPr lang="fa-IR" sz="2400" dirty="0" err="1"/>
              <a:t>اجرايي</a:t>
            </a:r>
            <a:r>
              <a:rPr lang="fa-IR" sz="2400" dirty="0"/>
              <a:t> برای گزارش </a:t>
            </a:r>
            <a:r>
              <a:rPr lang="fa-IR" sz="2400" dirty="0" err="1"/>
              <a:t>يافته</a:t>
            </a:r>
            <a:r>
              <a:rPr lang="fa-IR" sz="2400" dirty="0"/>
              <a:t> های </a:t>
            </a:r>
            <a:r>
              <a:rPr lang="fa-IR" sz="2400" dirty="0" err="1"/>
              <a:t>مميزی</a:t>
            </a:r>
            <a:r>
              <a:rPr lang="fa-IR" sz="2400" dirty="0"/>
              <a:t> به </a:t>
            </a:r>
            <a:r>
              <a:rPr lang="fa-IR" sz="2400" dirty="0" err="1"/>
              <a:t>روشي</a:t>
            </a:r>
            <a:r>
              <a:rPr lang="fa-IR" sz="2400" dirty="0"/>
              <a:t> </a:t>
            </a:r>
            <a:r>
              <a:rPr lang="fa-IR" sz="2400" dirty="0" err="1"/>
              <a:t>كنترل</a:t>
            </a:r>
            <a:r>
              <a:rPr lang="fa-IR" sz="2400" dirty="0"/>
              <a:t> شده به افرادی </a:t>
            </a:r>
            <a:r>
              <a:rPr lang="fa-IR" sz="2400" dirty="0" err="1"/>
              <a:t>كه</a:t>
            </a:r>
            <a:r>
              <a:rPr lang="fa-IR" sz="2400" dirty="0"/>
              <a:t> مسئول </a:t>
            </a:r>
            <a:r>
              <a:rPr lang="fa-IR" sz="2400" dirty="0" err="1"/>
              <a:t>فعاليت</a:t>
            </a:r>
            <a:r>
              <a:rPr lang="fa-IR" sz="2400" dirty="0" smtClean="0"/>
              <a:t>/ </a:t>
            </a:r>
            <a:r>
              <a:rPr lang="fa-IR" sz="2400" dirty="0" err="1" smtClean="0"/>
              <a:t>ناحيه</a:t>
            </a:r>
            <a:r>
              <a:rPr lang="fa-IR" sz="2400" dirty="0" smtClean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 شونده هستند، </a:t>
            </a:r>
            <a:r>
              <a:rPr lang="fa-IR" sz="2400" dirty="0" err="1"/>
              <a:t>كه</a:t>
            </a:r>
            <a:r>
              <a:rPr lang="fa-IR" sz="2400" dirty="0"/>
              <a:t> </a:t>
            </a:r>
            <a:r>
              <a:rPr lang="fa-IR" sz="2400" dirty="0" err="1"/>
              <a:t>اين</a:t>
            </a:r>
            <a:r>
              <a:rPr lang="fa-IR" sz="2400" dirty="0"/>
              <a:t> افراد </a:t>
            </a:r>
            <a:r>
              <a:rPr lang="fa-IR" sz="2400" dirty="0" err="1"/>
              <a:t>بايد</a:t>
            </a:r>
            <a:r>
              <a:rPr lang="fa-IR" sz="2400" dirty="0"/>
              <a:t> به موقع در مورد فرصت های بهبود و اقدامات </a:t>
            </a:r>
            <a:r>
              <a:rPr lang="fa-IR" sz="2400" dirty="0" err="1" smtClean="0"/>
              <a:t>اصلاحي</a:t>
            </a:r>
            <a:r>
              <a:rPr lang="fa-IR" sz="2400" dirty="0" smtClean="0"/>
              <a:t> گزارش </a:t>
            </a:r>
            <a:r>
              <a:rPr lang="fa-IR" sz="2400" dirty="0"/>
              <a:t>شده اقدام </a:t>
            </a:r>
            <a:r>
              <a:rPr lang="fa-IR" sz="2400" dirty="0" err="1"/>
              <a:t>نمايند</a:t>
            </a:r>
            <a:r>
              <a:rPr lang="fa-IR" sz="2400" dirty="0"/>
              <a:t> </a:t>
            </a:r>
            <a:r>
              <a:rPr lang="fa-IR" sz="2400" dirty="0" smtClean="0"/>
              <a:t>. گزارش </a:t>
            </a:r>
            <a:r>
              <a:rPr lang="fa-IR" sz="2400" dirty="0" err="1"/>
              <a:t>دهي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موارد </a:t>
            </a:r>
            <a:r>
              <a:rPr lang="fa-IR" sz="2400" dirty="0" err="1"/>
              <a:t>ذيل</a:t>
            </a:r>
            <a:r>
              <a:rPr lang="fa-IR" sz="2400" dirty="0"/>
              <a:t> را </a:t>
            </a:r>
            <a:r>
              <a:rPr lang="fa-IR" sz="2400" dirty="0" err="1"/>
              <a:t>بيان</a:t>
            </a:r>
            <a:r>
              <a:rPr lang="fa-IR" sz="2400" dirty="0"/>
              <a:t> </a:t>
            </a:r>
            <a:r>
              <a:rPr lang="fa-IR" sz="2400" dirty="0" err="1"/>
              <a:t>كند</a:t>
            </a:r>
            <a:r>
              <a:rPr lang="fa-IR" sz="2400" dirty="0"/>
              <a:t>: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/>
              <a:t>انطباق و عدم انطباق </a:t>
            </a:r>
            <a:r>
              <a:rPr lang="fa-IR" sz="2400" dirty="0" err="1"/>
              <a:t>سيستم</a:t>
            </a:r>
            <a:r>
              <a:rPr lang="fa-IR" sz="2400" dirty="0"/>
              <a:t> </a:t>
            </a:r>
            <a:r>
              <a:rPr lang="fa-IR" sz="2400" dirty="0" err="1"/>
              <a:t>مديريت</a:t>
            </a:r>
            <a:r>
              <a:rPr lang="fa-IR" sz="2400" dirty="0"/>
              <a:t> </a:t>
            </a:r>
            <a:r>
              <a:rPr lang="en-US" sz="2400" dirty="0"/>
              <a:t>HSE </a:t>
            </a:r>
            <a:r>
              <a:rPr lang="fa-IR" sz="2400" dirty="0"/>
              <a:t>با الزامات مشخص.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اثربخشي</a:t>
            </a:r>
            <a:r>
              <a:rPr lang="fa-IR" sz="2400" dirty="0"/>
              <a:t> </a:t>
            </a:r>
            <a:r>
              <a:rPr lang="fa-IR" sz="2400" dirty="0" err="1"/>
              <a:t>سيستم</a:t>
            </a:r>
            <a:r>
              <a:rPr lang="fa-IR" sz="2400" dirty="0"/>
              <a:t> </a:t>
            </a:r>
            <a:r>
              <a:rPr lang="fa-IR" sz="2400" dirty="0" err="1"/>
              <a:t>مديريت</a:t>
            </a:r>
            <a:r>
              <a:rPr lang="fa-IR" sz="2400" dirty="0"/>
              <a:t> </a:t>
            </a:r>
            <a:r>
              <a:rPr lang="en-US" sz="2400" dirty="0"/>
              <a:t>HSE </a:t>
            </a:r>
            <a:r>
              <a:rPr lang="fa-IR" sz="2400" dirty="0"/>
              <a:t>استقرار </a:t>
            </a:r>
            <a:r>
              <a:rPr lang="fa-IR" sz="2400" dirty="0" err="1"/>
              <a:t>يافته</a:t>
            </a:r>
            <a:r>
              <a:rPr lang="fa-IR" sz="2400" dirty="0"/>
              <a:t> در دست </a:t>
            </a:r>
            <a:r>
              <a:rPr lang="fa-IR" sz="2400" dirty="0" err="1"/>
              <a:t>يابي</a:t>
            </a:r>
            <a:r>
              <a:rPr lang="fa-IR" sz="2400" dirty="0"/>
              <a:t> به اهداف و </a:t>
            </a:r>
            <a:r>
              <a:rPr lang="fa-IR" sz="2400" dirty="0" err="1"/>
              <a:t>معيارهای</a:t>
            </a:r>
            <a:r>
              <a:rPr lang="fa-IR" sz="2400" dirty="0"/>
              <a:t> عملکرد.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پياده</a:t>
            </a:r>
            <a:r>
              <a:rPr lang="fa-IR" sz="2400" dirty="0"/>
              <a:t> سازی و </a:t>
            </a:r>
            <a:r>
              <a:rPr lang="fa-IR" sz="2400" dirty="0" err="1"/>
              <a:t>اثربخش</a:t>
            </a:r>
            <a:r>
              <a:rPr lang="fa-IR" sz="2400" dirty="0"/>
              <a:t> بودن اقدامات </a:t>
            </a:r>
            <a:r>
              <a:rPr lang="fa-IR" sz="2400" dirty="0" err="1"/>
              <a:t>اصلاحي</a:t>
            </a:r>
            <a:r>
              <a:rPr lang="fa-IR" sz="2400" dirty="0"/>
              <a:t> از </a:t>
            </a:r>
            <a:r>
              <a:rPr lang="fa-IR" sz="2400" dirty="0" err="1"/>
              <a:t>مميزی</a:t>
            </a:r>
            <a:r>
              <a:rPr lang="fa-IR" sz="2400" dirty="0"/>
              <a:t> های </a:t>
            </a:r>
            <a:r>
              <a:rPr lang="fa-IR" sz="2400" dirty="0" err="1"/>
              <a:t>قبلي</a:t>
            </a:r>
            <a:r>
              <a:rPr lang="fa-IR" sz="2400" dirty="0"/>
              <a:t>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نتيجه</a:t>
            </a:r>
            <a:r>
              <a:rPr lang="fa-IR" sz="2400" dirty="0"/>
              <a:t> </a:t>
            </a:r>
            <a:r>
              <a:rPr lang="fa-IR" sz="2400" dirty="0" err="1"/>
              <a:t>گيری</a:t>
            </a:r>
            <a:r>
              <a:rPr lang="fa-IR" sz="2400" dirty="0"/>
              <a:t> و </a:t>
            </a:r>
            <a:r>
              <a:rPr lang="fa-IR" sz="2400" dirty="0" err="1"/>
              <a:t>توصيه</a:t>
            </a:r>
            <a:r>
              <a:rPr lang="fa-IR" sz="2400" dirty="0"/>
              <a:t> ها.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سيستمي</a:t>
            </a:r>
            <a:r>
              <a:rPr lang="fa-IR" sz="2400" dirty="0"/>
              <a:t> برای </a:t>
            </a:r>
            <a:r>
              <a:rPr lang="fa-IR" sz="2400" dirty="0" err="1"/>
              <a:t>مميزی</a:t>
            </a:r>
            <a:r>
              <a:rPr lang="fa-IR" sz="2400" dirty="0"/>
              <a:t> و </a:t>
            </a:r>
            <a:r>
              <a:rPr lang="fa-IR" sz="2400" dirty="0" err="1"/>
              <a:t>پيگيری</a:t>
            </a:r>
            <a:r>
              <a:rPr lang="fa-IR" sz="2400" dirty="0"/>
              <a:t> </a:t>
            </a:r>
            <a:r>
              <a:rPr lang="fa-IR" sz="2400" dirty="0" err="1"/>
              <a:t>وضعيت</a:t>
            </a:r>
            <a:r>
              <a:rPr lang="fa-IR" sz="2400" dirty="0"/>
              <a:t> </a:t>
            </a:r>
            <a:r>
              <a:rPr lang="fa-IR" sz="2400" dirty="0" err="1"/>
              <a:t>پياده</a:t>
            </a:r>
            <a:r>
              <a:rPr lang="fa-IR" sz="2400" dirty="0"/>
              <a:t> سازی اقدامات </a:t>
            </a:r>
            <a:r>
              <a:rPr lang="fa-IR" sz="2400" dirty="0" err="1"/>
              <a:t>پيشنهادی</a:t>
            </a:r>
            <a:r>
              <a:rPr lang="fa-IR" sz="2400" dirty="0"/>
              <a:t> </a:t>
            </a:r>
            <a:r>
              <a:rPr lang="fa-IR" sz="2400" dirty="0" err="1"/>
              <a:t>مميزی</a:t>
            </a:r>
            <a:r>
              <a:rPr lang="fa-IR" sz="2400" dirty="0"/>
              <a:t> 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توزيع</a:t>
            </a:r>
            <a:r>
              <a:rPr lang="fa-IR" sz="2400" dirty="0"/>
              <a:t> و </a:t>
            </a:r>
            <a:r>
              <a:rPr lang="fa-IR" sz="2400" dirty="0" err="1"/>
              <a:t>كنترل</a:t>
            </a:r>
            <a:r>
              <a:rPr lang="fa-IR" sz="2400" dirty="0"/>
              <a:t> گزارشات </a:t>
            </a:r>
            <a:r>
              <a:rPr lang="fa-IR" sz="2400" dirty="0" err="1"/>
              <a:t>مميزی</a:t>
            </a:r>
            <a:r>
              <a:rPr lang="fa-IR" sz="2400" dirty="0"/>
              <a:t>.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28801" y="549275"/>
            <a:ext cx="6705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000" dirty="0" smtClean="0">
                <a:sym typeface="Wingdings 2" panose="05020102010507070707" pitchFamily="18" charset="2"/>
              </a:rPr>
              <a:t>7-1- </a:t>
            </a:r>
            <a:r>
              <a:rPr lang="fa-IR" altLang="en-US" sz="4000" dirty="0" err="1" smtClean="0">
                <a:sym typeface="Wingdings 2" panose="05020102010507070707" pitchFamily="18" charset="2"/>
              </a:rPr>
              <a:t>مميزي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FED5BB4-2DDE-4D2A-92FF-87FADE420B55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524000"/>
            <a:ext cx="8066087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400" dirty="0" err="1"/>
              <a:t>مديريت</a:t>
            </a:r>
            <a:r>
              <a:rPr lang="fa-IR" sz="2400" dirty="0"/>
              <a:t> ارشد </a:t>
            </a:r>
            <a:r>
              <a:rPr lang="fa-IR" sz="2400" dirty="0" err="1"/>
              <a:t>شركت</a:t>
            </a:r>
            <a:r>
              <a:rPr lang="fa-IR" sz="2400" dirty="0"/>
              <a:t> </a:t>
            </a:r>
            <a:r>
              <a:rPr lang="fa-IR" sz="2400" dirty="0" err="1"/>
              <a:t>بايد</a:t>
            </a:r>
            <a:r>
              <a:rPr lang="fa-IR" sz="2400" dirty="0"/>
              <a:t> در فواصل </a:t>
            </a:r>
            <a:r>
              <a:rPr lang="fa-IR" sz="2400" dirty="0" err="1"/>
              <a:t>زماني</a:t>
            </a:r>
            <a:r>
              <a:rPr lang="fa-IR" sz="2400" dirty="0"/>
              <a:t> مناسب، </a:t>
            </a:r>
            <a:r>
              <a:rPr lang="fa-IR" sz="2400" dirty="0" err="1"/>
              <a:t>سيستم</a:t>
            </a:r>
            <a:r>
              <a:rPr lang="fa-IR" sz="2400" dirty="0"/>
              <a:t> </a:t>
            </a:r>
            <a:r>
              <a:rPr lang="fa-IR" sz="2400" dirty="0" err="1"/>
              <a:t>مديريت</a:t>
            </a:r>
            <a:r>
              <a:rPr lang="fa-IR" sz="2400" dirty="0"/>
              <a:t> </a:t>
            </a:r>
            <a:r>
              <a:rPr lang="en-US" sz="2400" dirty="0"/>
              <a:t>HSE </a:t>
            </a:r>
            <a:r>
              <a:rPr lang="fa-IR" sz="2400" dirty="0"/>
              <a:t>و عملکرد آن را، به منظور </a:t>
            </a:r>
            <a:r>
              <a:rPr lang="fa-IR" sz="2400" dirty="0" err="1"/>
              <a:t>اطمينان</a:t>
            </a:r>
            <a:r>
              <a:rPr lang="fa-IR" sz="2400" dirty="0"/>
              <a:t> </a:t>
            </a:r>
            <a:r>
              <a:rPr lang="fa-IR" sz="2400" dirty="0" smtClean="0"/>
              <a:t>از </a:t>
            </a:r>
            <a:r>
              <a:rPr lang="fa-IR" sz="2400" dirty="0" err="1" smtClean="0"/>
              <a:t>پيوستگي</a:t>
            </a:r>
            <a:r>
              <a:rPr lang="fa-IR" sz="2400" dirty="0" smtClean="0"/>
              <a:t> </a:t>
            </a:r>
            <a:r>
              <a:rPr lang="fa-IR" sz="2400" dirty="0"/>
              <a:t>تناسب و </a:t>
            </a:r>
            <a:r>
              <a:rPr lang="fa-IR" sz="2400" dirty="0" err="1"/>
              <a:t>اثربخشي</a:t>
            </a:r>
            <a:r>
              <a:rPr lang="fa-IR" sz="2400" dirty="0"/>
              <a:t> آن، بازنگری </a:t>
            </a:r>
            <a:r>
              <a:rPr lang="fa-IR" sz="2400" dirty="0" err="1"/>
              <a:t>كند</a:t>
            </a:r>
            <a:r>
              <a:rPr lang="fa-IR" sz="2400" dirty="0"/>
              <a:t>. بازنگری </a:t>
            </a:r>
            <a:r>
              <a:rPr lang="fa-IR" sz="2400" dirty="0" err="1"/>
              <a:t>بايد</a:t>
            </a:r>
            <a:r>
              <a:rPr lang="fa-IR" sz="2400" dirty="0"/>
              <a:t> به صورت و </a:t>
            </a:r>
            <a:r>
              <a:rPr lang="fa-IR" sz="2400" dirty="0" err="1"/>
              <a:t>يژه</a:t>
            </a:r>
            <a:r>
              <a:rPr lang="fa-IR" sz="2400" dirty="0"/>
              <a:t> به موارد </a:t>
            </a:r>
            <a:r>
              <a:rPr lang="fa-IR" sz="2400" dirty="0" err="1"/>
              <a:t>ذيل</a:t>
            </a:r>
            <a:r>
              <a:rPr lang="fa-IR" sz="2400" dirty="0"/>
              <a:t> بپردازد، </a:t>
            </a:r>
            <a:r>
              <a:rPr lang="fa-IR" sz="2400" dirty="0" err="1"/>
              <a:t>ولي</a:t>
            </a:r>
            <a:r>
              <a:rPr lang="fa-IR" sz="2400" dirty="0"/>
              <a:t> منحصر </a:t>
            </a:r>
            <a:r>
              <a:rPr lang="fa-IR" sz="2400" dirty="0" smtClean="0"/>
              <a:t>به </a:t>
            </a:r>
            <a:r>
              <a:rPr lang="fa-IR" sz="2400" dirty="0" err="1" smtClean="0"/>
              <a:t>اين</a:t>
            </a:r>
            <a:r>
              <a:rPr lang="fa-IR" sz="2400" dirty="0" smtClean="0"/>
              <a:t> </a:t>
            </a:r>
            <a:r>
              <a:rPr lang="fa-IR" sz="2400" dirty="0"/>
              <a:t>موارد </a:t>
            </a:r>
            <a:r>
              <a:rPr lang="fa-IR" sz="2400" dirty="0" err="1"/>
              <a:t>نيز</a:t>
            </a:r>
            <a:r>
              <a:rPr lang="fa-IR" sz="2400" dirty="0"/>
              <a:t> نشود: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نياز</a:t>
            </a:r>
            <a:r>
              <a:rPr lang="fa-IR" sz="2400" dirty="0"/>
              <a:t> به </a:t>
            </a:r>
            <a:r>
              <a:rPr lang="fa-IR" sz="2400" dirty="0" err="1"/>
              <a:t>تغييرات</a:t>
            </a:r>
            <a:r>
              <a:rPr lang="fa-IR" sz="2400" dirty="0"/>
              <a:t> </a:t>
            </a:r>
            <a:r>
              <a:rPr lang="fa-IR" sz="2400" dirty="0" err="1"/>
              <a:t>احتمالي</a:t>
            </a:r>
            <a:r>
              <a:rPr lang="fa-IR" sz="2400" dirty="0"/>
              <a:t> در خط </a:t>
            </a:r>
            <a:r>
              <a:rPr lang="fa-IR" sz="2400" dirty="0" err="1"/>
              <a:t>مشي</a:t>
            </a:r>
            <a:r>
              <a:rPr lang="fa-IR" sz="2400" dirty="0"/>
              <a:t> و اهداف در پرتو </a:t>
            </a:r>
            <a:r>
              <a:rPr lang="fa-IR" sz="2400" dirty="0" err="1"/>
              <a:t>تغيير</a:t>
            </a:r>
            <a:r>
              <a:rPr lang="fa-IR" sz="2400" dirty="0"/>
              <a:t> </a:t>
            </a:r>
            <a:r>
              <a:rPr lang="fa-IR" sz="2400" dirty="0" err="1"/>
              <a:t>شرايط</a:t>
            </a:r>
            <a:r>
              <a:rPr lang="fa-IR" sz="2400" dirty="0"/>
              <a:t> و تعهد برای تلاش در </a:t>
            </a:r>
            <a:r>
              <a:rPr lang="fa-IR" sz="2400" dirty="0" err="1"/>
              <a:t>مسير</a:t>
            </a:r>
            <a:r>
              <a:rPr lang="fa-IR" sz="2400" dirty="0"/>
              <a:t> </a:t>
            </a:r>
            <a:r>
              <a:rPr lang="fa-IR" sz="2400" dirty="0" smtClean="0"/>
              <a:t>بهبود مستمر</a:t>
            </a:r>
            <a:r>
              <a:rPr lang="fa-IR" sz="2400" dirty="0"/>
              <a:t>.</a:t>
            </a:r>
          </a:p>
          <a:p>
            <a:pPr algn="just"/>
            <a:r>
              <a:rPr lang="fa-IR" sz="2400" dirty="0" smtClean="0"/>
              <a:t> </a:t>
            </a:r>
            <a:r>
              <a:rPr lang="fa-IR" sz="2400" dirty="0" err="1"/>
              <a:t>تخصيص</a:t>
            </a:r>
            <a:r>
              <a:rPr lang="fa-IR" sz="2400" dirty="0"/>
              <a:t> منابع برای استقرار و نگهداری </a:t>
            </a:r>
            <a:r>
              <a:rPr lang="fa-IR" sz="2400" dirty="0" err="1"/>
              <a:t>سيستم</a:t>
            </a:r>
            <a:r>
              <a:rPr lang="fa-IR" sz="2400" dirty="0"/>
              <a:t> </a:t>
            </a:r>
            <a:r>
              <a:rPr lang="fa-IR" sz="2400" dirty="0" err="1"/>
              <a:t>مديريت</a:t>
            </a:r>
            <a:r>
              <a:rPr lang="fa-IR" sz="2400" dirty="0"/>
              <a:t> </a:t>
            </a:r>
            <a:r>
              <a:rPr lang="en-US" sz="2400" dirty="0" smtClean="0"/>
              <a:t>HSE</a:t>
            </a:r>
            <a:endParaRPr lang="en-US" sz="2400" dirty="0"/>
          </a:p>
          <a:p>
            <a:pPr algn="just"/>
            <a:r>
              <a:rPr lang="fa-IR" sz="2400" dirty="0" smtClean="0"/>
              <a:t> </a:t>
            </a:r>
            <a:r>
              <a:rPr lang="fa-IR" sz="2400" dirty="0"/>
              <a:t>محل و/ </a:t>
            </a:r>
            <a:r>
              <a:rPr lang="fa-IR" sz="2400" dirty="0" err="1"/>
              <a:t>يا</a:t>
            </a:r>
            <a:r>
              <a:rPr lang="fa-IR" sz="2400" dirty="0"/>
              <a:t> </a:t>
            </a:r>
            <a:r>
              <a:rPr lang="fa-IR" sz="2400" dirty="0" err="1"/>
              <a:t>موقعيت</a:t>
            </a:r>
            <a:r>
              <a:rPr lang="fa-IR" sz="2400" dirty="0"/>
              <a:t> ها بر پايه خطرات و </a:t>
            </a:r>
            <a:r>
              <a:rPr lang="fa-IR" sz="2400" dirty="0" err="1"/>
              <a:t>ريسک</a:t>
            </a:r>
            <a:r>
              <a:rPr lang="fa-IR" sz="2400" dirty="0"/>
              <a:t> های </a:t>
            </a:r>
            <a:r>
              <a:rPr lang="fa-IR" sz="2400" dirty="0" err="1"/>
              <a:t>ارزيابي</a:t>
            </a:r>
            <a:r>
              <a:rPr lang="fa-IR" sz="2400" dirty="0"/>
              <a:t> شده و طرح </a:t>
            </a:r>
            <a:r>
              <a:rPr lang="fa-IR" sz="2400" dirty="0" err="1"/>
              <a:t>ريزی</a:t>
            </a:r>
            <a:r>
              <a:rPr lang="fa-IR" sz="2400" dirty="0"/>
              <a:t> اضطراری.</a:t>
            </a:r>
          </a:p>
          <a:p>
            <a:pPr marL="0" indent="0" algn="just">
              <a:buNone/>
            </a:pPr>
            <a:r>
              <a:rPr lang="fa-IR" sz="2400" dirty="0" err="1"/>
              <a:t>فرايند</a:t>
            </a:r>
            <a:r>
              <a:rPr lang="fa-IR" sz="2400" dirty="0"/>
              <a:t> بازنگری </a:t>
            </a:r>
            <a:r>
              <a:rPr lang="fa-IR" sz="2400" dirty="0" err="1"/>
              <a:t>بايد</a:t>
            </a:r>
            <a:r>
              <a:rPr lang="fa-IR" sz="2400" dirty="0"/>
              <a:t> مستند شده و </a:t>
            </a:r>
            <a:r>
              <a:rPr lang="fa-IR" sz="2400" dirty="0" err="1"/>
              <a:t>نتايج</a:t>
            </a:r>
            <a:r>
              <a:rPr lang="fa-IR" sz="2400" dirty="0"/>
              <a:t> آن ثبت شود تا </a:t>
            </a:r>
            <a:r>
              <a:rPr lang="fa-IR" sz="2400" dirty="0" err="1"/>
              <a:t>پياده</a:t>
            </a:r>
            <a:r>
              <a:rPr lang="fa-IR" sz="2400" dirty="0"/>
              <a:t> سازی </a:t>
            </a:r>
            <a:r>
              <a:rPr lang="fa-IR" sz="2400" dirty="0" err="1"/>
              <a:t>تغييرات</a:t>
            </a:r>
            <a:r>
              <a:rPr lang="fa-IR" sz="2400" dirty="0"/>
              <a:t> متعاقب آن را </a:t>
            </a:r>
            <a:r>
              <a:rPr lang="fa-IR" sz="2400" dirty="0" err="1"/>
              <a:t>تسهيل</a:t>
            </a:r>
            <a:r>
              <a:rPr lang="fa-IR" sz="2400" dirty="0"/>
              <a:t> </a:t>
            </a:r>
            <a:r>
              <a:rPr lang="fa-IR" sz="2400" dirty="0" err="1"/>
              <a:t>نمايد</a:t>
            </a:r>
            <a:r>
              <a:rPr lang="fa-IR" sz="2400" dirty="0"/>
              <a:t>.</a:t>
            </a:r>
          </a:p>
          <a:p>
            <a:pPr marL="0" indent="0" algn="just">
              <a:buNone/>
            </a:pPr>
            <a:r>
              <a:rPr lang="fa-IR" sz="2400" dirty="0"/>
              <a:t>بازنگری ها </a:t>
            </a:r>
            <a:r>
              <a:rPr lang="fa-IR" sz="2400" dirty="0" err="1"/>
              <a:t>بايد</a:t>
            </a:r>
            <a:r>
              <a:rPr lang="fa-IR" sz="2400" dirty="0"/>
              <a:t> برای </a:t>
            </a:r>
            <a:r>
              <a:rPr lang="fa-IR" sz="2400" dirty="0" err="1"/>
              <a:t>تقويت</a:t>
            </a:r>
            <a:r>
              <a:rPr lang="fa-IR" sz="2400" dirty="0"/>
              <a:t> تلاش های مستمر در راستای بهبود عملکرد </a:t>
            </a:r>
            <a:r>
              <a:rPr lang="en-US" sz="2400" dirty="0"/>
              <a:t>HSE </a:t>
            </a:r>
            <a:r>
              <a:rPr lang="fa-IR" sz="2400" dirty="0"/>
              <a:t>مورد استفاده قرار </a:t>
            </a:r>
            <a:r>
              <a:rPr lang="fa-IR" sz="2400" dirty="0" err="1"/>
              <a:t>گيرد</a:t>
            </a:r>
            <a:r>
              <a:rPr lang="fa-IR" sz="2400" dirty="0"/>
              <a:t>.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828801" y="549275"/>
            <a:ext cx="6705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fa-IR" altLang="en-US" sz="4000" dirty="0" smtClean="0">
                <a:sym typeface="Wingdings 2" panose="05020102010507070707" pitchFamily="18" charset="2"/>
              </a:rPr>
              <a:t>7-2- </a:t>
            </a:r>
            <a:r>
              <a:rPr lang="fa-IR" altLang="en-US" sz="4000" dirty="0" err="1" smtClean="0">
                <a:sym typeface="Wingdings 2" panose="05020102010507070707" pitchFamily="18" charset="2"/>
              </a:rPr>
              <a:t>بازنگري</a:t>
            </a:r>
            <a:r>
              <a:rPr lang="fa-IR" altLang="en-US" sz="4000" dirty="0" smtClean="0">
                <a:sym typeface="Wingdings 2" panose="05020102010507070707" pitchFamily="18" charset="2"/>
              </a:rPr>
              <a:t> </a:t>
            </a:r>
            <a:r>
              <a:rPr lang="fa-IR" altLang="en-US" sz="4000" dirty="0" err="1" smtClean="0">
                <a:sym typeface="Wingdings 2" panose="05020102010507070707" pitchFamily="18" charset="2"/>
              </a:rPr>
              <a:t>مديريت</a:t>
            </a:r>
            <a:endParaRPr lang="en-US" altLang="en-US" sz="4000" dirty="0">
              <a:solidFill>
                <a:schemeClr val="tx2"/>
              </a:solidFill>
              <a:latin typeface="Times New Roman" panose="02020603050405020304" pitchFamily="18" charset="0"/>
              <a:cs typeface="B Titr" panose="00000700000000000000" pitchFamily="2" charset="-78"/>
              <a:sym typeface="Wingdings 3" panose="05040102010807070707" pitchFamily="18" charset="2"/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B Nazanin" panose="00000400000000000000" pitchFamily="2" charset="-78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FED5BB4-2DDE-4D2A-92FF-87FADE420B55}" type="slidenum">
              <a:rPr lang="ar-SA" altLang="en-US" sz="1000" smtClean="0">
                <a:cs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47700" y="4905344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Yagut" pitchFamily="2" charset="-78"/>
              </a:rPr>
              <a:t>با تشکر از توجه شما</a:t>
            </a:r>
            <a:endParaRPr lang="fa-I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Yagut" pitchFamily="2" charset="-78"/>
            </a:endParaRPr>
          </a:p>
        </p:txBody>
      </p:sp>
      <p:pic>
        <p:nvPicPr>
          <p:cNvPr id="5" name="Picture 4" descr="0002554241883_AV_500X500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80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990600"/>
          </a:xfrm>
        </p:spPr>
        <p:txBody>
          <a:bodyPr>
            <a:normAutofit/>
          </a:bodyPr>
          <a:lstStyle/>
          <a:p>
            <a:r>
              <a:rPr lang="fa-IR" sz="2800" b="1" dirty="0" err="1" smtClean="0"/>
              <a:t>وضعيت</a:t>
            </a:r>
            <a:r>
              <a:rPr lang="fa-IR" sz="2800" b="1" dirty="0" smtClean="0"/>
              <a:t> </a:t>
            </a:r>
            <a:r>
              <a:rPr lang="fa-IR" sz="2800" b="1" dirty="0" err="1" smtClean="0"/>
              <a:t>فراواني</a:t>
            </a:r>
            <a:r>
              <a:rPr lang="fa-IR" sz="2800" b="1" dirty="0" smtClean="0"/>
              <a:t> حوادث در </a:t>
            </a:r>
            <a:r>
              <a:rPr lang="fa-IR" sz="2800" b="1" dirty="0" err="1" smtClean="0"/>
              <a:t>كشور</a:t>
            </a:r>
            <a:r>
              <a:rPr lang="fa-IR" sz="2800" b="1" dirty="0" smtClean="0"/>
              <a:t> براساس علل بروز حوادث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51530"/>
              </p:ext>
            </p:extLst>
          </p:nvPr>
        </p:nvGraphicFramePr>
        <p:xfrm>
          <a:off x="762000" y="1600200"/>
          <a:ext cx="8077200" cy="485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شدت حوادث </a:t>
                      </a:r>
                    </a:p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(روز از دست رفته)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وفور حوادث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علل حوادث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310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60%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15%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برق </a:t>
                      </a:r>
                      <a:r>
                        <a:rPr lang="fa-IR" sz="2400" b="1" dirty="0" err="1" smtClean="0"/>
                        <a:t>گرفتگي</a:t>
                      </a:r>
                      <a:r>
                        <a:rPr lang="fa-IR" sz="2400" b="1" dirty="0" smtClean="0"/>
                        <a:t> </a:t>
                      </a:r>
                      <a:r>
                        <a:rPr lang="en-US" sz="2400" b="1" dirty="0" smtClean="0"/>
                        <a:t>20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kv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4310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25%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sz="2400" b="1" dirty="0" err="1" smtClean="0"/>
                        <a:t>آرك</a:t>
                      </a:r>
                      <a:r>
                        <a:rPr lang="fa-IR" sz="2400" b="1" dirty="0" smtClean="0"/>
                        <a:t> </a:t>
                      </a:r>
                      <a:r>
                        <a:rPr lang="fa-IR" sz="2400" b="1" dirty="0" err="1" smtClean="0"/>
                        <a:t>زدگي</a:t>
                      </a:r>
                      <a:r>
                        <a:rPr lang="fa-IR" sz="2400" b="1" dirty="0" smtClean="0"/>
                        <a:t> فشار </a:t>
                      </a:r>
                      <a:r>
                        <a:rPr lang="fa-IR" sz="2400" b="1" dirty="0" err="1" smtClean="0"/>
                        <a:t>ضعيف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4310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20%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20%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sz="2400" b="1" dirty="0" smtClean="0"/>
                        <a:t>سقوط از پايه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4310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10%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20%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sz="2400" b="1" dirty="0" err="1" smtClean="0"/>
                        <a:t>رانندگي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4310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5%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/>
                        <a:t>20%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sz="2400" b="1" dirty="0" err="1" smtClean="0"/>
                        <a:t>ساير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علل حوادث در صنعت برق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04080"/>
              </p:ext>
            </p:extLst>
          </p:nvPr>
        </p:nvGraphicFramePr>
        <p:xfrm>
          <a:off x="609600" y="1524000"/>
          <a:ext cx="8077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3429000"/>
              </a:tblGrid>
              <a:tr h="2504543">
                <a:tc>
                  <a:txBody>
                    <a:bodyPr/>
                    <a:lstStyle/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عدم </a:t>
                      </a:r>
                      <a:r>
                        <a:rPr lang="fa-IR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اجراي</a:t>
                      </a:r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مراحل پنج گانه</a:t>
                      </a:r>
                    </a:p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عدم دانش و توانایی کافی</a:t>
                      </a:r>
                    </a:p>
                    <a:p>
                      <a:r>
                        <a:rPr lang="fa-IR" sz="24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ناقص بودن تجهیزات و لوازم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رفتار نامناسب مانند شرایط روحی و روانی نامناسب ، خستگی و..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میان بر زدن مانند تست پشت دست و ...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اشتباهات انسانی (88 %)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08806">
                <a:tc>
                  <a:txBody>
                    <a:bodyPr/>
                    <a:lstStyle/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عدم انجام نگهداری و تعمیرات مطابق برنامه</a:t>
                      </a:r>
                    </a:p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عدم انجام بازدیدهای دوره ای و موردی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نقص مکانیکی (10%)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451">
                <a:tc>
                  <a:txBody>
                    <a:bodyPr/>
                    <a:lstStyle/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زلزله، صاعقه و...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موارد غیر قابل پیش بینی ( 2%)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Calibri"/>
        <a:ea typeface=""/>
        <a:cs typeface="B Nazanin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10907</TotalTime>
  <Words>6806</Words>
  <Application>Microsoft Office PowerPoint</Application>
  <PresentationFormat>On-screen Show (4:3)</PresentationFormat>
  <Paragraphs>534</Paragraphs>
  <Slides>77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104" baseType="lpstr">
      <vt:lpstr>Batang</vt:lpstr>
      <vt:lpstr>Microsoft YaHei</vt:lpstr>
      <vt:lpstr>2  Nazanin</vt:lpstr>
      <vt:lpstr>2  Titr</vt:lpstr>
      <vt:lpstr>Arial</vt:lpstr>
      <vt:lpstr>Arial Narrow</vt:lpstr>
      <vt:lpstr>B Homa</vt:lpstr>
      <vt:lpstr>B Mitra</vt:lpstr>
      <vt:lpstr>B Nazanin</vt:lpstr>
      <vt:lpstr>B Titr</vt:lpstr>
      <vt:lpstr>B Yagut</vt:lpstr>
      <vt:lpstr>B Zar</vt:lpstr>
      <vt:lpstr>Calibri</vt:lpstr>
      <vt:lpstr>IranNastaliq</vt:lpstr>
      <vt:lpstr>Monotype Sorts</vt:lpstr>
      <vt:lpstr>Nazanin</vt:lpstr>
      <vt:lpstr>Snap ITC</vt:lpstr>
      <vt:lpstr>Sylfaen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Clip</vt:lpstr>
      <vt:lpstr>مروري بر الزامات  نظام مدیریت بهداشت، ایمنی و محیط زیست(HSE-MS)   شركت آركا فرآيند كيفيت گستر ارائه دهنده: اشکان معتمدی تاریخ: 1401/08/29</vt:lpstr>
      <vt:lpstr>آشنایی با يكديگر! </vt:lpstr>
      <vt:lpstr>PowerPoint Presentation</vt:lpstr>
      <vt:lpstr>یه لحظه صبر کن!!!!!!!!!!!!</vt:lpstr>
      <vt:lpstr>PowerPoint Presentation</vt:lpstr>
      <vt:lpstr>PowerPoint Presentation</vt:lpstr>
      <vt:lpstr>PowerPoint Presentation</vt:lpstr>
      <vt:lpstr>وضعيت فراواني حوادث در كشور براساس علل بروز حوادث</vt:lpstr>
      <vt:lpstr>علل حوادث در صنعت برق</vt:lpstr>
      <vt:lpstr>PowerPoint Presentation</vt:lpstr>
      <vt:lpstr>HSE - MS</vt:lpstr>
      <vt:lpstr>تاریخچه HSE :</vt:lpstr>
      <vt:lpstr>PowerPoint Presentation</vt:lpstr>
      <vt:lpstr>مدل HSE-MS</vt:lpstr>
      <vt:lpstr>مدل HSE-MS</vt:lpstr>
      <vt:lpstr>مدل HSE-MS</vt:lpstr>
      <vt:lpstr>PowerPoint Presentation</vt:lpstr>
      <vt:lpstr>2 - خط مشی و اهداف استراتژیک  Policy and Strategic Objectives</vt:lpstr>
      <vt:lpstr>2 - خط مشی و اهداف استراتژیک (ادامه)</vt:lpstr>
      <vt:lpstr>مدل HSE-MS</vt:lpstr>
      <vt:lpstr>3. سازمان، منابع و مستند سازي</vt:lpstr>
      <vt:lpstr>PowerPoint Presentation</vt:lpstr>
      <vt:lpstr>3-2- نماينده (نمايندگان) مديريت</vt:lpstr>
      <vt:lpstr>3-3- منابع</vt:lpstr>
      <vt:lpstr>3-4- شايستگي و صلاحيت 3-4-1- كليات</vt:lpstr>
      <vt:lpstr>3-4- شايستگي و صلاحيت  3-4-1- كليات</vt:lpstr>
      <vt:lpstr>3-4- شايستگي و صلاحيت  3-4-2- آموزش</vt:lpstr>
      <vt:lpstr>3-4- شايستگي و صلاحيت  3-4-2- آموزش</vt:lpstr>
      <vt:lpstr>PowerPoint Presentation</vt:lpstr>
      <vt:lpstr>PowerPoint Presentation</vt:lpstr>
      <vt:lpstr>3-5- پيمانكاران (ادامه)</vt:lpstr>
      <vt:lpstr>PowerPoint Presentation</vt:lpstr>
      <vt:lpstr>PowerPoint Presentation</vt:lpstr>
      <vt:lpstr>PowerPoint Presentation</vt:lpstr>
      <vt:lpstr>7-3- مستندسازي و کنترل مستندات</vt:lpstr>
      <vt:lpstr>7-3- مستندسازي و کنترل مستندات (ادامه):</vt:lpstr>
      <vt:lpstr>مدل HSE-MS</vt:lpstr>
      <vt:lpstr>تعاریف مهم</vt:lpstr>
      <vt:lpstr>PowerPoint Presentation</vt:lpstr>
      <vt:lpstr>PowerPoint Presentation</vt:lpstr>
      <vt:lpstr>تعاریف مهم</vt:lpstr>
      <vt:lpstr>PowerPoint Presentation</vt:lpstr>
      <vt:lpstr>روش كيفي محاسبه ريسك</vt:lpstr>
      <vt:lpstr>4-1- شناسایی خطرات و اثرات آنها</vt:lpstr>
      <vt:lpstr>4-2- ارزيابي</vt:lpstr>
      <vt:lpstr>4-2- ارزيابي (ادامه)</vt:lpstr>
      <vt:lpstr>4-2- ارزيابي (ادامه)</vt:lpstr>
      <vt:lpstr>4-3- ثبت خطرات و اثرات آنها</vt:lpstr>
      <vt:lpstr>4-4- اهداف و معيارهاي عملكرد</vt:lpstr>
      <vt:lpstr>4-5- اقدامات كاهش ريسك</vt:lpstr>
      <vt:lpstr>روش سلسله مراتبي براي اقدامات كنترلي</vt:lpstr>
      <vt:lpstr>مدل HSE-MS</vt:lpstr>
      <vt:lpstr>5-1- كليات</vt:lpstr>
      <vt:lpstr>PowerPoint Presentation</vt:lpstr>
      <vt:lpstr>5-3- روش هاي اجرايي و دستورالعمل هاي کاري 5-3-1- توسعه روش هاي اجرايي</vt:lpstr>
      <vt:lpstr>5-3-2- صدور دستورالعمل هاي کاري</vt:lpstr>
      <vt:lpstr>5-4- مديريت تغيير</vt:lpstr>
      <vt:lpstr>5-4- مديريت تغيير (ادامه)</vt:lpstr>
      <vt:lpstr>5-4- مديريت تغيير (ادامه)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مدل HSE-MS</vt:lpstr>
      <vt:lpstr>PowerPoint Presentation</vt:lpstr>
      <vt:lpstr>6-2-پايش</vt:lpstr>
      <vt:lpstr>6-3- سوابق</vt:lpstr>
      <vt:lpstr>PowerPoint Presentation</vt:lpstr>
      <vt:lpstr>PowerPoint Presentation</vt:lpstr>
      <vt:lpstr>PowerPoint Presentation</vt:lpstr>
      <vt:lpstr>مدل HSE-MS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مرور چند نکته برای یادگیری بهتر در این دوره</dc:title>
  <dc:creator>sahar</dc:creator>
  <cp:lastModifiedBy>Sony</cp:lastModifiedBy>
  <cp:revision>219</cp:revision>
  <dcterms:created xsi:type="dcterms:W3CDTF">2008-11-24T12:14:13Z</dcterms:created>
  <dcterms:modified xsi:type="dcterms:W3CDTF">2022-11-19T03:31:45Z</dcterms:modified>
</cp:coreProperties>
</file>